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57" r:id="rId3"/>
    <p:sldId id="258" r:id="rId4"/>
    <p:sldId id="274" r:id="rId5"/>
    <p:sldId id="259" r:id="rId6"/>
    <p:sldId id="277" r:id="rId7"/>
    <p:sldId id="278" r:id="rId8"/>
    <p:sldId id="266" r:id="rId9"/>
    <p:sldId id="276" r:id="rId10"/>
    <p:sldId id="297" r:id="rId11"/>
    <p:sldId id="289" r:id="rId12"/>
    <p:sldId id="290" r:id="rId13"/>
    <p:sldId id="281" r:id="rId14"/>
    <p:sldId id="282" r:id="rId15"/>
    <p:sldId id="283" r:id="rId16"/>
    <p:sldId id="284" r:id="rId17"/>
    <p:sldId id="285" r:id="rId18"/>
    <p:sldId id="286" r:id="rId19"/>
    <p:sldId id="291" r:id="rId20"/>
    <p:sldId id="288" r:id="rId21"/>
    <p:sldId id="292" r:id="rId22"/>
    <p:sldId id="295" r:id="rId23"/>
    <p:sldId id="293" r:id="rId24"/>
    <p:sldId id="294" r:id="rId25"/>
    <p:sldId id="287" r:id="rId26"/>
    <p:sldId id="296" r:id="rId27"/>
    <p:sldId id="267" r:id="rId28"/>
  </p:sldIdLst>
  <p:sldSz cx="9144000" cy="6858000" type="screen4x3"/>
  <p:notesSz cx="7315200" cy="96012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6600"/>
    <a:srgbClr val="FF5050"/>
    <a:srgbClr val="FF9900"/>
    <a:srgbClr val="CC9900"/>
    <a:srgbClr val="996633"/>
    <a:srgbClr val="C14907"/>
    <a:srgbClr val="C74949"/>
    <a:srgbClr val="A80000"/>
    <a:srgbClr val="FEC2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8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2D8D31-F416-47EE-AE8A-C8AFE7C32870}"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id-ID"/>
        </a:p>
      </dgm:t>
    </dgm:pt>
    <dgm:pt modelId="{6EE17E65-3773-4781-ABE5-DAF4640D1C5B}">
      <dgm:prSet phldrT="[Text]"/>
      <dgm:spPr/>
      <dgm:t>
        <a:bodyPr/>
        <a:lstStyle/>
        <a:p>
          <a:r>
            <a:rPr lang="id-ID" dirty="0" smtClean="0"/>
            <a:t>Tata Ruang Rumah Jawa</a:t>
          </a:r>
          <a:endParaRPr lang="id-ID" dirty="0"/>
        </a:p>
      </dgm:t>
    </dgm:pt>
    <dgm:pt modelId="{05E69F58-A5D4-4BBA-8FA1-6188113C754F}" type="parTrans" cxnId="{8605EB1C-53BF-44A2-97E1-C2033887E0B9}">
      <dgm:prSet/>
      <dgm:spPr/>
      <dgm:t>
        <a:bodyPr/>
        <a:lstStyle/>
        <a:p>
          <a:endParaRPr lang="id-ID"/>
        </a:p>
      </dgm:t>
    </dgm:pt>
    <dgm:pt modelId="{D59574B4-838B-4C1E-97B8-0086807F5217}" type="sibTrans" cxnId="{8605EB1C-53BF-44A2-97E1-C2033887E0B9}">
      <dgm:prSet/>
      <dgm:spPr/>
      <dgm:t>
        <a:bodyPr/>
        <a:lstStyle/>
        <a:p>
          <a:endParaRPr lang="id-ID"/>
        </a:p>
      </dgm:t>
    </dgm:pt>
    <dgm:pt modelId="{CE913223-35A2-4C8B-A314-241952E9B2BC}">
      <dgm:prSet phldrT="[Text]" custT="1"/>
      <dgm:spPr/>
      <dgm:t>
        <a:bodyPr/>
        <a:lstStyle/>
        <a:p>
          <a:r>
            <a:rPr lang="id-ID" sz="2400" b="1" dirty="0" smtClean="0"/>
            <a:t>Perubahan Interior</a:t>
          </a:r>
        </a:p>
      </dgm:t>
    </dgm:pt>
    <dgm:pt modelId="{EC146197-69F0-4ED1-94BF-AE53EED11790}" type="parTrans" cxnId="{2CE2357E-8093-42C5-A4BA-F7DC84B780FF}">
      <dgm:prSet/>
      <dgm:spPr/>
      <dgm:t>
        <a:bodyPr/>
        <a:lstStyle/>
        <a:p>
          <a:endParaRPr lang="id-ID"/>
        </a:p>
      </dgm:t>
    </dgm:pt>
    <dgm:pt modelId="{72A15BD1-D139-417C-83FA-1F0D6A07E56D}" type="sibTrans" cxnId="{2CE2357E-8093-42C5-A4BA-F7DC84B780FF}">
      <dgm:prSet/>
      <dgm:spPr/>
      <dgm:t>
        <a:bodyPr/>
        <a:lstStyle/>
        <a:p>
          <a:endParaRPr lang="id-ID"/>
        </a:p>
      </dgm:t>
    </dgm:pt>
    <dgm:pt modelId="{B84B7DB9-3A07-4D9D-B07D-15C6E0981EC9}">
      <dgm:prSet phldrT="[Text]"/>
      <dgm:spPr/>
      <dgm:t>
        <a:bodyPr/>
        <a:lstStyle/>
        <a:p>
          <a:r>
            <a:rPr lang="id-ID" dirty="0" smtClean="0"/>
            <a:t>Nilai Profan Rumah</a:t>
          </a:r>
          <a:endParaRPr lang="id-ID" dirty="0"/>
        </a:p>
      </dgm:t>
    </dgm:pt>
    <dgm:pt modelId="{DDAC818C-F82C-429C-BA8B-E0E962FBF04A}" type="parTrans" cxnId="{94C2821F-66A8-4021-B02B-F383D1DDE2FD}">
      <dgm:prSet/>
      <dgm:spPr/>
      <dgm:t>
        <a:bodyPr/>
        <a:lstStyle/>
        <a:p>
          <a:endParaRPr lang="id-ID"/>
        </a:p>
      </dgm:t>
    </dgm:pt>
    <dgm:pt modelId="{2C676A39-9D22-41D3-9178-33C5B32CD3C0}" type="sibTrans" cxnId="{94C2821F-66A8-4021-B02B-F383D1DDE2FD}">
      <dgm:prSet/>
      <dgm:spPr/>
      <dgm:t>
        <a:bodyPr/>
        <a:lstStyle/>
        <a:p>
          <a:endParaRPr lang="id-ID"/>
        </a:p>
      </dgm:t>
    </dgm:pt>
    <dgm:pt modelId="{3BBB9952-EAD2-4067-A7E4-DFE8FE4A54A9}" type="pres">
      <dgm:prSet presAssocID="{4E2D8D31-F416-47EE-AE8A-C8AFE7C32870}" presName="Name0" presStyleCnt="0">
        <dgm:presLayoutVars>
          <dgm:chPref val="1"/>
          <dgm:dir/>
          <dgm:animOne val="branch"/>
          <dgm:animLvl val="lvl"/>
          <dgm:resizeHandles/>
        </dgm:presLayoutVars>
      </dgm:prSet>
      <dgm:spPr/>
      <dgm:t>
        <a:bodyPr/>
        <a:lstStyle/>
        <a:p>
          <a:endParaRPr lang="id-ID"/>
        </a:p>
      </dgm:t>
    </dgm:pt>
    <dgm:pt modelId="{FF0D8619-C4F8-402E-BE36-89235FF80CDF}" type="pres">
      <dgm:prSet presAssocID="{6EE17E65-3773-4781-ABE5-DAF4640D1C5B}" presName="vertOne" presStyleCnt="0"/>
      <dgm:spPr/>
    </dgm:pt>
    <dgm:pt modelId="{1EB12CEA-2CA0-4F17-A1FF-431C4F233C5D}" type="pres">
      <dgm:prSet presAssocID="{6EE17E65-3773-4781-ABE5-DAF4640D1C5B}" presName="txOne" presStyleLbl="node0" presStyleIdx="0" presStyleCnt="1" custScaleX="89513" custScaleY="25221" custLinFactY="-9190" custLinFactNeighborX="-911" custLinFactNeighborY="-100000">
        <dgm:presLayoutVars>
          <dgm:chPref val="3"/>
        </dgm:presLayoutVars>
      </dgm:prSet>
      <dgm:spPr/>
      <dgm:t>
        <a:bodyPr/>
        <a:lstStyle/>
        <a:p>
          <a:endParaRPr lang="id-ID"/>
        </a:p>
      </dgm:t>
    </dgm:pt>
    <dgm:pt modelId="{93F516B6-6EE2-4C18-9439-7509ED485351}" type="pres">
      <dgm:prSet presAssocID="{6EE17E65-3773-4781-ABE5-DAF4640D1C5B}" presName="parTransOne" presStyleCnt="0"/>
      <dgm:spPr/>
    </dgm:pt>
    <dgm:pt modelId="{BE328700-27BB-49BE-881B-408A23EB579E}" type="pres">
      <dgm:prSet presAssocID="{6EE17E65-3773-4781-ABE5-DAF4640D1C5B}" presName="horzOne" presStyleCnt="0"/>
      <dgm:spPr/>
    </dgm:pt>
    <dgm:pt modelId="{B0C94F40-0ED0-41C5-BA26-E2EADAEB56A9}" type="pres">
      <dgm:prSet presAssocID="{CE913223-35A2-4C8B-A314-241952E9B2BC}" presName="vertTwo" presStyleCnt="0"/>
      <dgm:spPr/>
    </dgm:pt>
    <dgm:pt modelId="{6FF04BC1-4E6F-400E-BE69-D16D0546CFC3}" type="pres">
      <dgm:prSet presAssocID="{CE913223-35A2-4C8B-A314-241952E9B2BC}" presName="txTwo" presStyleLbl="node2" presStyleIdx="0" presStyleCnt="2" custScaleX="100114" custScaleY="21317" custLinFactNeighborX="-899" custLinFactNeighborY="19830">
        <dgm:presLayoutVars>
          <dgm:chPref val="3"/>
        </dgm:presLayoutVars>
      </dgm:prSet>
      <dgm:spPr/>
      <dgm:t>
        <a:bodyPr/>
        <a:lstStyle/>
        <a:p>
          <a:endParaRPr lang="id-ID"/>
        </a:p>
      </dgm:t>
    </dgm:pt>
    <dgm:pt modelId="{7DC1726E-E533-4435-98CC-6D692615E90D}" type="pres">
      <dgm:prSet presAssocID="{CE913223-35A2-4C8B-A314-241952E9B2BC}" presName="horzTwo" presStyleCnt="0"/>
      <dgm:spPr/>
    </dgm:pt>
    <dgm:pt modelId="{B816AA8D-E034-4B63-82B2-ED11AEFC14D1}" type="pres">
      <dgm:prSet presAssocID="{72A15BD1-D139-417C-83FA-1F0D6A07E56D}" presName="sibSpaceTwo" presStyleCnt="0"/>
      <dgm:spPr/>
    </dgm:pt>
    <dgm:pt modelId="{C79A68A6-70F8-4BB9-9422-85D5E8F78DF7}" type="pres">
      <dgm:prSet presAssocID="{B84B7DB9-3A07-4D9D-B07D-15C6E0981EC9}" presName="vertTwo" presStyleCnt="0"/>
      <dgm:spPr/>
    </dgm:pt>
    <dgm:pt modelId="{25241132-4DBF-441F-9A4E-3D75F32BB52B}" type="pres">
      <dgm:prSet presAssocID="{B84B7DB9-3A07-4D9D-B07D-15C6E0981EC9}" presName="txTwo" presStyleLbl="node2" presStyleIdx="1" presStyleCnt="2" custScaleX="118591" custScaleY="16606" custLinFactNeighborX="-60172" custLinFactNeighborY="-14556">
        <dgm:presLayoutVars>
          <dgm:chPref val="3"/>
        </dgm:presLayoutVars>
      </dgm:prSet>
      <dgm:spPr/>
      <dgm:t>
        <a:bodyPr/>
        <a:lstStyle/>
        <a:p>
          <a:endParaRPr lang="id-ID"/>
        </a:p>
      </dgm:t>
    </dgm:pt>
    <dgm:pt modelId="{B1F98F16-7A3A-430E-856B-458C28F0EC44}" type="pres">
      <dgm:prSet presAssocID="{B84B7DB9-3A07-4D9D-B07D-15C6E0981EC9}" presName="horzTwo" presStyleCnt="0"/>
      <dgm:spPr/>
    </dgm:pt>
  </dgm:ptLst>
  <dgm:cxnLst>
    <dgm:cxn modelId="{FBBA9B67-2EA0-4CB8-BBAD-DAE1CD082FC8}" type="presOf" srcId="{B84B7DB9-3A07-4D9D-B07D-15C6E0981EC9}" destId="{25241132-4DBF-441F-9A4E-3D75F32BB52B}" srcOrd="0" destOrd="0" presId="urn:microsoft.com/office/officeart/2005/8/layout/hierarchy4"/>
    <dgm:cxn modelId="{8605EB1C-53BF-44A2-97E1-C2033887E0B9}" srcId="{4E2D8D31-F416-47EE-AE8A-C8AFE7C32870}" destId="{6EE17E65-3773-4781-ABE5-DAF4640D1C5B}" srcOrd="0" destOrd="0" parTransId="{05E69F58-A5D4-4BBA-8FA1-6188113C754F}" sibTransId="{D59574B4-838B-4C1E-97B8-0086807F5217}"/>
    <dgm:cxn modelId="{1AA9F582-33F3-46EF-985B-0E644B6C64F9}" type="presOf" srcId="{4E2D8D31-F416-47EE-AE8A-C8AFE7C32870}" destId="{3BBB9952-EAD2-4067-A7E4-DFE8FE4A54A9}" srcOrd="0" destOrd="0" presId="urn:microsoft.com/office/officeart/2005/8/layout/hierarchy4"/>
    <dgm:cxn modelId="{2CE2357E-8093-42C5-A4BA-F7DC84B780FF}" srcId="{6EE17E65-3773-4781-ABE5-DAF4640D1C5B}" destId="{CE913223-35A2-4C8B-A314-241952E9B2BC}" srcOrd="0" destOrd="0" parTransId="{EC146197-69F0-4ED1-94BF-AE53EED11790}" sibTransId="{72A15BD1-D139-417C-83FA-1F0D6A07E56D}"/>
    <dgm:cxn modelId="{388EC699-8D91-4E06-BB9F-FF072ADAE46A}" type="presOf" srcId="{CE913223-35A2-4C8B-A314-241952E9B2BC}" destId="{6FF04BC1-4E6F-400E-BE69-D16D0546CFC3}" srcOrd="0" destOrd="0" presId="urn:microsoft.com/office/officeart/2005/8/layout/hierarchy4"/>
    <dgm:cxn modelId="{84C454BE-9D44-4AD6-9F50-EAF03E131343}" type="presOf" srcId="{6EE17E65-3773-4781-ABE5-DAF4640D1C5B}" destId="{1EB12CEA-2CA0-4F17-A1FF-431C4F233C5D}" srcOrd="0" destOrd="0" presId="urn:microsoft.com/office/officeart/2005/8/layout/hierarchy4"/>
    <dgm:cxn modelId="{94C2821F-66A8-4021-B02B-F383D1DDE2FD}" srcId="{6EE17E65-3773-4781-ABE5-DAF4640D1C5B}" destId="{B84B7DB9-3A07-4D9D-B07D-15C6E0981EC9}" srcOrd="1" destOrd="0" parTransId="{DDAC818C-F82C-429C-BA8B-E0E962FBF04A}" sibTransId="{2C676A39-9D22-41D3-9178-33C5B32CD3C0}"/>
    <dgm:cxn modelId="{204A633B-1748-428F-8322-9D608B616734}" type="presParOf" srcId="{3BBB9952-EAD2-4067-A7E4-DFE8FE4A54A9}" destId="{FF0D8619-C4F8-402E-BE36-89235FF80CDF}" srcOrd="0" destOrd="0" presId="urn:microsoft.com/office/officeart/2005/8/layout/hierarchy4"/>
    <dgm:cxn modelId="{E82E730E-2886-468E-B051-B6B3F7CF27B7}" type="presParOf" srcId="{FF0D8619-C4F8-402E-BE36-89235FF80CDF}" destId="{1EB12CEA-2CA0-4F17-A1FF-431C4F233C5D}" srcOrd="0" destOrd="0" presId="urn:microsoft.com/office/officeart/2005/8/layout/hierarchy4"/>
    <dgm:cxn modelId="{DB96644E-FD7C-450A-88CA-6399AB5F396F}" type="presParOf" srcId="{FF0D8619-C4F8-402E-BE36-89235FF80CDF}" destId="{93F516B6-6EE2-4C18-9439-7509ED485351}" srcOrd="1" destOrd="0" presId="urn:microsoft.com/office/officeart/2005/8/layout/hierarchy4"/>
    <dgm:cxn modelId="{A69AF801-C21E-4DE6-B0D5-102BC48DF982}" type="presParOf" srcId="{FF0D8619-C4F8-402E-BE36-89235FF80CDF}" destId="{BE328700-27BB-49BE-881B-408A23EB579E}" srcOrd="2" destOrd="0" presId="urn:microsoft.com/office/officeart/2005/8/layout/hierarchy4"/>
    <dgm:cxn modelId="{353C4923-D409-421E-9AF3-9DE7EDA8C9AC}" type="presParOf" srcId="{BE328700-27BB-49BE-881B-408A23EB579E}" destId="{B0C94F40-0ED0-41C5-BA26-E2EADAEB56A9}" srcOrd="0" destOrd="0" presId="urn:microsoft.com/office/officeart/2005/8/layout/hierarchy4"/>
    <dgm:cxn modelId="{24B0AA2F-9BA5-450A-8348-A199FC42A6A4}" type="presParOf" srcId="{B0C94F40-0ED0-41C5-BA26-E2EADAEB56A9}" destId="{6FF04BC1-4E6F-400E-BE69-D16D0546CFC3}" srcOrd="0" destOrd="0" presId="urn:microsoft.com/office/officeart/2005/8/layout/hierarchy4"/>
    <dgm:cxn modelId="{591BE38D-9F2F-4693-A86A-CC77F0C37E5E}" type="presParOf" srcId="{B0C94F40-0ED0-41C5-BA26-E2EADAEB56A9}" destId="{7DC1726E-E533-4435-98CC-6D692615E90D}" srcOrd="1" destOrd="0" presId="urn:microsoft.com/office/officeart/2005/8/layout/hierarchy4"/>
    <dgm:cxn modelId="{7AA6D2B0-12F9-41E7-B357-C12BF36F775E}" type="presParOf" srcId="{BE328700-27BB-49BE-881B-408A23EB579E}" destId="{B816AA8D-E034-4B63-82B2-ED11AEFC14D1}" srcOrd="1" destOrd="0" presId="urn:microsoft.com/office/officeart/2005/8/layout/hierarchy4"/>
    <dgm:cxn modelId="{DE76A6ED-62FE-4989-94E9-26D522CFCAAD}" type="presParOf" srcId="{BE328700-27BB-49BE-881B-408A23EB579E}" destId="{C79A68A6-70F8-4BB9-9422-85D5E8F78DF7}" srcOrd="2" destOrd="0" presId="urn:microsoft.com/office/officeart/2005/8/layout/hierarchy4"/>
    <dgm:cxn modelId="{A0AF95CC-57B2-4EC7-91C2-66BBF96086A7}" type="presParOf" srcId="{C79A68A6-70F8-4BB9-9422-85D5E8F78DF7}" destId="{25241132-4DBF-441F-9A4E-3D75F32BB52B}" srcOrd="0" destOrd="0" presId="urn:microsoft.com/office/officeart/2005/8/layout/hierarchy4"/>
    <dgm:cxn modelId="{B0DFA84F-EE09-4435-A4BD-7DFD87AFB64E}" type="presParOf" srcId="{C79A68A6-70F8-4BB9-9422-85D5E8F78DF7}" destId="{B1F98F16-7A3A-430E-856B-458C28F0EC44}" srcOrd="1" destOrd="0" presId="urn:microsoft.com/office/officeart/2005/8/layout/hierarchy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B12CEA-2CA0-4F17-A1FF-431C4F233C5D}">
      <dsp:nvSpPr>
        <dsp:cNvPr id="0" name=""/>
        <dsp:cNvSpPr/>
      </dsp:nvSpPr>
      <dsp:spPr>
        <a:xfrm>
          <a:off x="345675" y="144008"/>
          <a:ext cx="7070797" cy="1161937"/>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id-ID" sz="5000" kern="1200" dirty="0" smtClean="0"/>
            <a:t>Tata Ruang Rumah Jawa</a:t>
          </a:r>
          <a:endParaRPr lang="id-ID" sz="5000" kern="1200" dirty="0"/>
        </a:p>
      </dsp:txBody>
      <dsp:txXfrm>
        <a:off x="345675" y="144008"/>
        <a:ext cx="7070797" cy="1161937"/>
      </dsp:txXfrm>
    </dsp:sp>
    <dsp:sp modelId="{6FF04BC1-4E6F-400E-BE69-D16D0546CFC3}">
      <dsp:nvSpPr>
        <dsp:cNvPr id="0" name=""/>
        <dsp:cNvSpPr/>
      </dsp:nvSpPr>
      <dsp:spPr>
        <a:xfrm>
          <a:off x="0" y="3528383"/>
          <a:ext cx="3482173" cy="982079"/>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b="1" kern="1200" dirty="0" smtClean="0"/>
            <a:t>Perubahan Interior</a:t>
          </a:r>
        </a:p>
      </dsp:txBody>
      <dsp:txXfrm>
        <a:off x="0" y="3528383"/>
        <a:ext cx="3482173" cy="982079"/>
      </dsp:txXfrm>
    </dsp:sp>
    <dsp:sp modelId="{25241132-4DBF-441F-9A4E-3D75F32BB52B}">
      <dsp:nvSpPr>
        <dsp:cNvPr id="0" name=""/>
        <dsp:cNvSpPr/>
      </dsp:nvSpPr>
      <dsp:spPr>
        <a:xfrm>
          <a:off x="1684878" y="1944212"/>
          <a:ext cx="4124842" cy="76504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id-ID" sz="3300" kern="1200" dirty="0" smtClean="0"/>
            <a:t>Nilai Profan Rumah</a:t>
          </a:r>
          <a:endParaRPr lang="id-ID" sz="3300" kern="1200" dirty="0"/>
        </a:p>
      </dsp:txBody>
      <dsp:txXfrm>
        <a:off x="1684878" y="1944212"/>
        <a:ext cx="4124842" cy="7650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id-ID"/>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78BA66B-C770-4A38-BAD0-675F13CB9C20}" type="datetimeFigureOut">
              <a:rPr lang="id-ID" smtClean="0"/>
              <a:pPr/>
              <a:t>07/02/2013</a:t>
            </a:fld>
            <a:endParaRPr lang="id-ID"/>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id-ID"/>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id-ID"/>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B0FF153-3534-4869-9FB0-C3D61CD7A5A8}" type="slidenum">
              <a:rPr lang="id-ID" smtClean="0"/>
              <a:pPr/>
              <a:t>‹#›</a:t>
            </a:fld>
            <a:endParaRPr lang="id-ID"/>
          </a:p>
        </p:txBody>
      </p:sp>
    </p:spTree>
    <p:extLst>
      <p:ext uri="{BB962C8B-B14F-4D97-AF65-F5344CB8AC3E}">
        <p14:creationId xmlns:p14="http://schemas.microsoft.com/office/powerpoint/2010/main" xmlns="" val="2761311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8B0FF153-3534-4869-9FB0-C3D61CD7A5A8}" type="slidenum">
              <a:rPr lang="id-ID" smtClean="0"/>
              <a:pPr/>
              <a:t>15</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A65CAD5C-5D68-4197-B805-AA2DC08D1323}" type="datetimeFigureOut">
              <a:rPr lang="id-ID" smtClean="0"/>
              <a:pPr/>
              <a:t>07/02/2013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A0E2B8B-04DD-4950-A58F-8FAA7A4468E9}" type="slidenum">
              <a:rPr lang="id-ID" smtClean="0"/>
              <a:pPr/>
              <a:t>‹#›</a:t>
            </a:fld>
            <a:endParaRPr lang="id-ID"/>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5CAD5C-5D68-4197-B805-AA2DC08D1323}" type="datetimeFigureOut">
              <a:rPr lang="id-ID" smtClean="0"/>
              <a:pPr/>
              <a:t>07/02/2013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A0E2B8B-04DD-4950-A58F-8FAA7A4468E9}"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5CAD5C-5D68-4197-B805-AA2DC08D1323}" type="datetimeFigureOut">
              <a:rPr lang="id-ID" smtClean="0"/>
              <a:pPr/>
              <a:t>07/02/2013</a:t>
            </a:fld>
            <a:endParaRPr lang="id-ID"/>
          </a:p>
        </p:txBody>
      </p:sp>
      <p:sp>
        <p:nvSpPr>
          <p:cNvPr id="5" name="Footer Placeholder 4"/>
          <p:cNvSpPr>
            <a:spLocks noGrp="1"/>
          </p:cNvSpPr>
          <p:nvPr>
            <p:ph type="ftr" sz="quarter" idx="11"/>
          </p:nvPr>
        </p:nvSpPr>
        <p:spPr>
          <a:xfrm>
            <a:off x="2640597" y="6377459"/>
            <a:ext cx="3836404" cy="365125"/>
          </a:xfrm>
        </p:spPr>
        <p:txBody>
          <a:bodyPr/>
          <a:lstStyle/>
          <a:p>
            <a:endParaRPr lang="id-ID"/>
          </a:p>
        </p:txBody>
      </p:sp>
      <p:sp>
        <p:nvSpPr>
          <p:cNvPr id="6" name="Slide Number Placeholder 5"/>
          <p:cNvSpPr>
            <a:spLocks noGrp="1"/>
          </p:cNvSpPr>
          <p:nvPr>
            <p:ph type="sldNum" sz="quarter" idx="12"/>
          </p:nvPr>
        </p:nvSpPr>
        <p:spPr/>
        <p:txBody>
          <a:bodyPr/>
          <a:lstStyle/>
          <a:p>
            <a:fld id="{4A0E2B8B-04DD-4950-A58F-8FAA7A4468E9}"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5CAD5C-5D68-4197-B805-AA2DC08D1323}" type="datetimeFigureOut">
              <a:rPr lang="id-ID" smtClean="0"/>
              <a:pPr/>
              <a:t>07/02/2013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A0E2B8B-04DD-4950-A58F-8FAA7A4468E9}"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65CAD5C-5D68-4197-B805-AA2DC08D1323}" type="datetimeFigureOut">
              <a:rPr lang="id-ID" smtClean="0"/>
              <a:pPr/>
              <a:t>07/02/2013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A0E2B8B-04DD-4950-A58F-8FAA7A4468E9}"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65CAD5C-5D68-4197-B805-AA2DC08D1323}" type="datetimeFigureOut">
              <a:rPr lang="id-ID" smtClean="0"/>
              <a:pPr/>
              <a:t>07/02/2013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A0E2B8B-04DD-4950-A58F-8FAA7A4468E9}"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65CAD5C-5D68-4197-B805-AA2DC08D1323}" type="datetimeFigureOut">
              <a:rPr lang="id-ID" smtClean="0"/>
              <a:pPr/>
              <a:t>07/02/2013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4A0E2B8B-04DD-4950-A58F-8FAA7A4468E9}"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65CAD5C-5D68-4197-B805-AA2DC08D1323}" type="datetimeFigureOut">
              <a:rPr lang="id-ID" smtClean="0"/>
              <a:pPr/>
              <a:t>07/02/2013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4A0E2B8B-04DD-4950-A58F-8FAA7A4468E9}"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CAD5C-5D68-4197-B805-AA2DC08D1323}" type="datetimeFigureOut">
              <a:rPr lang="id-ID" smtClean="0"/>
              <a:pPr/>
              <a:t>07/02/2013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A0E2B8B-04DD-4950-A58F-8FAA7A4468E9}"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65CAD5C-5D68-4197-B805-AA2DC08D1323}" type="datetimeFigureOut">
              <a:rPr lang="id-ID" smtClean="0"/>
              <a:pPr/>
              <a:t>07/02/2013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A0E2B8B-04DD-4950-A58F-8FAA7A4468E9}" type="slidenum">
              <a:rPr lang="id-ID" smtClean="0"/>
              <a:pPr/>
              <a:t>‹#›</a:t>
            </a:fld>
            <a:endParaRPr lang="id-ID"/>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A65CAD5C-5D68-4197-B805-AA2DC08D1323}" type="datetimeFigureOut">
              <a:rPr lang="id-ID" smtClean="0"/>
              <a:pPr/>
              <a:t>07/02/2013</a:t>
            </a:fld>
            <a:endParaRPr lang="id-ID"/>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id-ID"/>
          </a:p>
        </p:txBody>
      </p:sp>
      <p:sp>
        <p:nvSpPr>
          <p:cNvPr id="7" name="Slide Number Placeholder 6"/>
          <p:cNvSpPr>
            <a:spLocks noGrp="1"/>
          </p:cNvSpPr>
          <p:nvPr>
            <p:ph type="sldNum" sz="quarter" idx="12"/>
          </p:nvPr>
        </p:nvSpPr>
        <p:spPr>
          <a:xfrm>
            <a:off x="8339328" y="1170432"/>
            <a:ext cx="733864" cy="201168"/>
          </a:xfrm>
        </p:spPr>
        <p:txBody>
          <a:bodyPr/>
          <a:lstStyle/>
          <a:p>
            <a:fld id="{4A0E2B8B-04DD-4950-A58F-8FAA7A4468E9}"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65CAD5C-5D68-4197-B805-AA2DC08D1323}" type="datetimeFigureOut">
              <a:rPr lang="id-ID" smtClean="0"/>
              <a:pPr/>
              <a:t>07/02/2013</a:t>
            </a:fld>
            <a:endParaRPr lang="id-ID"/>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id-ID"/>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A0E2B8B-04DD-4950-A58F-8FAA7A4468E9}"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772816"/>
            <a:ext cx="7772400" cy="1470025"/>
          </a:xfrm>
        </p:spPr>
        <p:txBody>
          <a:bodyPr>
            <a:noAutofit/>
          </a:bodyPr>
          <a:lstStyle/>
          <a:p>
            <a:r>
              <a:rPr lang="id-ID" sz="2800" b="1" dirty="0" smtClean="0"/>
              <a:t>ADAPTASI FUNGSI INTERIOR RUMAH TRADISIONAL JAWA MENJADI SARANA PENDIDIKKAN: STUDI KASUS NDALEM MANGKUBUMEN YOGYAKARTA</a:t>
            </a:r>
            <a:r>
              <a:rPr lang="id-ID" sz="2800" dirty="0" smtClean="0"/>
              <a:t/>
            </a:r>
            <a:br>
              <a:rPr lang="id-ID" sz="2800" dirty="0" smtClean="0"/>
            </a:br>
            <a:endParaRPr lang="id-ID" sz="2800" dirty="0">
              <a:latin typeface="Adobe Fan Heiti Std B" pitchFamily="34" charset="-128"/>
              <a:ea typeface="Adobe Fan Heiti Std B" pitchFamily="34" charset="-128"/>
            </a:endParaRPr>
          </a:p>
        </p:txBody>
      </p:sp>
      <p:sp>
        <p:nvSpPr>
          <p:cNvPr id="3" name="Subtitle 2"/>
          <p:cNvSpPr>
            <a:spLocks noGrp="1"/>
          </p:cNvSpPr>
          <p:nvPr>
            <p:ph type="subTitle" idx="1"/>
          </p:nvPr>
        </p:nvSpPr>
        <p:spPr>
          <a:xfrm>
            <a:off x="2123728" y="4869160"/>
            <a:ext cx="6400800" cy="1600200"/>
          </a:xfrm>
        </p:spPr>
        <p:txBody>
          <a:bodyPr/>
          <a:lstStyle/>
          <a:p>
            <a:pPr algn="r"/>
            <a:r>
              <a:rPr lang="id-ID" sz="2000" b="1" dirty="0">
                <a:solidFill>
                  <a:schemeClr val="tx1"/>
                </a:solidFill>
                <a:latin typeface="Adobe Fan Heiti Std B" pitchFamily="34" charset="-128"/>
                <a:ea typeface="Adobe Fan Heiti Std B" pitchFamily="34" charset="-128"/>
              </a:rPr>
              <a:t>Angel Febrina Widyari</a:t>
            </a:r>
            <a:endParaRPr lang="id-ID" sz="2000" dirty="0">
              <a:solidFill>
                <a:schemeClr val="tx1"/>
              </a:solidFill>
              <a:latin typeface="Adobe Fan Heiti Std B" pitchFamily="34" charset="-128"/>
              <a:ea typeface="Adobe Fan Heiti Std B" pitchFamily="34" charset="-128"/>
            </a:endParaRPr>
          </a:p>
          <a:p>
            <a:pPr algn="r"/>
            <a:r>
              <a:rPr lang="id-ID" sz="2000" b="1" dirty="0">
                <a:solidFill>
                  <a:schemeClr val="tx1"/>
                </a:solidFill>
                <a:latin typeface="Adobe Fan Heiti Std B" pitchFamily="34" charset="-128"/>
                <a:ea typeface="Adobe Fan Heiti Std B" pitchFamily="34" charset="-128"/>
              </a:rPr>
              <a:t>41408088</a:t>
            </a:r>
            <a:endParaRPr lang="id-ID" sz="2000" dirty="0">
              <a:solidFill>
                <a:schemeClr val="tx1"/>
              </a:solidFill>
              <a:latin typeface="Adobe Fan Heiti Std B" pitchFamily="34" charset="-128"/>
              <a:ea typeface="Adobe Fan Heiti Std B" pitchFamily="34" charset="-128"/>
            </a:endParaRPr>
          </a:p>
          <a:p>
            <a:endParaRPr lang="id-ID" dirty="0">
              <a:solidFill>
                <a:schemeClr val="tx1"/>
              </a:solidFill>
            </a:endParaRPr>
          </a:p>
        </p:txBody>
      </p:sp>
    </p:spTree>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ANALISIS DATA</a:t>
            </a:r>
            <a:endParaRPr lang="id-ID" dirty="0"/>
          </a:p>
        </p:txBody>
      </p:sp>
      <p:sp>
        <p:nvSpPr>
          <p:cNvPr id="3" name="Content Placeholder 2"/>
          <p:cNvSpPr>
            <a:spLocks noGrp="1"/>
          </p:cNvSpPr>
          <p:nvPr>
            <p:ph idx="1"/>
          </p:nvPr>
        </p:nvSpPr>
        <p:spPr>
          <a:xfrm>
            <a:off x="755576" y="2204864"/>
            <a:ext cx="7931224" cy="4195936"/>
          </a:xfrm>
        </p:spPr>
        <p:txBody>
          <a:bodyPr/>
          <a:lstStyle/>
          <a:p>
            <a:pPr algn="just"/>
            <a:r>
              <a:rPr lang="id-ID" i="1" dirty="0" smtClean="0"/>
              <a:t>Layout</a:t>
            </a:r>
            <a:r>
              <a:rPr lang="id-ID" dirty="0" smtClean="0"/>
              <a:t> </a:t>
            </a:r>
          </a:p>
          <a:p>
            <a:pPr algn="just"/>
            <a:r>
              <a:rPr lang="id-ID" dirty="0" smtClean="0"/>
              <a:t>Elemen transisi</a:t>
            </a:r>
          </a:p>
          <a:p>
            <a:pPr algn="just"/>
            <a:r>
              <a:rPr lang="id-ID" dirty="0" smtClean="0"/>
              <a:t>Unsur pembentuk ruang</a:t>
            </a:r>
          </a:p>
          <a:p>
            <a:pPr algn="just"/>
            <a:r>
              <a:rPr lang="id-ID" dirty="0" smtClean="0"/>
              <a:t>Pengisi ruang</a:t>
            </a:r>
          </a:p>
          <a:p>
            <a:pPr algn="just"/>
            <a:r>
              <a:rPr lang="id-ID" dirty="0" smtClean="0"/>
              <a:t>Ragam hias</a:t>
            </a:r>
          </a:p>
          <a:p>
            <a:pPr algn="just"/>
            <a:r>
              <a:rPr lang="id-ID" dirty="0" smtClean="0"/>
              <a:t>Pencahayaan</a:t>
            </a:r>
          </a:p>
          <a:p>
            <a:pPr algn="just"/>
            <a:r>
              <a:rPr lang="id-ID" dirty="0" smtClean="0"/>
              <a:t>Penghawaan</a:t>
            </a:r>
            <a:endParaRPr lang="id-ID"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Analisis Layout Awal</a:t>
            </a:r>
            <a:endParaRPr lang="id-ID" dirty="0"/>
          </a:p>
        </p:txBody>
      </p:sp>
      <p:sp>
        <p:nvSpPr>
          <p:cNvPr id="3" name="Content Placeholder 2"/>
          <p:cNvSpPr>
            <a:spLocks noGrp="1"/>
          </p:cNvSpPr>
          <p:nvPr>
            <p:ph idx="1"/>
          </p:nvPr>
        </p:nvSpPr>
        <p:spPr>
          <a:xfrm>
            <a:off x="2699792" y="1628801"/>
            <a:ext cx="6120680" cy="5040560"/>
          </a:xfrm>
        </p:spPr>
        <p:txBody>
          <a:bodyPr>
            <a:normAutofit/>
          </a:bodyPr>
          <a:lstStyle/>
          <a:p>
            <a:pPr algn="just">
              <a:buNone/>
            </a:pPr>
            <a:r>
              <a:rPr lang="id-ID" sz="2400" dirty="0" smtClean="0"/>
              <a:t>	Terdapat </a:t>
            </a:r>
            <a:r>
              <a:rPr lang="id-ID" sz="2400" i="1" dirty="0" smtClean="0"/>
              <a:t>senthong tengen, tengah</a:t>
            </a:r>
            <a:r>
              <a:rPr lang="id-ID" sz="2400" dirty="0" smtClean="0"/>
              <a:t>, dan </a:t>
            </a:r>
            <a:r>
              <a:rPr lang="id-ID" sz="2400" i="1" dirty="0" smtClean="0"/>
              <a:t>kiwo</a:t>
            </a:r>
            <a:r>
              <a:rPr lang="id-ID" sz="2400" dirty="0" smtClean="0"/>
              <a:t> yang diggunakan sebagai ruang kerja, ruang keluarga serta ruang penyimpanan pusaka</a:t>
            </a:r>
          </a:p>
          <a:p>
            <a:pPr>
              <a:buNone/>
            </a:pPr>
            <a:endParaRPr lang="id-ID" sz="2400" dirty="0" smtClean="0"/>
          </a:p>
          <a:p>
            <a:pPr algn="just">
              <a:buNone/>
            </a:pPr>
            <a:r>
              <a:rPr lang="id-ID" sz="2400" dirty="0" smtClean="0"/>
              <a:t>	Tata pembagian ruang pada rumah tradisional Jawa pada umumnya.</a:t>
            </a:r>
          </a:p>
          <a:p>
            <a:pPr algn="just">
              <a:buNone/>
            </a:pPr>
            <a:endParaRPr lang="id-ID" sz="2400" dirty="0" smtClean="0"/>
          </a:p>
          <a:p>
            <a:pPr algn="just">
              <a:buNone/>
            </a:pPr>
            <a:endParaRPr lang="id-ID" sz="2400" dirty="0" smtClean="0"/>
          </a:p>
          <a:p>
            <a:pPr algn="just">
              <a:buNone/>
            </a:pPr>
            <a:endParaRPr lang="id-ID" sz="2400" dirty="0" smtClean="0"/>
          </a:p>
          <a:p>
            <a:pPr algn="just">
              <a:buNone/>
            </a:pPr>
            <a:endParaRPr lang="id-ID" sz="2400" dirty="0" smtClean="0"/>
          </a:p>
          <a:p>
            <a:pPr algn="just">
              <a:buNone/>
            </a:pPr>
            <a:endParaRPr lang="id-ID" sz="2400" dirty="0" smtClean="0"/>
          </a:p>
          <a:p>
            <a:pPr algn="just">
              <a:buNone/>
            </a:pPr>
            <a:endParaRPr lang="id-ID" sz="2400" dirty="0" smtClean="0"/>
          </a:p>
          <a:p>
            <a:pPr algn="just">
              <a:buNone/>
            </a:pPr>
            <a:r>
              <a:rPr lang="en-US" sz="2400" dirty="0" smtClean="0"/>
              <a:t>(</a:t>
            </a:r>
            <a:r>
              <a:rPr lang="id-ID" sz="2400" dirty="0" smtClean="0"/>
              <a:t>	S</a:t>
            </a:r>
            <a:r>
              <a:rPr lang="en-US" sz="2400" dirty="0" smtClean="0"/>
              <a:t>umber: Tata </a:t>
            </a:r>
            <a:r>
              <a:rPr lang="en-US" sz="2400" dirty="0" err="1" smtClean="0"/>
              <a:t>Ruang</a:t>
            </a:r>
            <a:r>
              <a:rPr lang="en-US" sz="2400" dirty="0" smtClean="0"/>
              <a:t>; Fritz </a:t>
            </a:r>
            <a:r>
              <a:rPr lang="en-US" sz="2400" dirty="0" err="1" smtClean="0"/>
              <a:t>Wilkening</a:t>
            </a:r>
            <a:r>
              <a:rPr lang="en-US" sz="2400" dirty="0" smtClean="0"/>
              <a:t>)</a:t>
            </a:r>
            <a:endParaRPr lang="id-ID" sz="2400" dirty="0" smtClean="0"/>
          </a:p>
        </p:txBody>
      </p:sp>
      <p:pic>
        <p:nvPicPr>
          <p:cNvPr id="1027" name="Picture 3" descr="D:\ta angel\ft\layout-Model1.jpg"/>
          <p:cNvPicPr>
            <a:picLocks noChangeAspect="1" noChangeArrowheads="1"/>
          </p:cNvPicPr>
          <p:nvPr/>
        </p:nvPicPr>
        <p:blipFill>
          <a:blip r:embed="rId2" cstate="print"/>
          <a:srcRect/>
          <a:stretch>
            <a:fillRect/>
          </a:stretch>
        </p:blipFill>
        <p:spPr bwMode="auto">
          <a:xfrm>
            <a:off x="395536" y="1764620"/>
            <a:ext cx="2592288" cy="5093380"/>
          </a:xfrm>
          <a:prstGeom prst="rect">
            <a:avLst/>
          </a:prstGeom>
          <a:noFill/>
        </p:spPr>
      </p:pic>
      <p:sp>
        <p:nvSpPr>
          <p:cNvPr id="9" name="Rectangle 8"/>
          <p:cNvSpPr/>
          <p:nvPr/>
        </p:nvSpPr>
        <p:spPr>
          <a:xfrm>
            <a:off x="3131840" y="3140968"/>
            <a:ext cx="5688632" cy="3456384"/>
          </a:xfrm>
          <a:prstGeom prst="rect">
            <a:avLst/>
          </a:prstGeom>
          <a:solidFill>
            <a:srgbClr val="FF5050">
              <a:alpha val="17000"/>
            </a:srgb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 name="Picture 5" descr="skema rumag bentuk joglo bangsawan"/>
          <p:cNvPicPr/>
          <p:nvPr/>
        </p:nvPicPr>
        <p:blipFill>
          <a:blip r:embed="rId3" cstate="print"/>
          <a:srcRect/>
          <a:stretch>
            <a:fillRect/>
          </a:stretch>
        </p:blipFill>
        <p:spPr bwMode="auto">
          <a:xfrm>
            <a:off x="4499992" y="4005064"/>
            <a:ext cx="2855718" cy="21482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Analisis Layout Sekarang</a:t>
            </a:r>
            <a:endParaRPr lang="id-ID" dirty="0"/>
          </a:p>
        </p:txBody>
      </p:sp>
      <p:sp>
        <p:nvSpPr>
          <p:cNvPr id="3" name="Content Placeholder 2"/>
          <p:cNvSpPr>
            <a:spLocks noGrp="1"/>
          </p:cNvSpPr>
          <p:nvPr>
            <p:ph idx="1"/>
          </p:nvPr>
        </p:nvSpPr>
        <p:spPr>
          <a:xfrm>
            <a:off x="3059832" y="1628800"/>
            <a:ext cx="5626968" cy="4968551"/>
          </a:xfrm>
        </p:spPr>
        <p:txBody>
          <a:bodyPr>
            <a:normAutofit fontScale="92500" lnSpcReduction="10000"/>
          </a:bodyPr>
          <a:lstStyle/>
          <a:p>
            <a:pPr algn="just">
              <a:buNone/>
            </a:pPr>
            <a:r>
              <a:rPr lang="id-ID" dirty="0" smtClean="0"/>
              <a:t>	</a:t>
            </a:r>
            <a:r>
              <a:rPr lang="id-ID" sz="2800" dirty="0" smtClean="0"/>
              <a:t>Terdapat bangunan tambahan disebelah kanan dan kiri. </a:t>
            </a:r>
          </a:p>
          <a:p>
            <a:pPr algn="just">
              <a:buNone/>
            </a:pPr>
            <a:r>
              <a:rPr lang="id-ID" sz="2800" dirty="0" smtClean="0"/>
              <a:t>	Bagian </a:t>
            </a:r>
            <a:r>
              <a:rPr lang="id-ID" sz="2800" i="1" dirty="0" smtClean="0"/>
              <a:t>dalem ageng</a:t>
            </a:r>
            <a:r>
              <a:rPr lang="id-ID" sz="2800" dirty="0" smtClean="0"/>
              <a:t> terdapat </a:t>
            </a:r>
            <a:r>
              <a:rPr lang="id-ID" sz="2800" b="1" dirty="0" smtClean="0"/>
              <a:t>2 ruang tambahan dengan dinding non-permanen</a:t>
            </a:r>
            <a:r>
              <a:rPr lang="id-ID" sz="2800" dirty="0" smtClean="0"/>
              <a:t> dari triplek dan kayu, serta keggunaan ruang berubah dari ruang tamu menjadi ruang kerja.</a:t>
            </a:r>
          </a:p>
          <a:p>
            <a:pPr algn="just"/>
            <a:endParaRPr lang="id-ID" sz="2800" dirty="0" smtClean="0"/>
          </a:p>
          <a:p>
            <a:pPr algn="just">
              <a:buNone/>
            </a:pPr>
            <a:r>
              <a:rPr lang="id-ID" sz="2800" dirty="0" smtClean="0"/>
              <a:t>	</a:t>
            </a:r>
            <a:r>
              <a:rPr lang="en-US" sz="2800" dirty="0" err="1" smtClean="0"/>
              <a:t>Tempat</a:t>
            </a:r>
            <a:r>
              <a:rPr lang="en-US" sz="2800" dirty="0" smtClean="0"/>
              <a:t> </a:t>
            </a:r>
            <a:r>
              <a:rPr lang="en-US" sz="2800" dirty="0" err="1" smtClean="0"/>
              <a:t>kerja</a:t>
            </a:r>
            <a:r>
              <a:rPr lang="en-US" sz="2800" dirty="0" smtClean="0"/>
              <a:t> </a:t>
            </a:r>
            <a:r>
              <a:rPr lang="en-US" sz="2800" dirty="0" err="1" smtClean="0"/>
              <a:t>ditempatkan</a:t>
            </a:r>
            <a:r>
              <a:rPr lang="en-US" sz="2800" dirty="0" smtClean="0"/>
              <a:t> </a:t>
            </a:r>
            <a:r>
              <a:rPr lang="en-US" sz="2800" dirty="0" err="1" smtClean="0"/>
              <a:t>sedekat</a:t>
            </a:r>
            <a:r>
              <a:rPr lang="en-US" sz="2800" dirty="0" smtClean="0"/>
              <a:t> </a:t>
            </a:r>
            <a:r>
              <a:rPr lang="en-US" sz="2800" dirty="0" err="1" smtClean="0"/>
              <a:t>mungkin</a:t>
            </a:r>
            <a:r>
              <a:rPr lang="en-US" sz="2800" dirty="0" smtClean="0"/>
              <a:t> </a:t>
            </a:r>
            <a:r>
              <a:rPr lang="en-US" sz="2800" dirty="0" err="1" smtClean="0"/>
              <a:t>dengan</a:t>
            </a:r>
            <a:r>
              <a:rPr lang="en-US" sz="2800" dirty="0" smtClean="0"/>
              <a:t> </a:t>
            </a:r>
            <a:r>
              <a:rPr lang="en-US" sz="2800" dirty="0" err="1" smtClean="0"/>
              <a:t>jendela</a:t>
            </a:r>
            <a:r>
              <a:rPr lang="en-US" sz="2800" dirty="0" smtClean="0"/>
              <a:t>, </a:t>
            </a:r>
            <a:r>
              <a:rPr lang="en-US" sz="2800" dirty="0" err="1" smtClean="0"/>
              <a:t>dan</a:t>
            </a:r>
            <a:r>
              <a:rPr lang="en-US" sz="2800" dirty="0" smtClean="0"/>
              <a:t> </a:t>
            </a:r>
            <a:r>
              <a:rPr lang="en-US" sz="2800" dirty="0" err="1" smtClean="0"/>
              <a:t>disesuaikan</a:t>
            </a:r>
            <a:r>
              <a:rPr lang="en-US" sz="2800" dirty="0" smtClean="0"/>
              <a:t> </a:t>
            </a:r>
            <a:r>
              <a:rPr lang="en-US" sz="2800" dirty="0" err="1" smtClean="0"/>
              <a:t>dengan</a:t>
            </a:r>
            <a:r>
              <a:rPr lang="en-US" sz="2800" dirty="0" smtClean="0"/>
              <a:t> </a:t>
            </a:r>
            <a:r>
              <a:rPr lang="en-US" sz="2800" dirty="0" err="1" smtClean="0"/>
              <a:t>tinggi</a:t>
            </a:r>
            <a:r>
              <a:rPr lang="en-US" sz="2800" dirty="0" smtClean="0"/>
              <a:t> </a:t>
            </a:r>
            <a:r>
              <a:rPr lang="en-US" sz="2800" dirty="0" err="1" smtClean="0"/>
              <a:t>ambang</a:t>
            </a:r>
            <a:r>
              <a:rPr lang="en-US" sz="2800" dirty="0" smtClean="0"/>
              <a:t> </a:t>
            </a:r>
            <a:r>
              <a:rPr lang="en-US" sz="2800" dirty="0" err="1" smtClean="0"/>
              <a:t>jendela</a:t>
            </a:r>
            <a:r>
              <a:rPr lang="en-US" sz="2800" dirty="0" smtClean="0"/>
              <a:t>.</a:t>
            </a:r>
            <a:r>
              <a:rPr lang="id-ID" sz="2800" dirty="0" smtClean="0"/>
              <a:t> </a:t>
            </a:r>
            <a:r>
              <a:rPr lang="en-US" sz="2800" dirty="0" smtClean="0"/>
              <a:t>(</a:t>
            </a:r>
            <a:r>
              <a:rPr lang="en-US" sz="2800" dirty="0" err="1" smtClean="0"/>
              <a:t>sumber</a:t>
            </a:r>
            <a:r>
              <a:rPr lang="en-US" sz="2800" dirty="0" smtClean="0"/>
              <a:t>: Tata </a:t>
            </a:r>
            <a:r>
              <a:rPr lang="en-US" sz="2800" dirty="0" err="1" smtClean="0"/>
              <a:t>Ruang</a:t>
            </a:r>
            <a:r>
              <a:rPr lang="en-US" sz="2800" dirty="0" smtClean="0"/>
              <a:t>; Fritz </a:t>
            </a:r>
            <a:r>
              <a:rPr lang="en-US" sz="2800" dirty="0" err="1" smtClean="0"/>
              <a:t>Wilkening</a:t>
            </a:r>
            <a:r>
              <a:rPr lang="en-US" sz="2800" dirty="0" smtClean="0"/>
              <a:t>)</a:t>
            </a:r>
            <a:endParaRPr lang="id-ID" sz="2800" dirty="0" smtClean="0"/>
          </a:p>
          <a:p>
            <a:endParaRPr lang="id-ID" dirty="0"/>
          </a:p>
        </p:txBody>
      </p:sp>
      <p:pic>
        <p:nvPicPr>
          <p:cNvPr id="4" name="Picture 2" descr="D:\ta angel\ft\layout-Model.jpg"/>
          <p:cNvPicPr>
            <a:picLocks noChangeAspect="1" noChangeArrowheads="1"/>
          </p:cNvPicPr>
          <p:nvPr/>
        </p:nvPicPr>
        <p:blipFill>
          <a:blip r:embed="rId2" cstate="print"/>
          <a:srcRect/>
          <a:stretch>
            <a:fillRect/>
          </a:stretch>
        </p:blipFill>
        <p:spPr bwMode="auto">
          <a:xfrm>
            <a:off x="467544" y="1700808"/>
            <a:ext cx="2880320" cy="4951111"/>
          </a:xfrm>
          <a:prstGeom prst="rect">
            <a:avLst/>
          </a:prstGeom>
          <a:noFill/>
        </p:spPr>
      </p:pic>
      <p:sp>
        <p:nvSpPr>
          <p:cNvPr id="5" name="Rounded Rectangle 4"/>
          <p:cNvSpPr/>
          <p:nvPr/>
        </p:nvSpPr>
        <p:spPr>
          <a:xfrm>
            <a:off x="395536" y="1628800"/>
            <a:ext cx="792088" cy="1800200"/>
          </a:xfrm>
          <a:prstGeom prst="roundRect">
            <a:avLst/>
          </a:prstGeom>
          <a:solidFill>
            <a:schemeClr val="accent1">
              <a:alpha val="0"/>
            </a:schemeClr>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2627784" y="1628800"/>
            <a:ext cx="792088" cy="1800200"/>
          </a:xfrm>
          <a:prstGeom prst="roundRect">
            <a:avLst/>
          </a:prstGeom>
          <a:solidFill>
            <a:schemeClr val="accent1">
              <a:alpha val="0"/>
            </a:schemeClr>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Oval 6"/>
          <p:cNvSpPr/>
          <p:nvPr/>
        </p:nvSpPr>
        <p:spPr>
          <a:xfrm>
            <a:off x="1115616" y="2492896"/>
            <a:ext cx="576064" cy="432048"/>
          </a:xfrm>
          <a:prstGeom prst="ellipse">
            <a:avLst/>
          </a:prstGeom>
          <a:solidFill>
            <a:schemeClr val="accent1">
              <a:alpha val="0"/>
            </a:schemeClr>
          </a:solidFill>
          <a:ln w="53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Oval 7"/>
          <p:cNvSpPr/>
          <p:nvPr/>
        </p:nvSpPr>
        <p:spPr>
          <a:xfrm>
            <a:off x="2123728" y="2492896"/>
            <a:ext cx="576064" cy="432048"/>
          </a:xfrm>
          <a:prstGeom prst="ellipse">
            <a:avLst/>
          </a:prstGeom>
          <a:solidFill>
            <a:schemeClr val="accent1">
              <a:alpha val="0"/>
            </a:schemeClr>
          </a:solidFill>
          <a:ln w="53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Analisis Elemen Pembentuk Ruang</a:t>
            </a:r>
            <a:endParaRPr lang="id-ID" dirty="0"/>
          </a:p>
        </p:txBody>
      </p:sp>
      <p:sp>
        <p:nvSpPr>
          <p:cNvPr id="5" name="TextBox 4"/>
          <p:cNvSpPr txBox="1"/>
          <p:nvPr/>
        </p:nvSpPr>
        <p:spPr>
          <a:xfrm>
            <a:off x="0" y="1628800"/>
            <a:ext cx="3456384" cy="3631763"/>
          </a:xfrm>
          <a:prstGeom prst="rect">
            <a:avLst/>
          </a:prstGeom>
          <a:noFill/>
        </p:spPr>
        <p:txBody>
          <a:bodyPr wrap="square" rtlCol="0">
            <a:spAutoFit/>
          </a:bodyPr>
          <a:lstStyle/>
          <a:p>
            <a:pPr algn="ctr"/>
            <a:r>
              <a:rPr lang="id-ID" sz="2000" dirty="0" smtClean="0">
                <a:solidFill>
                  <a:srgbClr val="663300"/>
                </a:solidFill>
                <a:latin typeface="Adobe Garamond Pro Bold" pitchFamily="18" charset="0"/>
              </a:rPr>
              <a:t>DINDING</a:t>
            </a:r>
          </a:p>
          <a:p>
            <a:pPr algn="ctr"/>
            <a:r>
              <a:rPr lang="id-ID" sz="1600" dirty="0" smtClean="0">
                <a:latin typeface="Adobe Garamond Pro Bold" pitchFamily="18" charset="0"/>
              </a:rPr>
              <a:t>Dinding yang ada polos dan dicat</a:t>
            </a:r>
          </a:p>
          <a:p>
            <a:pPr algn="ctr"/>
            <a:r>
              <a:rPr lang="id-ID" sz="1600" dirty="0" smtClean="0">
                <a:latin typeface="Adobe Garamond Pro Bold" pitchFamily="18" charset="0"/>
              </a:rPr>
              <a:t>warna putih polos.</a:t>
            </a:r>
          </a:p>
          <a:p>
            <a:pPr algn="ctr"/>
            <a:r>
              <a:rPr lang="id-ID" sz="1600" dirty="0" smtClean="0">
                <a:latin typeface="Adobe Garamond Pro Bold" pitchFamily="18" charset="0"/>
              </a:rPr>
              <a:t>Sebagian dinding merupakan per-</a:t>
            </a:r>
          </a:p>
          <a:p>
            <a:pPr algn="ctr"/>
            <a:r>
              <a:rPr lang="id-ID" sz="1600" dirty="0" smtClean="0">
                <a:latin typeface="Adobe Garamond Pro Bold" pitchFamily="18" charset="0"/>
              </a:rPr>
              <a:t>manen dan sebagian terbuat dari</a:t>
            </a:r>
          </a:p>
          <a:p>
            <a:pPr algn="ctr"/>
            <a:r>
              <a:rPr lang="id-ID" sz="1600" dirty="0" smtClean="0">
                <a:latin typeface="Adobe Garamond Pro Bold" pitchFamily="18" charset="0"/>
              </a:rPr>
              <a:t>triplek dan kayu yang dicat putih.</a:t>
            </a:r>
          </a:p>
          <a:p>
            <a:pPr algn="ctr"/>
            <a:r>
              <a:rPr lang="id-ID" sz="1600" dirty="0" smtClean="0">
                <a:latin typeface="Adobe Garamond Pro Bold" pitchFamily="18" charset="0"/>
              </a:rPr>
              <a:t>Ketinggian dinding hanya mencapai</a:t>
            </a:r>
          </a:p>
          <a:p>
            <a:pPr algn="ctr"/>
            <a:r>
              <a:rPr lang="id-ID" sz="1600" dirty="0" smtClean="0">
                <a:latin typeface="Adobe Garamond Pro Bold" pitchFamily="18" charset="0"/>
              </a:rPr>
              <a:t> 2.5m</a:t>
            </a:r>
          </a:p>
          <a:p>
            <a:pPr algn="ctr"/>
            <a:r>
              <a:rPr lang="id-ID" sz="1600" dirty="0" smtClean="0">
                <a:latin typeface="Adobe Garamond Pro Bold" pitchFamily="18" charset="0"/>
              </a:rPr>
              <a:t> </a:t>
            </a:r>
          </a:p>
          <a:p>
            <a:pPr algn="ctr"/>
            <a:r>
              <a:rPr lang="id-ID" sz="1600" dirty="0" smtClean="0">
                <a:latin typeface="Adobe Garamond Pro Bold" pitchFamily="18" charset="0"/>
              </a:rPr>
              <a:t>Bagian dinding yang menembus </a:t>
            </a:r>
          </a:p>
          <a:p>
            <a:pPr algn="ctr"/>
            <a:r>
              <a:rPr lang="id-ID" sz="1600" i="1" dirty="0" smtClean="0">
                <a:latin typeface="Adobe Garamond Pro Bold" pitchFamily="18" charset="0"/>
              </a:rPr>
              <a:t>umpak </a:t>
            </a:r>
            <a:r>
              <a:rPr lang="id-ID" sz="1600" dirty="0" smtClean="0">
                <a:latin typeface="Adobe Garamond Pro Bold" pitchFamily="18" charset="0"/>
              </a:rPr>
              <a:t>harus dihindari karena </a:t>
            </a:r>
          </a:p>
          <a:p>
            <a:pPr algn="ctr"/>
            <a:r>
              <a:rPr lang="id-ID" sz="1600" dirty="0" smtClean="0">
                <a:latin typeface="Adobe Garamond Pro Bold" pitchFamily="18" charset="0"/>
              </a:rPr>
              <a:t>merupakan aturan dari Dinas Cagar</a:t>
            </a:r>
          </a:p>
          <a:p>
            <a:pPr algn="ctr"/>
            <a:r>
              <a:rPr lang="id-ID" sz="1600" dirty="0" smtClean="0">
                <a:latin typeface="Adobe Garamond Pro Bold" pitchFamily="18" charset="0"/>
              </a:rPr>
              <a:t>Budaya Bangunan Purbakala.</a:t>
            </a:r>
          </a:p>
          <a:p>
            <a:endParaRPr lang="id-ID" dirty="0"/>
          </a:p>
        </p:txBody>
      </p:sp>
      <p:pic>
        <p:nvPicPr>
          <p:cNvPr id="6" name="Picture 5" descr="D:\ta angel\ft\395CANON\IMG_9359.JPG"/>
          <p:cNvPicPr/>
          <p:nvPr/>
        </p:nvPicPr>
        <p:blipFill>
          <a:blip r:embed="rId2" cstate="print"/>
          <a:srcRect/>
          <a:stretch>
            <a:fillRect/>
          </a:stretch>
        </p:blipFill>
        <p:spPr bwMode="auto">
          <a:xfrm>
            <a:off x="827584" y="5085184"/>
            <a:ext cx="2016224" cy="1584176"/>
          </a:xfrm>
          <a:prstGeom prst="rect">
            <a:avLst/>
          </a:prstGeom>
          <a:noFill/>
          <a:ln w="9525">
            <a:noFill/>
            <a:miter lim="800000"/>
            <a:headEnd/>
            <a:tailEnd/>
          </a:ln>
        </p:spPr>
      </p:pic>
      <p:sp>
        <p:nvSpPr>
          <p:cNvPr id="7" name="Oval 6"/>
          <p:cNvSpPr/>
          <p:nvPr/>
        </p:nvSpPr>
        <p:spPr>
          <a:xfrm>
            <a:off x="1403648" y="5733256"/>
            <a:ext cx="864096" cy="720080"/>
          </a:xfrm>
          <a:prstGeom prst="ellipse">
            <a:avLst/>
          </a:prstGeom>
          <a:solidFill>
            <a:srgbClr val="C00000">
              <a:alpha val="0"/>
            </a:srgbClr>
          </a:solidFill>
          <a:ln cmpd="sng">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p:nvSpPr>
        <p:spPr>
          <a:xfrm>
            <a:off x="4427984" y="1916832"/>
            <a:ext cx="3816424" cy="3139321"/>
          </a:xfrm>
          <a:prstGeom prst="rect">
            <a:avLst/>
          </a:prstGeom>
          <a:noFill/>
        </p:spPr>
        <p:txBody>
          <a:bodyPr wrap="square" rtlCol="0">
            <a:spAutoFit/>
          </a:bodyPr>
          <a:lstStyle/>
          <a:p>
            <a:pPr lvl="0" algn="ctr"/>
            <a:r>
              <a:rPr lang="en-US" dirty="0" err="1" smtClean="0">
                <a:latin typeface="Adobe Fan Heiti Std B" pitchFamily="34" charset="-128"/>
                <a:ea typeface="Adobe Fan Heiti Std B" pitchFamily="34" charset="-128"/>
              </a:rPr>
              <a:t>Dinding</a:t>
            </a:r>
            <a:r>
              <a:rPr lang="en-US" dirty="0" smtClean="0">
                <a:latin typeface="Adobe Fan Heiti Std B" pitchFamily="34" charset="-128"/>
                <a:ea typeface="Adobe Fan Heiti Std B" pitchFamily="34" charset="-128"/>
              </a:rPr>
              <a:t> </a:t>
            </a:r>
            <a:r>
              <a:rPr lang="en-US" dirty="0" err="1" smtClean="0">
                <a:latin typeface="Adobe Fan Heiti Std B" pitchFamily="34" charset="-128"/>
                <a:ea typeface="Adobe Fan Heiti Std B" pitchFamily="34" charset="-128"/>
              </a:rPr>
              <a:t>rumah</a:t>
            </a:r>
            <a:r>
              <a:rPr lang="en-US" dirty="0" smtClean="0">
                <a:latin typeface="Adobe Fan Heiti Std B" pitchFamily="34" charset="-128"/>
                <a:ea typeface="Adobe Fan Heiti Std B" pitchFamily="34" charset="-128"/>
              </a:rPr>
              <a:t> </a:t>
            </a:r>
            <a:r>
              <a:rPr lang="en-US" dirty="0" err="1" smtClean="0">
                <a:latin typeface="Adobe Fan Heiti Std B" pitchFamily="34" charset="-128"/>
                <a:ea typeface="Adobe Fan Heiti Std B" pitchFamily="34" charset="-128"/>
              </a:rPr>
              <a:t>tradisional</a:t>
            </a:r>
            <a:r>
              <a:rPr lang="en-US" dirty="0" smtClean="0">
                <a:latin typeface="Adobe Fan Heiti Std B" pitchFamily="34" charset="-128"/>
                <a:ea typeface="Adobe Fan Heiti Std B" pitchFamily="34" charset="-128"/>
              </a:rPr>
              <a:t> </a:t>
            </a:r>
            <a:r>
              <a:rPr lang="en-US" dirty="0" err="1" smtClean="0">
                <a:latin typeface="Adobe Fan Heiti Std B" pitchFamily="34" charset="-128"/>
                <a:ea typeface="Adobe Fan Heiti Std B" pitchFamily="34" charset="-128"/>
              </a:rPr>
              <a:t>Jawa</a:t>
            </a:r>
            <a:r>
              <a:rPr lang="en-US" dirty="0" smtClean="0">
                <a:latin typeface="Adobe Fan Heiti Std B" pitchFamily="34" charset="-128"/>
                <a:ea typeface="Adobe Fan Heiti Std B" pitchFamily="34" charset="-128"/>
              </a:rPr>
              <a:t> </a:t>
            </a:r>
            <a:r>
              <a:rPr lang="en-US" dirty="0" err="1" smtClean="0">
                <a:latin typeface="Adobe Fan Heiti Std B" pitchFamily="34" charset="-128"/>
                <a:ea typeface="Adobe Fan Heiti Std B" pitchFamily="34" charset="-128"/>
              </a:rPr>
              <a:t>kebanyakan</a:t>
            </a:r>
            <a:r>
              <a:rPr lang="en-US" dirty="0" smtClean="0">
                <a:latin typeface="Adobe Fan Heiti Std B" pitchFamily="34" charset="-128"/>
                <a:ea typeface="Adobe Fan Heiti Std B" pitchFamily="34" charset="-128"/>
              </a:rPr>
              <a:t> </a:t>
            </a:r>
            <a:r>
              <a:rPr lang="en-US" dirty="0" err="1" smtClean="0">
                <a:latin typeface="Adobe Fan Heiti Std B" pitchFamily="34" charset="-128"/>
                <a:ea typeface="Adobe Fan Heiti Std B" pitchFamily="34" charset="-128"/>
              </a:rPr>
              <a:t>terbuat</a:t>
            </a:r>
            <a:r>
              <a:rPr lang="en-US" dirty="0" smtClean="0">
                <a:latin typeface="Adobe Fan Heiti Std B" pitchFamily="34" charset="-128"/>
                <a:ea typeface="Adobe Fan Heiti Std B" pitchFamily="34" charset="-128"/>
              </a:rPr>
              <a:t> </a:t>
            </a:r>
            <a:r>
              <a:rPr lang="en-US" dirty="0" err="1" smtClean="0">
                <a:latin typeface="Adobe Fan Heiti Std B" pitchFamily="34" charset="-128"/>
                <a:ea typeface="Adobe Fan Heiti Std B" pitchFamily="34" charset="-128"/>
              </a:rPr>
              <a:t>dari</a:t>
            </a:r>
            <a:r>
              <a:rPr lang="en-US" dirty="0" smtClean="0">
                <a:latin typeface="Adobe Fan Heiti Std B" pitchFamily="34" charset="-128"/>
                <a:ea typeface="Adobe Fan Heiti Std B" pitchFamily="34" charset="-128"/>
              </a:rPr>
              <a:t> </a:t>
            </a:r>
            <a:r>
              <a:rPr lang="en-US" dirty="0" err="1" smtClean="0">
                <a:latin typeface="Adobe Fan Heiti Std B" pitchFamily="34" charset="-128"/>
                <a:ea typeface="Adobe Fan Heiti Std B" pitchFamily="34" charset="-128"/>
              </a:rPr>
              <a:t>bilah</a:t>
            </a:r>
            <a:r>
              <a:rPr lang="en-US" dirty="0" smtClean="0">
                <a:latin typeface="Adobe Fan Heiti Std B" pitchFamily="34" charset="-128"/>
                <a:ea typeface="Adobe Fan Heiti Std B" pitchFamily="34" charset="-128"/>
              </a:rPr>
              <a:t> – </a:t>
            </a:r>
            <a:r>
              <a:rPr lang="en-US" dirty="0" err="1" smtClean="0">
                <a:latin typeface="Adobe Fan Heiti Std B" pitchFamily="34" charset="-128"/>
                <a:ea typeface="Adobe Fan Heiti Std B" pitchFamily="34" charset="-128"/>
              </a:rPr>
              <a:t>bilah</a:t>
            </a:r>
            <a:r>
              <a:rPr lang="en-US" dirty="0" smtClean="0">
                <a:latin typeface="Adobe Fan Heiti Std B" pitchFamily="34" charset="-128"/>
                <a:ea typeface="Adobe Fan Heiti Std B" pitchFamily="34" charset="-128"/>
              </a:rPr>
              <a:t> </a:t>
            </a:r>
            <a:r>
              <a:rPr lang="en-US" dirty="0" err="1" smtClean="0">
                <a:latin typeface="Adobe Fan Heiti Std B" pitchFamily="34" charset="-128"/>
                <a:ea typeface="Adobe Fan Heiti Std B" pitchFamily="34" charset="-128"/>
              </a:rPr>
              <a:t>papan</a:t>
            </a:r>
            <a:r>
              <a:rPr lang="en-US" dirty="0" smtClean="0">
                <a:latin typeface="Adobe Fan Heiti Std B" pitchFamily="34" charset="-128"/>
                <a:ea typeface="Adobe Fan Heiti Std B" pitchFamily="34" charset="-128"/>
              </a:rPr>
              <a:t> </a:t>
            </a:r>
            <a:r>
              <a:rPr lang="en-US" dirty="0" err="1" smtClean="0">
                <a:latin typeface="Adobe Fan Heiti Std B" pitchFamily="34" charset="-128"/>
                <a:ea typeface="Adobe Fan Heiti Std B" pitchFamily="34" charset="-128"/>
              </a:rPr>
              <a:t>kayu</a:t>
            </a:r>
            <a:r>
              <a:rPr lang="en-US" dirty="0" smtClean="0">
                <a:latin typeface="Adobe Fan Heiti Std B" pitchFamily="34" charset="-128"/>
                <a:ea typeface="Adobe Fan Heiti Std B" pitchFamily="34" charset="-128"/>
              </a:rPr>
              <a:t> (</a:t>
            </a:r>
            <a:r>
              <a:rPr lang="en-US" i="1" dirty="0" err="1" smtClean="0">
                <a:latin typeface="Adobe Fan Heiti Std B" pitchFamily="34" charset="-128"/>
                <a:ea typeface="Adobe Fan Heiti Std B" pitchFamily="34" charset="-128"/>
              </a:rPr>
              <a:t>blabag</a:t>
            </a:r>
            <a:r>
              <a:rPr lang="en-US" dirty="0" smtClean="0">
                <a:latin typeface="Adobe Fan Heiti Std B" pitchFamily="34" charset="-128"/>
                <a:ea typeface="Adobe Fan Heiti Std B" pitchFamily="34" charset="-128"/>
              </a:rPr>
              <a:t>). </a:t>
            </a:r>
            <a:r>
              <a:rPr lang="en-US" dirty="0" err="1" smtClean="0">
                <a:latin typeface="Adobe Fan Heiti Std B" pitchFamily="34" charset="-128"/>
                <a:ea typeface="Adobe Fan Heiti Std B" pitchFamily="34" charset="-128"/>
              </a:rPr>
              <a:t>Alternatif</a:t>
            </a:r>
            <a:r>
              <a:rPr lang="en-US" dirty="0" smtClean="0">
                <a:latin typeface="Adobe Fan Heiti Std B" pitchFamily="34" charset="-128"/>
                <a:ea typeface="Adobe Fan Heiti Std B" pitchFamily="34" charset="-128"/>
              </a:rPr>
              <a:t> </a:t>
            </a:r>
            <a:r>
              <a:rPr lang="en-US" dirty="0" err="1" smtClean="0">
                <a:latin typeface="Adobe Fan Heiti Std B" pitchFamily="34" charset="-128"/>
                <a:ea typeface="Adobe Fan Heiti Std B" pitchFamily="34" charset="-128"/>
              </a:rPr>
              <a:t>lainnya</a:t>
            </a:r>
            <a:r>
              <a:rPr lang="en-US" dirty="0" smtClean="0">
                <a:latin typeface="Adobe Fan Heiti Std B" pitchFamily="34" charset="-128"/>
                <a:ea typeface="Adobe Fan Heiti Std B" pitchFamily="34" charset="-128"/>
              </a:rPr>
              <a:t> </a:t>
            </a:r>
            <a:r>
              <a:rPr lang="en-US" dirty="0" err="1" smtClean="0">
                <a:latin typeface="Adobe Fan Heiti Std B" pitchFamily="34" charset="-128"/>
                <a:ea typeface="Adobe Fan Heiti Std B" pitchFamily="34" charset="-128"/>
              </a:rPr>
              <a:t>adalah</a:t>
            </a:r>
            <a:r>
              <a:rPr lang="en-US" dirty="0" smtClean="0">
                <a:latin typeface="Adobe Fan Heiti Std B" pitchFamily="34" charset="-128"/>
                <a:ea typeface="Adobe Fan Heiti Std B" pitchFamily="34" charset="-128"/>
              </a:rPr>
              <a:t> </a:t>
            </a:r>
            <a:r>
              <a:rPr lang="en-US" dirty="0" err="1" smtClean="0">
                <a:latin typeface="Adobe Fan Heiti Std B" pitchFamily="34" charset="-128"/>
                <a:ea typeface="Adobe Fan Heiti Std B" pitchFamily="34" charset="-128"/>
              </a:rPr>
              <a:t>anyaman</a:t>
            </a:r>
            <a:r>
              <a:rPr lang="en-US" dirty="0" smtClean="0">
                <a:latin typeface="Adobe Fan Heiti Std B" pitchFamily="34" charset="-128"/>
                <a:ea typeface="Adobe Fan Heiti Std B" pitchFamily="34" charset="-128"/>
              </a:rPr>
              <a:t> </a:t>
            </a:r>
            <a:r>
              <a:rPr lang="en-US" dirty="0" err="1" smtClean="0">
                <a:latin typeface="Adobe Fan Heiti Std B" pitchFamily="34" charset="-128"/>
                <a:ea typeface="Adobe Fan Heiti Std B" pitchFamily="34" charset="-128"/>
              </a:rPr>
              <a:t>bambu</a:t>
            </a:r>
            <a:r>
              <a:rPr lang="en-US" dirty="0" smtClean="0">
                <a:latin typeface="Adobe Fan Heiti Std B" pitchFamily="34" charset="-128"/>
                <a:ea typeface="Adobe Fan Heiti Std B" pitchFamily="34" charset="-128"/>
              </a:rPr>
              <a:t> (</a:t>
            </a:r>
            <a:r>
              <a:rPr lang="en-US" i="1" dirty="0" err="1" smtClean="0">
                <a:latin typeface="Adobe Fan Heiti Std B" pitchFamily="34" charset="-128"/>
                <a:ea typeface="Adobe Fan Heiti Std B" pitchFamily="34" charset="-128"/>
              </a:rPr>
              <a:t>gedeg</a:t>
            </a:r>
            <a:r>
              <a:rPr lang="en-US" dirty="0" smtClean="0">
                <a:latin typeface="Adobe Fan Heiti Std B" pitchFamily="34" charset="-128"/>
                <a:ea typeface="Adobe Fan Heiti Std B" pitchFamily="34" charset="-128"/>
              </a:rPr>
              <a:t>), </a:t>
            </a:r>
            <a:r>
              <a:rPr lang="en-US" dirty="0" err="1" smtClean="0">
                <a:latin typeface="Adobe Fan Heiti Std B" pitchFamily="34" charset="-128"/>
                <a:ea typeface="Adobe Fan Heiti Std B" pitchFamily="34" charset="-128"/>
              </a:rPr>
              <a:t>alang</a:t>
            </a:r>
            <a:r>
              <a:rPr lang="en-US" dirty="0" smtClean="0">
                <a:latin typeface="Adobe Fan Heiti Std B" pitchFamily="34" charset="-128"/>
                <a:ea typeface="Adobe Fan Heiti Std B" pitchFamily="34" charset="-128"/>
              </a:rPr>
              <a:t> – </a:t>
            </a:r>
            <a:r>
              <a:rPr lang="en-US" dirty="0" err="1" smtClean="0">
                <a:latin typeface="Adobe Fan Heiti Std B" pitchFamily="34" charset="-128"/>
                <a:ea typeface="Adobe Fan Heiti Std B" pitchFamily="34" charset="-128"/>
              </a:rPr>
              <a:t>alangm</a:t>
            </a:r>
            <a:r>
              <a:rPr lang="en-US" dirty="0" smtClean="0">
                <a:latin typeface="Adobe Fan Heiti Std B" pitchFamily="34" charset="-128"/>
                <a:ea typeface="Adobe Fan Heiti Std B" pitchFamily="34" charset="-128"/>
              </a:rPr>
              <a:t> </a:t>
            </a:r>
            <a:r>
              <a:rPr lang="en-US" dirty="0" err="1" smtClean="0">
                <a:latin typeface="Adobe Fan Heiti Std B" pitchFamily="34" charset="-128"/>
                <a:ea typeface="Adobe Fan Heiti Std B" pitchFamily="34" charset="-128"/>
              </a:rPr>
              <a:t>daun</a:t>
            </a:r>
            <a:r>
              <a:rPr lang="en-US" dirty="0" smtClean="0">
                <a:latin typeface="Adobe Fan Heiti Std B" pitchFamily="34" charset="-128"/>
                <a:ea typeface="Adobe Fan Heiti Std B" pitchFamily="34" charset="-128"/>
              </a:rPr>
              <a:t> </a:t>
            </a:r>
            <a:r>
              <a:rPr lang="en-US" dirty="0" err="1" smtClean="0">
                <a:latin typeface="Adobe Fan Heiti Std B" pitchFamily="34" charset="-128"/>
                <a:ea typeface="Adobe Fan Heiti Std B" pitchFamily="34" charset="-128"/>
              </a:rPr>
              <a:t>kepala</a:t>
            </a:r>
            <a:r>
              <a:rPr lang="en-US" dirty="0" smtClean="0">
                <a:latin typeface="Adobe Fan Heiti Std B" pitchFamily="34" charset="-128"/>
                <a:ea typeface="Adobe Fan Heiti Std B" pitchFamily="34" charset="-128"/>
              </a:rPr>
              <a:t> </a:t>
            </a:r>
            <a:r>
              <a:rPr lang="en-US" dirty="0" err="1" smtClean="0">
                <a:latin typeface="Adobe Fan Heiti Std B" pitchFamily="34" charset="-128"/>
                <a:ea typeface="Adobe Fan Heiti Std B" pitchFamily="34" charset="-128"/>
              </a:rPr>
              <a:t>atau</a:t>
            </a:r>
            <a:r>
              <a:rPr lang="en-US" dirty="0" smtClean="0">
                <a:latin typeface="Adobe Fan Heiti Std B" pitchFamily="34" charset="-128"/>
                <a:ea typeface="Adobe Fan Heiti Std B" pitchFamily="34" charset="-128"/>
              </a:rPr>
              <a:t> </a:t>
            </a:r>
            <a:r>
              <a:rPr lang="en-US" dirty="0" err="1" smtClean="0">
                <a:latin typeface="Adobe Fan Heiti Std B" pitchFamily="34" charset="-128"/>
                <a:ea typeface="Adobe Fan Heiti Std B" pitchFamily="34" charset="-128"/>
              </a:rPr>
              <a:t>nipah</a:t>
            </a:r>
            <a:r>
              <a:rPr lang="en-US" dirty="0" smtClean="0">
                <a:latin typeface="Adobe Fan Heiti Std B" pitchFamily="34" charset="-128"/>
                <a:ea typeface="Adobe Fan Heiti Std B" pitchFamily="34" charset="-128"/>
              </a:rPr>
              <a:t>.</a:t>
            </a:r>
            <a:endParaRPr lang="id-ID" dirty="0" smtClean="0">
              <a:latin typeface="Adobe Fan Heiti Std B" pitchFamily="34" charset="-128"/>
              <a:ea typeface="Adobe Fan Heiti Std B" pitchFamily="34" charset="-128"/>
            </a:endParaRPr>
          </a:p>
          <a:p>
            <a:pPr algn="ctr"/>
            <a:r>
              <a:rPr lang="id-ID" dirty="0" smtClean="0">
                <a:latin typeface="Adobe Fan Heiti Std B" pitchFamily="34" charset="-128"/>
                <a:ea typeface="Adobe Fan Heiti Std B" pitchFamily="34" charset="-128"/>
              </a:rPr>
              <a:t> </a:t>
            </a:r>
          </a:p>
          <a:p>
            <a:pPr algn="ctr"/>
            <a:r>
              <a:rPr lang="en-US" dirty="0" err="1" smtClean="0">
                <a:latin typeface="Adobe Fan Heiti Std B" pitchFamily="34" charset="-128"/>
                <a:ea typeface="Adobe Fan Heiti Std B" pitchFamily="34" charset="-128"/>
              </a:rPr>
              <a:t>Sumber</a:t>
            </a:r>
            <a:r>
              <a:rPr lang="en-US" dirty="0" smtClean="0">
                <a:latin typeface="Adobe Fan Heiti Std B" pitchFamily="34" charset="-128"/>
                <a:ea typeface="Adobe Fan Heiti Std B" pitchFamily="34" charset="-128"/>
              </a:rPr>
              <a:t> : </a:t>
            </a:r>
            <a:r>
              <a:rPr lang="en-US" dirty="0" err="1" smtClean="0">
                <a:latin typeface="Adobe Fan Heiti Std B" pitchFamily="34" charset="-128"/>
                <a:ea typeface="Adobe Fan Heiti Std B" pitchFamily="34" charset="-128"/>
              </a:rPr>
              <a:t>Arsitektur</a:t>
            </a:r>
            <a:r>
              <a:rPr lang="en-US" dirty="0" smtClean="0">
                <a:latin typeface="Adobe Fan Heiti Std B" pitchFamily="34" charset="-128"/>
                <a:ea typeface="Adobe Fan Heiti Std B" pitchFamily="34" charset="-128"/>
              </a:rPr>
              <a:t> </a:t>
            </a:r>
            <a:r>
              <a:rPr lang="en-US" dirty="0" err="1" smtClean="0">
                <a:latin typeface="Adobe Fan Heiti Std B" pitchFamily="34" charset="-128"/>
                <a:ea typeface="Adobe Fan Heiti Std B" pitchFamily="34" charset="-128"/>
              </a:rPr>
              <a:t>Tradisional</a:t>
            </a:r>
            <a:r>
              <a:rPr lang="en-US" dirty="0" smtClean="0">
                <a:latin typeface="Adobe Fan Heiti Std B" pitchFamily="34" charset="-128"/>
                <a:ea typeface="Adobe Fan Heiti Std B" pitchFamily="34" charset="-128"/>
              </a:rPr>
              <a:t> Daerah Istimewa Yogyakarta</a:t>
            </a:r>
            <a:endParaRPr lang="id-ID" dirty="0" smtClean="0">
              <a:latin typeface="Adobe Fan Heiti Std B" pitchFamily="34" charset="-128"/>
              <a:ea typeface="Adobe Fan Heiti Std B" pitchFamily="34" charset="-128"/>
            </a:endParaRPr>
          </a:p>
          <a:p>
            <a:r>
              <a:rPr lang="id-ID" dirty="0" smtClean="0"/>
              <a:t> </a:t>
            </a:r>
          </a:p>
          <a:p>
            <a:endParaRPr lang="id-ID" dirty="0"/>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Dinding rumah tradisional Jawa kebanyakan terbuat dari bilah – bilah papan kayu (</a:t>
            </a:r>
            <a:r>
              <a:rPr kumimoji="0" lang="en-US" sz="10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blabag</a:t>
            </a:r>
            <a:r>
              <a:rPr kumimoji="0" lang="en-US"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Alternatif lainnya adalah anyaman bambu (</a:t>
            </a:r>
            <a:r>
              <a:rPr kumimoji="0" lang="en-US" sz="10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gedeg</a:t>
            </a:r>
            <a:r>
              <a:rPr kumimoji="0" lang="en-US"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alang – alangm daun kepala atau nipah.</a:t>
            </a:r>
            <a:endParaRPr kumimoji="0" lang="id-ID"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Sumber : Arsitektur Tradisional Daerah Istimewa Yogyakarta</a:t>
            </a:r>
            <a:endParaRPr kumimoji="0" lang="id-ID"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ounded Rectangle 9"/>
          <p:cNvSpPr/>
          <p:nvPr/>
        </p:nvSpPr>
        <p:spPr>
          <a:xfrm>
            <a:off x="179512" y="1556792"/>
            <a:ext cx="3096344" cy="3456384"/>
          </a:xfrm>
          <a:prstGeom prst="roundRect">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Oval 10"/>
          <p:cNvSpPr/>
          <p:nvPr/>
        </p:nvSpPr>
        <p:spPr>
          <a:xfrm>
            <a:off x="3851920" y="1484784"/>
            <a:ext cx="5040560" cy="3240360"/>
          </a:xfrm>
          <a:prstGeom prst="ellipse">
            <a:avLst/>
          </a:prstGeom>
          <a:solidFill>
            <a:srgbClr val="A80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Down Arrow 11"/>
          <p:cNvSpPr/>
          <p:nvPr/>
        </p:nvSpPr>
        <p:spPr>
          <a:xfrm>
            <a:off x="5940152" y="4869160"/>
            <a:ext cx="1224136" cy="360040"/>
          </a:xfrm>
          <a:prstGeom prst="downArrow">
            <a:avLst/>
          </a:prstGeom>
          <a:solidFill>
            <a:srgbClr val="C000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p:nvSpPr>
        <p:spPr>
          <a:xfrm>
            <a:off x="4572000" y="5445224"/>
            <a:ext cx="4248472" cy="1200329"/>
          </a:xfrm>
          <a:prstGeom prst="rect">
            <a:avLst/>
          </a:prstGeom>
          <a:noFill/>
        </p:spPr>
        <p:txBody>
          <a:bodyPr wrap="square" rtlCol="0">
            <a:spAutoFit/>
          </a:bodyPr>
          <a:lstStyle/>
          <a:p>
            <a:pPr algn="ctr"/>
            <a:r>
              <a:rPr lang="id-ID" dirty="0" smtClean="0">
                <a:latin typeface="Adobe Garamond Pro Bold" pitchFamily="18" charset="0"/>
              </a:rPr>
              <a:t>Dinding yang ada tidak satupun yang menggunakan </a:t>
            </a:r>
            <a:r>
              <a:rPr lang="id-ID" i="1" dirty="0" smtClean="0">
                <a:latin typeface="Adobe Garamond Pro Bold" pitchFamily="18" charset="0"/>
              </a:rPr>
              <a:t>blabag</a:t>
            </a:r>
            <a:r>
              <a:rPr lang="id-ID" dirty="0" smtClean="0">
                <a:latin typeface="Adobe Garamond Pro Bold" pitchFamily="18" charset="0"/>
              </a:rPr>
              <a:t> ataupun </a:t>
            </a:r>
            <a:r>
              <a:rPr lang="id-ID" i="1" dirty="0" smtClean="0">
                <a:latin typeface="Adobe Garamond Pro Bold" pitchFamily="18" charset="0"/>
              </a:rPr>
              <a:t>gedeg</a:t>
            </a:r>
            <a:r>
              <a:rPr lang="id-ID" dirty="0" smtClean="0">
                <a:latin typeface="Adobe Garamond Pro Bold" pitchFamily="18" charset="0"/>
              </a:rPr>
              <a:t>, dinding terbuat dari bata dan sebagian dari triplek dan kayu.</a:t>
            </a:r>
            <a:endParaRPr lang="id-ID" dirty="0">
              <a:latin typeface="Adobe Garamond Pro Bold" pitchFamily="18" charset="0"/>
            </a:endParaRPr>
          </a:p>
        </p:txBody>
      </p:sp>
      <p:sp>
        <p:nvSpPr>
          <p:cNvPr id="14" name="Rectangle 13"/>
          <p:cNvSpPr/>
          <p:nvPr/>
        </p:nvSpPr>
        <p:spPr>
          <a:xfrm>
            <a:off x="4499992" y="5373216"/>
            <a:ext cx="4392488" cy="1296144"/>
          </a:xfrm>
          <a:prstGeom prst="rect">
            <a:avLst/>
          </a:prstGeom>
          <a:solidFill>
            <a:schemeClr val="accent1">
              <a:alpha val="1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Analisis Elemen Pembentuk Ruang</a:t>
            </a:r>
            <a:endParaRPr lang="id-ID" dirty="0"/>
          </a:p>
        </p:txBody>
      </p:sp>
      <p:sp>
        <p:nvSpPr>
          <p:cNvPr id="4" name="TextBox 3"/>
          <p:cNvSpPr txBox="1"/>
          <p:nvPr/>
        </p:nvSpPr>
        <p:spPr>
          <a:xfrm>
            <a:off x="6084168" y="4869160"/>
            <a:ext cx="2592288" cy="1754326"/>
          </a:xfrm>
          <a:prstGeom prst="rect">
            <a:avLst/>
          </a:prstGeom>
          <a:noFill/>
        </p:spPr>
        <p:txBody>
          <a:bodyPr wrap="square" rtlCol="0">
            <a:spAutoFit/>
          </a:bodyPr>
          <a:lstStyle/>
          <a:p>
            <a:pPr algn="r"/>
            <a:endParaRPr lang="id-ID" dirty="0" smtClean="0"/>
          </a:p>
          <a:p>
            <a:pPr algn="r"/>
            <a:r>
              <a:rPr lang="id-ID" b="1" dirty="0" smtClean="0"/>
              <a:t>Pendhapa</a:t>
            </a:r>
          </a:p>
          <a:p>
            <a:pPr algn="r"/>
            <a:r>
              <a:rPr lang="id-ID" dirty="0" smtClean="0"/>
              <a:t>Menggunakan keramik, marmer, dan tegel kunci dengan motif floral berwarna hitam putih</a:t>
            </a:r>
            <a:endParaRPr lang="id-ID" dirty="0"/>
          </a:p>
        </p:txBody>
      </p:sp>
      <p:sp>
        <p:nvSpPr>
          <p:cNvPr id="5" name="TextBox 4"/>
          <p:cNvSpPr txBox="1"/>
          <p:nvPr/>
        </p:nvSpPr>
        <p:spPr>
          <a:xfrm>
            <a:off x="3131840" y="1700808"/>
            <a:ext cx="5544616" cy="2031325"/>
          </a:xfrm>
          <a:prstGeom prst="rect">
            <a:avLst/>
          </a:prstGeom>
          <a:noFill/>
        </p:spPr>
        <p:txBody>
          <a:bodyPr wrap="square" rtlCol="0">
            <a:spAutoFit/>
          </a:bodyPr>
          <a:lstStyle/>
          <a:p>
            <a:pPr lvl="0" algn="r"/>
            <a:r>
              <a:rPr lang="id-ID" b="1" dirty="0" smtClean="0"/>
              <a:t>Pelataran</a:t>
            </a:r>
            <a:r>
              <a:rPr lang="id-ID" dirty="0" smtClean="0"/>
              <a:t> </a:t>
            </a:r>
          </a:p>
          <a:p>
            <a:pPr algn="r"/>
            <a:r>
              <a:rPr lang="id-ID" dirty="0" smtClean="0"/>
              <a:t>Material lantai pada bagian pelataran manggunakan </a:t>
            </a:r>
          </a:p>
          <a:p>
            <a:pPr algn="r"/>
            <a:r>
              <a:rPr lang="id-ID" dirty="0" smtClean="0"/>
              <a:t>teraso polos dengan 2 varian, yang pertama persegi dengan  ukuran 40x40 dan yang kedua berbentuk persegi panjang dengan ukuran 40x5 dipasang diagonal.</a:t>
            </a:r>
          </a:p>
          <a:p>
            <a:pPr algn="r"/>
            <a:r>
              <a:rPr lang="id-ID" dirty="0" smtClean="0"/>
              <a:t> </a:t>
            </a:r>
          </a:p>
          <a:p>
            <a:pPr algn="r"/>
            <a:endParaRPr lang="id-ID" dirty="0"/>
          </a:p>
        </p:txBody>
      </p:sp>
      <p:sp>
        <p:nvSpPr>
          <p:cNvPr id="7" name="TextBox 6"/>
          <p:cNvSpPr txBox="1"/>
          <p:nvPr/>
        </p:nvSpPr>
        <p:spPr>
          <a:xfrm>
            <a:off x="2987824" y="3284984"/>
            <a:ext cx="3240360" cy="2308324"/>
          </a:xfrm>
          <a:prstGeom prst="rect">
            <a:avLst/>
          </a:prstGeom>
          <a:noFill/>
        </p:spPr>
        <p:txBody>
          <a:bodyPr wrap="square" rtlCol="0">
            <a:spAutoFit/>
          </a:bodyPr>
          <a:lstStyle/>
          <a:p>
            <a:pPr lvl="0" algn="r"/>
            <a:r>
              <a:rPr lang="id-ID" b="1" dirty="0" smtClean="0"/>
              <a:t>Ruang Sekretariat &amp; Dosen</a:t>
            </a:r>
          </a:p>
          <a:p>
            <a:pPr algn="r"/>
            <a:r>
              <a:rPr lang="id-ID" dirty="0" smtClean="0"/>
              <a:t>Lantai pada ruang sekretariat </a:t>
            </a:r>
          </a:p>
          <a:p>
            <a:pPr algn="r"/>
            <a:r>
              <a:rPr lang="id-ID" dirty="0" smtClean="0"/>
              <a:t>Menggunakan keramik ukuran </a:t>
            </a:r>
          </a:p>
          <a:p>
            <a:pPr algn="r"/>
            <a:r>
              <a:rPr lang="id-ID" dirty="0" smtClean="0"/>
              <a:t>30x30 dengan motif sembur </a:t>
            </a:r>
          </a:p>
          <a:p>
            <a:pPr algn="r"/>
            <a:r>
              <a:rPr lang="id-ID" dirty="0" smtClean="0"/>
              <a:t>biru muda dan dipasang secara </a:t>
            </a:r>
          </a:p>
          <a:p>
            <a:pPr algn="r"/>
            <a:r>
              <a:rPr lang="id-ID" dirty="0" smtClean="0"/>
              <a:t>horisontal. </a:t>
            </a:r>
          </a:p>
          <a:p>
            <a:pPr algn="r"/>
            <a:r>
              <a:rPr lang="id-ID" dirty="0" smtClean="0"/>
              <a:t>Lantai mudah dibersihkan dan</a:t>
            </a:r>
          </a:p>
          <a:p>
            <a:pPr algn="r"/>
            <a:r>
              <a:rPr lang="id-ID" dirty="0" smtClean="0"/>
              <a:t>memberi kesan terang</a:t>
            </a:r>
            <a:endParaRPr lang="id-ID" dirty="0"/>
          </a:p>
        </p:txBody>
      </p:sp>
      <p:pic>
        <p:nvPicPr>
          <p:cNvPr id="9" name="Picture 8" descr="D:\ta angel\ft\395CANON\IMG_9252.JPG"/>
          <p:cNvPicPr/>
          <p:nvPr/>
        </p:nvPicPr>
        <p:blipFill>
          <a:blip r:embed="rId2" cstate="print"/>
          <a:srcRect t="28169"/>
          <a:stretch>
            <a:fillRect/>
          </a:stretch>
        </p:blipFill>
        <p:spPr bwMode="auto">
          <a:xfrm>
            <a:off x="2339752" y="5661248"/>
            <a:ext cx="1448584" cy="866020"/>
          </a:xfrm>
          <a:prstGeom prst="rect">
            <a:avLst/>
          </a:prstGeom>
          <a:noFill/>
          <a:ln w="9525">
            <a:noFill/>
            <a:miter lim="800000"/>
            <a:headEnd/>
            <a:tailEnd/>
          </a:ln>
        </p:spPr>
      </p:pic>
      <p:pic>
        <p:nvPicPr>
          <p:cNvPr id="10" name="Picture 9" descr="D:\ta angel\ft\395CANON\IMG_9251.JPG"/>
          <p:cNvPicPr/>
          <p:nvPr/>
        </p:nvPicPr>
        <p:blipFill>
          <a:blip r:embed="rId3" cstate="print"/>
          <a:srcRect t="61257" r="49719"/>
          <a:stretch>
            <a:fillRect/>
          </a:stretch>
        </p:blipFill>
        <p:spPr bwMode="auto">
          <a:xfrm>
            <a:off x="467544" y="5661248"/>
            <a:ext cx="1512168" cy="938028"/>
          </a:xfrm>
          <a:prstGeom prst="rect">
            <a:avLst/>
          </a:prstGeom>
          <a:noFill/>
          <a:ln w="9525">
            <a:noFill/>
            <a:miter lim="800000"/>
            <a:headEnd/>
            <a:tailEnd/>
          </a:ln>
        </p:spPr>
      </p:pic>
      <p:pic>
        <p:nvPicPr>
          <p:cNvPr id="11" name="Picture 10" descr="D:\ta angel\ft\395CANON\IMG_9263.JPG"/>
          <p:cNvPicPr/>
          <p:nvPr/>
        </p:nvPicPr>
        <p:blipFill>
          <a:blip r:embed="rId4" cstate="print"/>
          <a:srcRect t="15385" b="14744"/>
          <a:stretch>
            <a:fillRect/>
          </a:stretch>
        </p:blipFill>
        <p:spPr bwMode="auto">
          <a:xfrm>
            <a:off x="3995936" y="5661248"/>
            <a:ext cx="2088232" cy="1035585"/>
          </a:xfrm>
          <a:prstGeom prst="rect">
            <a:avLst/>
          </a:prstGeom>
          <a:noFill/>
          <a:ln w="9525">
            <a:noFill/>
            <a:miter lim="800000"/>
            <a:headEnd/>
            <a:tailEnd/>
          </a:ln>
        </p:spPr>
      </p:pic>
      <p:pic>
        <p:nvPicPr>
          <p:cNvPr id="12" name="Picture 11" descr="D:\ta angel\ft\395CANON\IMG_9276.JPG"/>
          <p:cNvPicPr/>
          <p:nvPr/>
        </p:nvPicPr>
        <p:blipFill>
          <a:blip r:embed="rId5" cstate="print"/>
          <a:srcRect/>
          <a:stretch>
            <a:fillRect/>
          </a:stretch>
        </p:blipFill>
        <p:spPr bwMode="auto">
          <a:xfrm>
            <a:off x="6372200" y="3429000"/>
            <a:ext cx="2160240" cy="1584176"/>
          </a:xfrm>
          <a:prstGeom prst="rect">
            <a:avLst/>
          </a:prstGeom>
          <a:noFill/>
          <a:ln w="9525">
            <a:noFill/>
            <a:miter lim="800000"/>
            <a:headEnd/>
            <a:tailEnd/>
          </a:ln>
        </p:spPr>
      </p:pic>
      <p:sp>
        <p:nvSpPr>
          <p:cNvPr id="13" name="TextBox 12"/>
          <p:cNvSpPr txBox="1"/>
          <p:nvPr/>
        </p:nvSpPr>
        <p:spPr>
          <a:xfrm>
            <a:off x="251520" y="1700808"/>
            <a:ext cx="2808312" cy="4062651"/>
          </a:xfrm>
          <a:prstGeom prst="rect">
            <a:avLst/>
          </a:prstGeom>
          <a:noFill/>
        </p:spPr>
        <p:txBody>
          <a:bodyPr wrap="square" rtlCol="0">
            <a:spAutoFit/>
          </a:bodyPr>
          <a:lstStyle/>
          <a:p>
            <a:pPr lvl="0"/>
            <a:r>
              <a:rPr lang="id-ID" sz="2400" b="1" dirty="0" smtClean="0">
                <a:solidFill>
                  <a:srgbClr val="663300"/>
                </a:solidFill>
              </a:rPr>
              <a:t>LANTAI</a:t>
            </a:r>
          </a:p>
          <a:p>
            <a:pPr lvl="0"/>
            <a:endParaRPr lang="id-ID" b="1" dirty="0" smtClean="0"/>
          </a:p>
          <a:p>
            <a:pPr lvl="0"/>
            <a:r>
              <a:rPr lang="en-US" b="1" dirty="0" err="1" smtClean="0"/>
              <a:t>Teraso</a:t>
            </a:r>
            <a:endParaRPr lang="id-ID" b="1" dirty="0" smtClean="0"/>
          </a:p>
          <a:p>
            <a:r>
              <a:rPr lang="en-US" dirty="0" err="1" smtClean="0"/>
              <a:t>Dibuat</a:t>
            </a:r>
            <a:r>
              <a:rPr lang="en-US" dirty="0" smtClean="0"/>
              <a:t> </a:t>
            </a:r>
            <a:r>
              <a:rPr lang="en-US" dirty="0" err="1" smtClean="0"/>
              <a:t>dari</a:t>
            </a:r>
            <a:r>
              <a:rPr lang="en-US" dirty="0" smtClean="0"/>
              <a:t> </a:t>
            </a:r>
            <a:r>
              <a:rPr lang="en-US" dirty="0" err="1" smtClean="0"/>
              <a:t>campuran</a:t>
            </a:r>
            <a:r>
              <a:rPr lang="en-US" dirty="0" smtClean="0"/>
              <a:t> </a:t>
            </a:r>
            <a:r>
              <a:rPr lang="en-US" dirty="0" err="1" smtClean="0"/>
              <a:t>batu</a:t>
            </a:r>
            <a:r>
              <a:rPr lang="en-US" dirty="0" smtClean="0"/>
              <a:t> </a:t>
            </a:r>
            <a:r>
              <a:rPr lang="en-US" dirty="0" err="1" smtClean="0"/>
              <a:t>dan</a:t>
            </a:r>
            <a:r>
              <a:rPr lang="en-US" dirty="0" smtClean="0"/>
              <a:t> </a:t>
            </a:r>
            <a:r>
              <a:rPr lang="en-US" dirty="0" err="1" smtClean="0"/>
              <a:t>pecahan</a:t>
            </a:r>
            <a:r>
              <a:rPr lang="en-US" dirty="0" smtClean="0"/>
              <a:t> ka</a:t>
            </a:r>
            <a:r>
              <a:rPr lang="id-ID" dirty="0" smtClean="0"/>
              <a:t>C</a:t>
            </a:r>
            <a:r>
              <a:rPr lang="en-US" dirty="0" smtClean="0"/>
              <a:t>a.</a:t>
            </a:r>
            <a:endParaRPr lang="id-ID" dirty="0" smtClean="0"/>
          </a:p>
          <a:p>
            <a:r>
              <a:rPr lang="en-US" dirty="0" smtClean="0"/>
              <a:t> </a:t>
            </a:r>
            <a:r>
              <a:rPr lang="en-US" dirty="0" err="1" smtClean="0"/>
              <a:t>Terdapat</a:t>
            </a:r>
            <a:r>
              <a:rPr lang="en-US" dirty="0" smtClean="0"/>
              <a:t> </a:t>
            </a:r>
            <a:r>
              <a:rPr lang="en-US" dirty="0" err="1" smtClean="0"/>
              <a:t>dalam</a:t>
            </a:r>
            <a:r>
              <a:rPr lang="en-US" dirty="0" smtClean="0"/>
              <a:t> </a:t>
            </a:r>
            <a:r>
              <a:rPr lang="en-US" dirty="0" err="1" smtClean="0"/>
              <a:t>bentuk</a:t>
            </a:r>
            <a:r>
              <a:rPr lang="en-US" dirty="0" smtClean="0"/>
              <a:t> </a:t>
            </a:r>
            <a:r>
              <a:rPr lang="en-US" dirty="0" err="1" smtClean="0"/>
              <a:t>ubin</a:t>
            </a:r>
            <a:r>
              <a:rPr lang="en-US" dirty="0" smtClean="0"/>
              <a:t> </a:t>
            </a:r>
            <a:r>
              <a:rPr lang="en-US" dirty="0" err="1" smtClean="0"/>
              <a:t>dan</a:t>
            </a:r>
            <a:r>
              <a:rPr lang="en-US" dirty="0" smtClean="0"/>
              <a:t> </a:t>
            </a:r>
            <a:r>
              <a:rPr lang="en-US" dirty="0" err="1" smtClean="0"/>
              <a:t>lempengan</a:t>
            </a:r>
            <a:r>
              <a:rPr lang="en-US" dirty="0" smtClean="0"/>
              <a:t> (</a:t>
            </a:r>
            <a:r>
              <a:rPr lang="en-US" dirty="0" err="1" smtClean="0"/>
              <a:t>tergantung</a:t>
            </a:r>
            <a:r>
              <a:rPr lang="en-US" dirty="0" smtClean="0"/>
              <a:t> </a:t>
            </a:r>
            <a:r>
              <a:rPr lang="en-US" dirty="0" err="1" smtClean="0"/>
              <a:t>selera</a:t>
            </a:r>
            <a:r>
              <a:rPr lang="en-US" dirty="0" smtClean="0"/>
              <a:t>). </a:t>
            </a:r>
            <a:r>
              <a:rPr lang="en-US" dirty="0" err="1" smtClean="0"/>
              <a:t>Kelebihannyakuat</a:t>
            </a:r>
            <a:r>
              <a:rPr lang="en-US" dirty="0" smtClean="0"/>
              <a:t> </a:t>
            </a:r>
            <a:r>
              <a:rPr lang="en-US" dirty="0" err="1" smtClean="0"/>
              <a:t>dan</a:t>
            </a:r>
            <a:r>
              <a:rPr lang="en-US" dirty="0" smtClean="0"/>
              <a:t> </a:t>
            </a:r>
            <a:r>
              <a:rPr lang="en-US" dirty="0" err="1" smtClean="0"/>
              <a:t>berwarna-warni</a:t>
            </a:r>
            <a:r>
              <a:rPr lang="en-US" dirty="0" smtClean="0"/>
              <a:t>.</a:t>
            </a:r>
            <a:endParaRPr lang="id-ID" dirty="0" smtClean="0"/>
          </a:p>
          <a:p>
            <a:r>
              <a:rPr lang="id-ID" dirty="0" smtClean="0"/>
              <a:t> </a:t>
            </a:r>
          </a:p>
          <a:p>
            <a:r>
              <a:rPr lang="id-ID" dirty="0" smtClean="0"/>
              <a:t>Sumber : Neifert, Ernst. 1996</a:t>
            </a:r>
          </a:p>
          <a:p>
            <a:endParaRPr lang="id-ID" dirty="0"/>
          </a:p>
        </p:txBody>
      </p:sp>
      <p:sp>
        <p:nvSpPr>
          <p:cNvPr id="14" name="Rounded Rectangle 13"/>
          <p:cNvSpPr/>
          <p:nvPr/>
        </p:nvSpPr>
        <p:spPr>
          <a:xfrm>
            <a:off x="179512" y="2204864"/>
            <a:ext cx="2808312" cy="3312368"/>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Analisis Elemen Pembentuk Ruang</a:t>
            </a:r>
            <a:endParaRPr lang="id-ID" dirty="0"/>
          </a:p>
        </p:txBody>
      </p:sp>
      <p:sp>
        <p:nvSpPr>
          <p:cNvPr id="4" name="TextBox 3"/>
          <p:cNvSpPr txBox="1"/>
          <p:nvPr/>
        </p:nvSpPr>
        <p:spPr>
          <a:xfrm>
            <a:off x="323528" y="1484784"/>
            <a:ext cx="3456384" cy="3262432"/>
          </a:xfrm>
          <a:prstGeom prst="rect">
            <a:avLst/>
          </a:prstGeom>
          <a:noFill/>
        </p:spPr>
        <p:txBody>
          <a:bodyPr wrap="square" rtlCol="0">
            <a:spAutoFit/>
          </a:bodyPr>
          <a:lstStyle/>
          <a:p>
            <a:pPr lvl="0"/>
            <a:r>
              <a:rPr lang="id-ID" sz="2400" b="1" dirty="0" smtClean="0">
                <a:solidFill>
                  <a:srgbClr val="663300"/>
                </a:solidFill>
              </a:rPr>
              <a:t>LANTAI</a:t>
            </a:r>
          </a:p>
          <a:p>
            <a:pPr lvl="0"/>
            <a:endParaRPr lang="id-ID" sz="2000" b="1" dirty="0" smtClean="0"/>
          </a:p>
          <a:p>
            <a:pPr lvl="0"/>
            <a:r>
              <a:rPr lang="id-ID" b="1" dirty="0" smtClean="0"/>
              <a:t>Ruang Rektorat</a:t>
            </a:r>
          </a:p>
          <a:p>
            <a:r>
              <a:rPr lang="id-ID" dirty="0" smtClean="0"/>
              <a:t>Material yang diggunakan </a:t>
            </a:r>
          </a:p>
          <a:p>
            <a:r>
              <a:rPr lang="id-ID" dirty="0" smtClean="0"/>
              <a:t>berupa karpet biru tua polos </a:t>
            </a:r>
          </a:p>
          <a:p>
            <a:r>
              <a:rPr lang="id-ID" dirty="0" smtClean="0"/>
              <a:t>dan tipis, menggunakan war-</a:t>
            </a:r>
          </a:p>
          <a:p>
            <a:r>
              <a:rPr lang="id-ID" dirty="0" smtClean="0"/>
              <a:t>na tua agar tidak terlihat kotor</a:t>
            </a:r>
          </a:p>
          <a:p>
            <a:r>
              <a:rPr lang="id-ID" dirty="0" smtClean="0"/>
              <a:t>Serta supaya terlihat pemba-</a:t>
            </a:r>
          </a:p>
          <a:p>
            <a:r>
              <a:rPr lang="id-ID" dirty="0" smtClean="0"/>
              <a:t>gian antara ruang publik dan </a:t>
            </a:r>
          </a:p>
          <a:p>
            <a:r>
              <a:rPr lang="id-ID" dirty="0" smtClean="0"/>
              <a:t>semi publik. </a:t>
            </a:r>
          </a:p>
          <a:p>
            <a:endParaRPr lang="id-ID" dirty="0"/>
          </a:p>
        </p:txBody>
      </p:sp>
      <p:sp>
        <p:nvSpPr>
          <p:cNvPr id="5" name="TextBox 4"/>
          <p:cNvSpPr txBox="1"/>
          <p:nvPr/>
        </p:nvSpPr>
        <p:spPr>
          <a:xfrm>
            <a:off x="323528" y="4365104"/>
            <a:ext cx="3888432" cy="2308324"/>
          </a:xfrm>
          <a:prstGeom prst="rect">
            <a:avLst/>
          </a:prstGeom>
          <a:noFill/>
        </p:spPr>
        <p:txBody>
          <a:bodyPr wrap="square" rtlCol="0">
            <a:spAutoFit/>
          </a:bodyPr>
          <a:lstStyle/>
          <a:p>
            <a:pPr lvl="0"/>
            <a:r>
              <a:rPr lang="id-ID" b="1" dirty="0" smtClean="0"/>
              <a:t>Ruang Kelas</a:t>
            </a:r>
          </a:p>
          <a:p>
            <a:r>
              <a:rPr lang="id-ID" dirty="0" smtClean="0"/>
              <a:t>Material lantai pada ruang </a:t>
            </a:r>
          </a:p>
          <a:p>
            <a:r>
              <a:rPr lang="id-ID" dirty="0" smtClean="0"/>
              <a:t>kelas ini menggunakan tegel </a:t>
            </a:r>
          </a:p>
          <a:p>
            <a:r>
              <a:rPr lang="id-ID" dirty="0" smtClean="0"/>
              <a:t>polos berwarna putih, selain </a:t>
            </a:r>
          </a:p>
          <a:p>
            <a:r>
              <a:rPr lang="id-ID" dirty="0" smtClean="0"/>
              <a:t>mudah dibersihkan, ekonomis </a:t>
            </a:r>
          </a:p>
          <a:p>
            <a:r>
              <a:rPr lang="id-ID" dirty="0" smtClean="0"/>
              <a:t>dan memberi kesan bersih.</a:t>
            </a:r>
          </a:p>
          <a:p>
            <a:r>
              <a:rPr lang="id-ID" dirty="0" smtClean="0"/>
              <a:t>Dengan ukuran 30x30</a:t>
            </a:r>
          </a:p>
          <a:p>
            <a:endParaRPr lang="id-ID" dirty="0"/>
          </a:p>
        </p:txBody>
      </p:sp>
      <p:pic>
        <p:nvPicPr>
          <p:cNvPr id="6" name="Picture 5" descr="D:\ta angel\ft\395CANON\IMG_9312.JPG"/>
          <p:cNvPicPr/>
          <p:nvPr/>
        </p:nvPicPr>
        <p:blipFill>
          <a:blip r:embed="rId3" cstate="print"/>
          <a:srcRect/>
          <a:stretch>
            <a:fillRect/>
          </a:stretch>
        </p:blipFill>
        <p:spPr bwMode="auto">
          <a:xfrm>
            <a:off x="3563888" y="2276872"/>
            <a:ext cx="2088232" cy="16561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5868144" y="1628800"/>
            <a:ext cx="2952328" cy="2585323"/>
          </a:xfrm>
          <a:prstGeom prst="rect">
            <a:avLst/>
          </a:prstGeom>
          <a:noFill/>
        </p:spPr>
        <p:txBody>
          <a:bodyPr wrap="square" rtlCol="0">
            <a:spAutoFit/>
          </a:bodyPr>
          <a:lstStyle/>
          <a:p>
            <a:pPr lvl="0" algn="r"/>
            <a:r>
              <a:rPr lang="en-US" b="1" dirty="0" err="1" smtClean="0"/>
              <a:t>Karpet</a:t>
            </a:r>
            <a:endParaRPr lang="id-ID" b="1" dirty="0" smtClean="0"/>
          </a:p>
          <a:p>
            <a:pPr algn="r"/>
            <a:r>
              <a:rPr lang="en-US" dirty="0" err="1" smtClean="0"/>
              <a:t>Kelebihannya</a:t>
            </a:r>
            <a:r>
              <a:rPr lang="en-US" dirty="0" smtClean="0"/>
              <a:t>, </a:t>
            </a:r>
            <a:r>
              <a:rPr lang="en-US" dirty="0" err="1" smtClean="0"/>
              <a:t>elemen</a:t>
            </a:r>
            <a:r>
              <a:rPr lang="en-US" dirty="0" smtClean="0"/>
              <a:t> </a:t>
            </a:r>
            <a:r>
              <a:rPr lang="en-US" dirty="0" err="1" smtClean="0"/>
              <a:t>akustik</a:t>
            </a:r>
            <a:r>
              <a:rPr lang="en-US" dirty="0" smtClean="0"/>
              <a:t>, </a:t>
            </a:r>
            <a:r>
              <a:rPr lang="en-US" dirty="0" err="1" smtClean="0"/>
              <a:t>sedikit</a:t>
            </a:r>
            <a:r>
              <a:rPr lang="en-US" dirty="0" smtClean="0"/>
              <a:t> </a:t>
            </a:r>
            <a:r>
              <a:rPr lang="en-US" dirty="0" err="1" smtClean="0"/>
              <a:t>kemungkinan</a:t>
            </a:r>
            <a:r>
              <a:rPr lang="en-US" dirty="0" smtClean="0"/>
              <a:t> </a:t>
            </a:r>
            <a:r>
              <a:rPr lang="en-US" dirty="0" err="1" smtClean="0"/>
              <a:t>rusak</a:t>
            </a:r>
            <a:r>
              <a:rPr lang="en-US" dirty="0" smtClean="0"/>
              <a:t> </a:t>
            </a:r>
            <a:r>
              <a:rPr lang="en-US" dirty="0" err="1" smtClean="0"/>
              <a:t>untuk</a:t>
            </a:r>
            <a:r>
              <a:rPr lang="en-US" dirty="0" smtClean="0"/>
              <a:t> </a:t>
            </a:r>
            <a:r>
              <a:rPr lang="en-US" dirty="0" err="1" smtClean="0"/>
              <a:t>barang</a:t>
            </a:r>
            <a:r>
              <a:rPr lang="en-US" dirty="0" smtClean="0"/>
              <a:t> yang </a:t>
            </a:r>
            <a:r>
              <a:rPr lang="en-US" dirty="0" err="1" smtClean="0"/>
              <a:t>jatuh</a:t>
            </a:r>
            <a:r>
              <a:rPr lang="en-US" dirty="0" smtClean="0"/>
              <a:t>. </a:t>
            </a:r>
            <a:r>
              <a:rPr lang="en-US" dirty="0" err="1" smtClean="0"/>
              <a:t>Kekurangannya</a:t>
            </a:r>
            <a:r>
              <a:rPr lang="en-US" dirty="0" smtClean="0"/>
              <a:t>, </a:t>
            </a:r>
            <a:r>
              <a:rPr lang="en-US" dirty="0" err="1" smtClean="0"/>
              <a:t>tidak</a:t>
            </a:r>
            <a:r>
              <a:rPr lang="en-US" dirty="0" smtClean="0"/>
              <a:t> </a:t>
            </a:r>
            <a:r>
              <a:rPr lang="en-US" dirty="0" err="1" smtClean="0"/>
              <a:t>permanen</a:t>
            </a:r>
            <a:r>
              <a:rPr lang="en-US" dirty="0" smtClean="0"/>
              <a:t>, </a:t>
            </a:r>
            <a:r>
              <a:rPr lang="en-US" dirty="0" err="1" smtClean="0"/>
              <a:t>mudah</a:t>
            </a:r>
            <a:r>
              <a:rPr lang="en-US" dirty="0" smtClean="0"/>
              <a:t> </a:t>
            </a:r>
            <a:r>
              <a:rPr lang="en-US" dirty="0" err="1" smtClean="0"/>
              <a:t>kotor</a:t>
            </a:r>
            <a:r>
              <a:rPr lang="en-US" dirty="0" smtClean="0"/>
              <a:t>, </a:t>
            </a:r>
            <a:r>
              <a:rPr lang="en-US" dirty="0" err="1" smtClean="0"/>
              <a:t>dapat</a:t>
            </a:r>
            <a:r>
              <a:rPr lang="en-US" dirty="0" smtClean="0"/>
              <a:t> </a:t>
            </a:r>
            <a:r>
              <a:rPr lang="en-US" dirty="0" err="1" smtClean="0"/>
              <a:t>menyebabkan</a:t>
            </a:r>
            <a:r>
              <a:rPr lang="en-US" dirty="0" smtClean="0"/>
              <a:t> </a:t>
            </a:r>
            <a:r>
              <a:rPr lang="en-US" dirty="0" err="1" smtClean="0"/>
              <a:t>alergi</a:t>
            </a:r>
            <a:r>
              <a:rPr lang="en-US" dirty="0" smtClean="0"/>
              <a:t>.</a:t>
            </a:r>
            <a:endParaRPr lang="id-ID" dirty="0" smtClean="0"/>
          </a:p>
          <a:p>
            <a:pPr algn="r"/>
            <a:r>
              <a:rPr lang="id-ID" dirty="0" smtClean="0"/>
              <a:t> </a:t>
            </a:r>
          </a:p>
          <a:p>
            <a:pPr algn="r"/>
            <a:endParaRPr lang="id-ID" dirty="0"/>
          </a:p>
        </p:txBody>
      </p:sp>
      <p:pic>
        <p:nvPicPr>
          <p:cNvPr id="33794" name="Picture 2" descr="D:\ta angel\ft\395CANON\IMG_9361.JPG"/>
          <p:cNvPicPr>
            <a:picLocks noChangeAspect="1" noChangeArrowheads="1"/>
          </p:cNvPicPr>
          <p:nvPr/>
        </p:nvPicPr>
        <p:blipFill>
          <a:blip r:embed="rId4" cstate="print"/>
          <a:srcRect l="9406" t="23152" r="25479" b="10285"/>
          <a:stretch>
            <a:fillRect/>
          </a:stretch>
        </p:blipFill>
        <p:spPr bwMode="auto">
          <a:xfrm>
            <a:off x="3563888" y="4653135"/>
            <a:ext cx="2088232" cy="16009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5796136" y="3645024"/>
            <a:ext cx="3024336" cy="3139321"/>
          </a:xfrm>
          <a:prstGeom prst="rect">
            <a:avLst/>
          </a:prstGeom>
          <a:noFill/>
        </p:spPr>
        <p:txBody>
          <a:bodyPr wrap="square" rtlCol="0">
            <a:spAutoFit/>
          </a:bodyPr>
          <a:lstStyle/>
          <a:p>
            <a:pPr lvl="0" algn="r"/>
            <a:r>
              <a:rPr lang="id-ID" b="1" dirty="0" smtClean="0"/>
              <a:t> </a:t>
            </a:r>
            <a:r>
              <a:rPr lang="en-US" b="1" dirty="0" err="1" smtClean="0"/>
              <a:t>Keramik</a:t>
            </a:r>
            <a:endParaRPr lang="id-ID" b="1" dirty="0" smtClean="0"/>
          </a:p>
          <a:p>
            <a:pPr algn="r"/>
            <a:r>
              <a:rPr lang="en-US" dirty="0" err="1" smtClean="0"/>
              <a:t>Terbuat</a:t>
            </a:r>
            <a:r>
              <a:rPr lang="en-US" dirty="0" smtClean="0"/>
              <a:t> </a:t>
            </a:r>
            <a:r>
              <a:rPr lang="en-US" dirty="0" err="1" smtClean="0"/>
              <a:t>dari</a:t>
            </a:r>
            <a:r>
              <a:rPr lang="en-US" dirty="0" smtClean="0"/>
              <a:t> </a:t>
            </a:r>
            <a:r>
              <a:rPr lang="en-US" dirty="0" err="1" smtClean="0"/>
              <a:t>bahan</a:t>
            </a:r>
            <a:r>
              <a:rPr lang="en-US" dirty="0" smtClean="0"/>
              <a:t> </a:t>
            </a:r>
            <a:r>
              <a:rPr lang="en-US" dirty="0" err="1" smtClean="0"/>
              <a:t>dasr</a:t>
            </a:r>
            <a:r>
              <a:rPr lang="en-US" dirty="0" smtClean="0"/>
              <a:t> </a:t>
            </a:r>
            <a:r>
              <a:rPr lang="en-US" dirty="0" err="1" smtClean="0"/>
              <a:t>tanah</a:t>
            </a:r>
            <a:r>
              <a:rPr lang="en-US" dirty="0" smtClean="0"/>
              <a:t> </a:t>
            </a:r>
            <a:r>
              <a:rPr lang="en-US" dirty="0" err="1" smtClean="0"/>
              <a:t>liat</a:t>
            </a:r>
            <a:r>
              <a:rPr lang="en-US" dirty="0" smtClean="0"/>
              <a:t> yang </a:t>
            </a:r>
            <a:r>
              <a:rPr lang="en-US" dirty="0" err="1" smtClean="0"/>
              <a:t>dibakar</a:t>
            </a:r>
            <a:r>
              <a:rPr lang="en-US" dirty="0" smtClean="0"/>
              <a:t> </a:t>
            </a:r>
            <a:r>
              <a:rPr lang="en-US" dirty="0" err="1" smtClean="0"/>
              <a:t>dalam</a:t>
            </a:r>
            <a:r>
              <a:rPr lang="en-US" dirty="0" smtClean="0"/>
              <a:t> </a:t>
            </a:r>
            <a:r>
              <a:rPr lang="en-US" dirty="0" err="1" smtClean="0"/>
              <a:t>suhu</a:t>
            </a:r>
            <a:r>
              <a:rPr lang="en-US" dirty="0" smtClean="0"/>
              <a:t> </a:t>
            </a:r>
            <a:r>
              <a:rPr lang="en-US" dirty="0" err="1" smtClean="0"/>
              <a:t>tinggi</a:t>
            </a:r>
            <a:r>
              <a:rPr lang="en-US" dirty="0" smtClean="0"/>
              <a:t> </a:t>
            </a:r>
            <a:endParaRPr lang="id-ID" dirty="0" smtClean="0"/>
          </a:p>
          <a:p>
            <a:pPr lvl="0" algn="r"/>
            <a:r>
              <a:rPr lang="en-US" dirty="0" err="1" smtClean="0"/>
              <a:t>Kelebihannya</a:t>
            </a:r>
            <a:r>
              <a:rPr lang="en-US" dirty="0" smtClean="0"/>
              <a:t> : </a:t>
            </a:r>
            <a:r>
              <a:rPr lang="en-US" dirty="0" err="1" smtClean="0"/>
              <a:t>awet</a:t>
            </a:r>
            <a:r>
              <a:rPr lang="en-US" dirty="0" smtClean="0"/>
              <a:t>, </a:t>
            </a:r>
            <a:r>
              <a:rPr lang="en-US" dirty="0" err="1" smtClean="0"/>
              <a:t>mudah</a:t>
            </a:r>
            <a:r>
              <a:rPr lang="en-US" dirty="0" smtClean="0"/>
              <a:t> </a:t>
            </a:r>
            <a:r>
              <a:rPr lang="en-US" dirty="0" err="1" smtClean="0"/>
              <a:t>dibersihkan</a:t>
            </a:r>
            <a:r>
              <a:rPr lang="en-US" dirty="0" smtClean="0"/>
              <a:t>, </a:t>
            </a:r>
            <a:r>
              <a:rPr lang="en-US" dirty="0" err="1" smtClean="0"/>
              <a:t>memiliki</a:t>
            </a:r>
            <a:r>
              <a:rPr lang="en-US" dirty="0" smtClean="0"/>
              <a:t> </a:t>
            </a:r>
            <a:r>
              <a:rPr lang="en-US" dirty="0" err="1" smtClean="0"/>
              <a:t>berbagai</a:t>
            </a:r>
            <a:r>
              <a:rPr lang="en-US" dirty="0" smtClean="0"/>
              <a:t> motif, </a:t>
            </a:r>
            <a:r>
              <a:rPr lang="en-US" dirty="0" err="1" smtClean="0"/>
              <a:t>ukuran</a:t>
            </a:r>
            <a:endParaRPr lang="id-ID" dirty="0" smtClean="0"/>
          </a:p>
          <a:p>
            <a:pPr lvl="0" algn="r"/>
            <a:r>
              <a:rPr lang="en-US" dirty="0" err="1" smtClean="0"/>
              <a:t>Keurangannya</a:t>
            </a:r>
            <a:r>
              <a:rPr lang="en-US" dirty="0" smtClean="0"/>
              <a:t> </a:t>
            </a:r>
            <a:r>
              <a:rPr lang="en-US" dirty="0" err="1" smtClean="0"/>
              <a:t>keras</a:t>
            </a:r>
            <a:r>
              <a:rPr lang="en-US" dirty="0" smtClean="0"/>
              <a:t>, </a:t>
            </a:r>
            <a:r>
              <a:rPr lang="en-US" dirty="0" err="1" smtClean="0"/>
              <a:t>dingin</a:t>
            </a:r>
            <a:r>
              <a:rPr lang="en-US" dirty="0" smtClean="0"/>
              <a:t>, </a:t>
            </a:r>
            <a:r>
              <a:rPr lang="en-US" dirty="0" err="1" smtClean="0"/>
              <a:t>licin</a:t>
            </a:r>
            <a:r>
              <a:rPr lang="en-US" dirty="0" smtClean="0"/>
              <a:t> </a:t>
            </a:r>
            <a:r>
              <a:rPr lang="en-US" dirty="0" err="1" smtClean="0"/>
              <a:t>jika</a:t>
            </a:r>
            <a:r>
              <a:rPr lang="en-US" dirty="0" smtClean="0"/>
              <a:t> </a:t>
            </a:r>
            <a:r>
              <a:rPr lang="en-US" dirty="0" err="1" smtClean="0"/>
              <a:t>basah</a:t>
            </a:r>
            <a:endParaRPr lang="id-ID" dirty="0" smtClean="0"/>
          </a:p>
          <a:p>
            <a:pPr algn="r"/>
            <a:r>
              <a:rPr lang="id-ID" dirty="0" smtClean="0"/>
              <a:t>Sumber : Neifert, Ernst. 1996</a:t>
            </a:r>
          </a:p>
          <a:p>
            <a:pPr algn="r"/>
            <a:endParaRPr lang="id-ID" dirty="0"/>
          </a:p>
        </p:txBody>
      </p:sp>
      <p:sp>
        <p:nvSpPr>
          <p:cNvPr id="11" name="Rounded Rectangle 10"/>
          <p:cNvSpPr/>
          <p:nvPr/>
        </p:nvSpPr>
        <p:spPr>
          <a:xfrm>
            <a:off x="5796136" y="1556792"/>
            <a:ext cx="3168352" cy="5112568"/>
          </a:xfrm>
          <a:prstGeom prst="round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Analisis Elemen Pembentuk Ruang</a:t>
            </a:r>
            <a:endParaRPr lang="id-ID" dirty="0"/>
          </a:p>
        </p:txBody>
      </p:sp>
      <p:sp>
        <p:nvSpPr>
          <p:cNvPr id="4" name="TextBox 3"/>
          <p:cNvSpPr txBox="1"/>
          <p:nvPr/>
        </p:nvSpPr>
        <p:spPr>
          <a:xfrm>
            <a:off x="3851920" y="1700808"/>
            <a:ext cx="4968552" cy="1754326"/>
          </a:xfrm>
          <a:prstGeom prst="rect">
            <a:avLst/>
          </a:prstGeom>
          <a:noFill/>
        </p:spPr>
        <p:txBody>
          <a:bodyPr wrap="square" rtlCol="0">
            <a:spAutoFit/>
          </a:bodyPr>
          <a:lstStyle/>
          <a:p>
            <a:pPr algn="r"/>
            <a:r>
              <a:rPr lang="id-ID" dirty="0" smtClean="0"/>
              <a:t>Plafond menggunakan bahan papan </a:t>
            </a:r>
          </a:p>
          <a:p>
            <a:pPr algn="r"/>
            <a:r>
              <a:rPr lang="id-ID" dirty="0" smtClean="0"/>
              <a:t>gypsum dan triplek yang dicat putih </a:t>
            </a:r>
          </a:p>
          <a:p>
            <a:pPr algn="r"/>
            <a:r>
              <a:rPr lang="id-ID" dirty="0" smtClean="0"/>
              <a:t>polos, tapi pada ruang rektorat </a:t>
            </a:r>
          </a:p>
          <a:p>
            <a:pPr algn="r"/>
            <a:r>
              <a:rPr lang="id-ID" dirty="0" smtClean="0"/>
              <a:t>plafond menggunakan kayu dan </a:t>
            </a:r>
          </a:p>
          <a:p>
            <a:pPr algn="r"/>
            <a:r>
              <a:rPr lang="id-ID" dirty="0" smtClean="0"/>
              <a:t>dicat warna coklat.lalu pemasangan </a:t>
            </a:r>
          </a:p>
          <a:p>
            <a:pPr algn="r"/>
            <a:r>
              <a:rPr lang="id-ID" dirty="0" smtClean="0"/>
              <a:t>miring sekitar 30’.</a:t>
            </a:r>
            <a:endParaRPr lang="id-ID" dirty="0"/>
          </a:p>
        </p:txBody>
      </p:sp>
      <p:sp>
        <p:nvSpPr>
          <p:cNvPr id="5" name="TextBox 4"/>
          <p:cNvSpPr txBox="1"/>
          <p:nvPr/>
        </p:nvSpPr>
        <p:spPr>
          <a:xfrm>
            <a:off x="395536" y="1556792"/>
            <a:ext cx="3816424" cy="461665"/>
          </a:xfrm>
          <a:prstGeom prst="rect">
            <a:avLst/>
          </a:prstGeom>
          <a:noFill/>
        </p:spPr>
        <p:txBody>
          <a:bodyPr wrap="square" rtlCol="0">
            <a:spAutoFit/>
          </a:bodyPr>
          <a:lstStyle/>
          <a:p>
            <a:r>
              <a:rPr lang="id-ID" sz="2400" b="1" dirty="0" smtClean="0">
                <a:solidFill>
                  <a:srgbClr val="663300"/>
                </a:solidFill>
              </a:rPr>
              <a:t>PLAFOND</a:t>
            </a:r>
            <a:endParaRPr lang="id-ID" sz="2400" b="1" dirty="0">
              <a:solidFill>
                <a:srgbClr val="663300"/>
              </a:solidFill>
            </a:endParaRPr>
          </a:p>
        </p:txBody>
      </p:sp>
      <p:pic>
        <p:nvPicPr>
          <p:cNvPr id="6" name="Picture 5" descr="D:\ta angel\ft\395CANON\IMG_9322.JPG"/>
          <p:cNvPicPr/>
          <p:nvPr/>
        </p:nvPicPr>
        <p:blipFill>
          <a:blip r:embed="rId2" cstate="print"/>
          <a:srcRect t="6034" r="19355" b="18104"/>
          <a:stretch>
            <a:fillRect/>
          </a:stretch>
        </p:blipFill>
        <p:spPr bwMode="auto">
          <a:xfrm>
            <a:off x="5436096" y="5157192"/>
            <a:ext cx="2088232" cy="1368152"/>
          </a:xfrm>
          <a:prstGeom prst="rect">
            <a:avLst/>
          </a:prstGeom>
          <a:noFill/>
          <a:ln w="9525">
            <a:noFill/>
            <a:miter lim="800000"/>
            <a:headEnd/>
            <a:tailEnd/>
          </a:ln>
        </p:spPr>
      </p:pic>
      <p:pic>
        <p:nvPicPr>
          <p:cNvPr id="7" name="Picture 6" descr="D:\ta angel\ft\395CANON\IMG_9318.JPG"/>
          <p:cNvPicPr/>
          <p:nvPr/>
        </p:nvPicPr>
        <p:blipFill>
          <a:blip r:embed="rId3" cstate="print"/>
          <a:srcRect l="38166" r="3333" b="70536"/>
          <a:stretch>
            <a:fillRect/>
          </a:stretch>
        </p:blipFill>
        <p:spPr bwMode="auto">
          <a:xfrm>
            <a:off x="6516216" y="3573016"/>
            <a:ext cx="2088232" cy="1224136"/>
          </a:xfrm>
          <a:prstGeom prst="rect">
            <a:avLst/>
          </a:prstGeom>
          <a:noFill/>
          <a:ln w="9525">
            <a:noFill/>
            <a:miter lim="800000"/>
            <a:headEnd/>
            <a:tailEnd/>
          </a:ln>
        </p:spPr>
      </p:pic>
      <p:pic>
        <p:nvPicPr>
          <p:cNvPr id="8" name="Picture 7" descr="D:\ta angel\ft\395CANON\IMG_9308.JPG"/>
          <p:cNvPicPr/>
          <p:nvPr/>
        </p:nvPicPr>
        <p:blipFill>
          <a:blip r:embed="rId4" cstate="print"/>
          <a:srcRect r="32540" b="38509"/>
          <a:stretch>
            <a:fillRect/>
          </a:stretch>
        </p:blipFill>
        <p:spPr bwMode="auto">
          <a:xfrm>
            <a:off x="467544" y="2060848"/>
            <a:ext cx="2088232" cy="1296144"/>
          </a:xfrm>
          <a:prstGeom prst="rect">
            <a:avLst/>
          </a:prstGeom>
          <a:noFill/>
          <a:ln w="9525">
            <a:noFill/>
            <a:miter lim="800000"/>
            <a:headEnd/>
            <a:tailEnd/>
          </a:ln>
        </p:spPr>
      </p:pic>
      <p:pic>
        <p:nvPicPr>
          <p:cNvPr id="9" name="Picture 8" descr="D:\ta angel\ft\395CANON\IMG_9262.JPG"/>
          <p:cNvPicPr/>
          <p:nvPr/>
        </p:nvPicPr>
        <p:blipFill>
          <a:blip r:embed="rId5" cstate="print"/>
          <a:srcRect l="20551" t="22610" r="19703" b="23690"/>
          <a:stretch>
            <a:fillRect/>
          </a:stretch>
        </p:blipFill>
        <p:spPr bwMode="auto">
          <a:xfrm>
            <a:off x="2843808" y="2060848"/>
            <a:ext cx="2232248" cy="1296144"/>
          </a:xfrm>
          <a:prstGeom prst="rect">
            <a:avLst/>
          </a:prstGeom>
          <a:noFill/>
          <a:ln w="9525">
            <a:noFill/>
            <a:miter lim="800000"/>
            <a:headEnd/>
            <a:tailEnd/>
          </a:ln>
        </p:spPr>
      </p:pic>
      <p:sp>
        <p:nvSpPr>
          <p:cNvPr id="10" name="TextBox 9"/>
          <p:cNvSpPr txBox="1"/>
          <p:nvPr/>
        </p:nvSpPr>
        <p:spPr>
          <a:xfrm>
            <a:off x="251520" y="3718679"/>
            <a:ext cx="4752528" cy="3139321"/>
          </a:xfrm>
          <a:prstGeom prst="rect">
            <a:avLst/>
          </a:prstGeom>
          <a:noFill/>
        </p:spPr>
        <p:txBody>
          <a:bodyPr wrap="square" rtlCol="0">
            <a:spAutoFit/>
          </a:bodyPr>
          <a:lstStyle/>
          <a:p>
            <a:pPr algn="just"/>
            <a:r>
              <a:rPr lang="en-US" dirty="0" err="1" smtClean="0"/>
              <a:t>Dalam</a:t>
            </a:r>
            <a:r>
              <a:rPr lang="en-US" dirty="0" smtClean="0"/>
              <a:t> </a:t>
            </a:r>
            <a:r>
              <a:rPr lang="en-US" dirty="0" err="1" smtClean="0"/>
              <a:t>penggunaan</a:t>
            </a:r>
            <a:r>
              <a:rPr lang="en-US" dirty="0" smtClean="0"/>
              <a:t> </a:t>
            </a:r>
            <a:r>
              <a:rPr lang="en-US" dirty="0" err="1" smtClean="0"/>
              <a:t>materialnya</a:t>
            </a:r>
            <a:r>
              <a:rPr lang="en-US" dirty="0" smtClean="0"/>
              <a:t>, </a:t>
            </a:r>
            <a:r>
              <a:rPr lang="en-US" dirty="0" err="1" smtClean="0"/>
              <a:t>plafon</a:t>
            </a:r>
            <a:r>
              <a:rPr lang="en-US" dirty="0" smtClean="0"/>
              <a:t> </a:t>
            </a:r>
            <a:r>
              <a:rPr lang="en-US" dirty="0" err="1" smtClean="0"/>
              <a:t>terbagi</a:t>
            </a:r>
            <a:r>
              <a:rPr lang="en-US" dirty="0" smtClean="0"/>
              <a:t> </a:t>
            </a:r>
            <a:r>
              <a:rPr lang="en-US" dirty="0" err="1" smtClean="0"/>
              <a:t>menjadi</a:t>
            </a:r>
            <a:r>
              <a:rPr lang="en-US" dirty="0" smtClean="0"/>
              <a:t> </a:t>
            </a:r>
            <a:r>
              <a:rPr lang="en-US" dirty="0" err="1" smtClean="0"/>
              <a:t>tiga</a:t>
            </a:r>
            <a:r>
              <a:rPr lang="en-US" dirty="0" smtClean="0"/>
              <a:t> </a:t>
            </a:r>
            <a:r>
              <a:rPr lang="en-US" dirty="0" err="1" smtClean="0"/>
              <a:t>jenis</a:t>
            </a:r>
            <a:r>
              <a:rPr lang="en-US" dirty="0" smtClean="0"/>
              <a:t>, </a:t>
            </a:r>
            <a:r>
              <a:rPr lang="en-US" dirty="0" err="1" smtClean="0"/>
              <a:t>yaitu</a:t>
            </a:r>
            <a:r>
              <a:rPr lang="en-US" dirty="0" smtClean="0"/>
              <a:t> :</a:t>
            </a:r>
            <a:endParaRPr lang="id-ID" dirty="0" smtClean="0"/>
          </a:p>
          <a:p>
            <a:pPr lvl="0" algn="just">
              <a:buFont typeface="Arial" pitchFamily="34" charset="0"/>
              <a:buChar char="•"/>
            </a:pPr>
            <a:r>
              <a:rPr lang="en-US" i="1" dirty="0" err="1" smtClean="0"/>
              <a:t>Accountical</a:t>
            </a:r>
            <a:r>
              <a:rPr lang="en-US" i="1" dirty="0" smtClean="0"/>
              <a:t> ceiling</a:t>
            </a:r>
            <a:r>
              <a:rPr lang="en-US" dirty="0" smtClean="0"/>
              <a:t> : </a:t>
            </a:r>
            <a:r>
              <a:rPr lang="en-US" dirty="0" err="1" smtClean="0"/>
              <a:t>berfungsi</a:t>
            </a:r>
            <a:r>
              <a:rPr lang="en-US" dirty="0" smtClean="0"/>
              <a:t> </a:t>
            </a:r>
            <a:r>
              <a:rPr lang="en-US" dirty="0" err="1" smtClean="0"/>
              <a:t>sebagai</a:t>
            </a:r>
            <a:r>
              <a:rPr lang="en-US" dirty="0" smtClean="0"/>
              <a:t> isolator </a:t>
            </a:r>
            <a:r>
              <a:rPr lang="en-US" dirty="0" err="1" smtClean="0"/>
              <a:t>suara</a:t>
            </a:r>
            <a:r>
              <a:rPr lang="en-US" dirty="0" smtClean="0"/>
              <a:t> </a:t>
            </a:r>
            <a:r>
              <a:rPr lang="en-US" dirty="0" err="1" smtClean="0"/>
              <a:t>dan</a:t>
            </a:r>
            <a:r>
              <a:rPr lang="en-US" dirty="0" smtClean="0"/>
              <a:t> </a:t>
            </a:r>
            <a:r>
              <a:rPr lang="en-US" dirty="0" err="1" smtClean="0"/>
              <a:t>mengurangi</a:t>
            </a:r>
            <a:r>
              <a:rPr lang="en-US" dirty="0" smtClean="0"/>
              <a:t> </a:t>
            </a:r>
            <a:r>
              <a:rPr lang="en-US" dirty="0" err="1" smtClean="0"/>
              <a:t>tingkat</a:t>
            </a:r>
            <a:r>
              <a:rPr lang="en-US" dirty="0" smtClean="0"/>
              <a:t> </a:t>
            </a:r>
            <a:r>
              <a:rPr lang="en-US" dirty="0" err="1" smtClean="0"/>
              <a:t>kebisingan</a:t>
            </a:r>
            <a:r>
              <a:rPr lang="en-US" dirty="0" smtClean="0"/>
              <a:t> </a:t>
            </a:r>
            <a:r>
              <a:rPr lang="en-US" dirty="0" err="1" smtClean="0"/>
              <a:t>suara</a:t>
            </a:r>
            <a:r>
              <a:rPr lang="en-US" dirty="0" smtClean="0"/>
              <a:t>.</a:t>
            </a:r>
            <a:endParaRPr lang="id-ID" dirty="0" smtClean="0"/>
          </a:p>
          <a:p>
            <a:pPr lvl="0" algn="just">
              <a:buFont typeface="Arial" pitchFamily="34" charset="0"/>
              <a:buChar char="•"/>
            </a:pPr>
            <a:r>
              <a:rPr lang="en-US" i="1" dirty="0" smtClean="0"/>
              <a:t>Luminous ceiling</a:t>
            </a:r>
            <a:r>
              <a:rPr lang="en-US" dirty="0" smtClean="0"/>
              <a:t> : </a:t>
            </a:r>
            <a:r>
              <a:rPr lang="en-US" dirty="0" err="1" smtClean="0"/>
              <a:t>berfungsi</a:t>
            </a:r>
            <a:r>
              <a:rPr lang="en-US" dirty="0" smtClean="0"/>
              <a:t> </a:t>
            </a:r>
            <a:r>
              <a:rPr lang="en-US" dirty="0" err="1" smtClean="0"/>
              <a:t>untuk</a:t>
            </a:r>
            <a:r>
              <a:rPr lang="en-US" dirty="0" smtClean="0"/>
              <a:t> </a:t>
            </a:r>
            <a:r>
              <a:rPr lang="en-US" dirty="0" err="1" smtClean="0"/>
              <a:t>memendarkan</a:t>
            </a:r>
            <a:r>
              <a:rPr lang="en-US" dirty="0" smtClean="0"/>
              <a:t> </a:t>
            </a:r>
            <a:r>
              <a:rPr lang="en-US" dirty="0" err="1" smtClean="0"/>
              <a:t>cahaya</a:t>
            </a:r>
            <a:r>
              <a:rPr lang="en-US" dirty="0" smtClean="0"/>
              <a:t> </a:t>
            </a:r>
            <a:r>
              <a:rPr lang="en-US" dirty="0" err="1" smtClean="0"/>
              <a:t>dan</a:t>
            </a:r>
            <a:r>
              <a:rPr lang="en-US" dirty="0" smtClean="0"/>
              <a:t> </a:t>
            </a:r>
            <a:r>
              <a:rPr lang="en-US" dirty="0" err="1" smtClean="0"/>
              <a:t>memberi</a:t>
            </a:r>
            <a:r>
              <a:rPr lang="en-US" dirty="0" smtClean="0"/>
              <a:t> </a:t>
            </a:r>
            <a:r>
              <a:rPr lang="en-US" dirty="0" err="1" smtClean="0"/>
              <a:t>efek</a:t>
            </a:r>
            <a:r>
              <a:rPr lang="en-US" dirty="0" smtClean="0"/>
              <a:t> </a:t>
            </a:r>
            <a:r>
              <a:rPr lang="en-US" dirty="0" err="1" smtClean="0"/>
              <a:t>cahaya</a:t>
            </a:r>
            <a:r>
              <a:rPr lang="en-US" dirty="0" smtClean="0"/>
              <a:t> </a:t>
            </a:r>
            <a:r>
              <a:rPr lang="en-US" dirty="0" err="1" smtClean="0"/>
              <a:t>khusus</a:t>
            </a:r>
            <a:r>
              <a:rPr lang="en-US" dirty="0" smtClean="0"/>
              <a:t> </a:t>
            </a:r>
            <a:r>
              <a:rPr lang="en-US" dirty="0" err="1" smtClean="0"/>
              <a:t>pada</a:t>
            </a:r>
            <a:r>
              <a:rPr lang="en-US" dirty="0" smtClean="0"/>
              <a:t> </a:t>
            </a:r>
            <a:r>
              <a:rPr lang="en-US" dirty="0" err="1" smtClean="0"/>
              <a:t>ruangan</a:t>
            </a:r>
            <a:r>
              <a:rPr lang="en-US" dirty="0" smtClean="0"/>
              <a:t>.</a:t>
            </a:r>
            <a:endParaRPr lang="id-ID" dirty="0" smtClean="0"/>
          </a:p>
          <a:p>
            <a:pPr lvl="0" algn="just">
              <a:buFont typeface="Arial" pitchFamily="34" charset="0"/>
              <a:buChar char="•"/>
            </a:pPr>
            <a:r>
              <a:rPr lang="en-US" i="1" dirty="0" smtClean="0"/>
              <a:t>Baffle ceiling</a:t>
            </a:r>
            <a:r>
              <a:rPr lang="en-US" dirty="0" smtClean="0"/>
              <a:t> : </a:t>
            </a:r>
            <a:r>
              <a:rPr lang="en-US" dirty="0" err="1" smtClean="0"/>
              <a:t>berfungsi</a:t>
            </a:r>
            <a:r>
              <a:rPr lang="en-US" dirty="0" smtClean="0"/>
              <a:t> </a:t>
            </a:r>
            <a:r>
              <a:rPr lang="en-US" dirty="0" err="1" smtClean="0"/>
              <a:t>meredam</a:t>
            </a:r>
            <a:r>
              <a:rPr lang="en-US" dirty="0" smtClean="0"/>
              <a:t> </a:t>
            </a:r>
            <a:r>
              <a:rPr lang="en-US" dirty="0" err="1" smtClean="0"/>
              <a:t>suara</a:t>
            </a:r>
            <a:r>
              <a:rPr lang="en-US" dirty="0" smtClean="0"/>
              <a:t> </a:t>
            </a:r>
            <a:r>
              <a:rPr lang="en-US" dirty="0" err="1" smtClean="0"/>
              <a:t>dan</a:t>
            </a:r>
            <a:r>
              <a:rPr lang="en-US" dirty="0" smtClean="0"/>
              <a:t> </a:t>
            </a:r>
            <a:r>
              <a:rPr lang="en-US" dirty="0" err="1" smtClean="0"/>
              <a:t>memberikan</a:t>
            </a:r>
            <a:r>
              <a:rPr lang="en-US" dirty="0" smtClean="0"/>
              <a:t> </a:t>
            </a:r>
            <a:r>
              <a:rPr lang="en-US" dirty="0" err="1" smtClean="0"/>
              <a:t>suasana</a:t>
            </a:r>
            <a:r>
              <a:rPr lang="en-US" dirty="0" smtClean="0"/>
              <a:t> </a:t>
            </a:r>
            <a:r>
              <a:rPr lang="en-US" dirty="0" err="1" smtClean="0"/>
              <a:t>tertentu</a:t>
            </a:r>
            <a:r>
              <a:rPr lang="en-US" dirty="0" smtClean="0"/>
              <a:t> </a:t>
            </a:r>
            <a:r>
              <a:rPr lang="en-US" dirty="0" err="1" smtClean="0"/>
              <a:t>pada</a:t>
            </a:r>
            <a:r>
              <a:rPr lang="en-US" dirty="0" smtClean="0"/>
              <a:t> </a:t>
            </a:r>
            <a:r>
              <a:rPr lang="en-US" dirty="0" err="1" smtClean="0"/>
              <a:t>ruangan</a:t>
            </a:r>
            <a:r>
              <a:rPr lang="en-US" dirty="0" smtClean="0"/>
              <a:t>.</a:t>
            </a:r>
            <a:endParaRPr lang="id-ID" dirty="0" smtClean="0"/>
          </a:p>
          <a:p>
            <a:pPr algn="just"/>
            <a:r>
              <a:rPr lang="en-US" dirty="0" smtClean="0"/>
              <a:t>(</a:t>
            </a:r>
            <a:r>
              <a:rPr lang="en-US" dirty="0" err="1" smtClean="0"/>
              <a:t>Sumber</a:t>
            </a:r>
            <a:r>
              <a:rPr lang="en-US" dirty="0" smtClean="0"/>
              <a:t>: </a:t>
            </a:r>
            <a:r>
              <a:rPr lang="en-US" i="1" dirty="0" smtClean="0"/>
              <a:t>Designing to Sell </a:t>
            </a:r>
            <a:r>
              <a:rPr lang="en-US" dirty="0" smtClean="0"/>
              <a:t>71)</a:t>
            </a:r>
            <a:endParaRPr lang="id-ID" dirty="0" smtClean="0"/>
          </a:p>
          <a:p>
            <a:pPr algn="just"/>
            <a:endParaRPr lang="id-ID" dirty="0"/>
          </a:p>
        </p:txBody>
      </p:sp>
      <p:sp>
        <p:nvSpPr>
          <p:cNvPr id="11" name="Oval 10"/>
          <p:cNvSpPr/>
          <p:nvPr/>
        </p:nvSpPr>
        <p:spPr>
          <a:xfrm>
            <a:off x="7524328" y="4437112"/>
            <a:ext cx="864096" cy="72008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3" name="Straight Arrow Connector 12"/>
          <p:cNvCxnSpPr/>
          <p:nvPr/>
        </p:nvCxnSpPr>
        <p:spPr>
          <a:xfrm flipV="1">
            <a:off x="8172400" y="3429000"/>
            <a:ext cx="288032" cy="1008112"/>
          </a:xfrm>
          <a:prstGeom prst="straightConnector1">
            <a:avLst/>
          </a:prstGeom>
          <a:ln w="9525">
            <a:solidFill>
              <a:srgbClr val="FF0000"/>
            </a:solidFill>
            <a:tailEnd type="arrow"/>
          </a:ln>
          <a:effectLst>
            <a:outerShdw blurRad="50800" dist="50800" dir="5400000" algn="ctr" rotWithShape="0">
              <a:srgbClr val="C00000"/>
            </a:outerShdw>
          </a:effectLst>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79512" y="3573016"/>
            <a:ext cx="4896544" cy="3096344"/>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Analisis Elemen Transisi </a:t>
            </a:r>
            <a:endParaRPr lang="id-ID" dirty="0"/>
          </a:p>
        </p:txBody>
      </p:sp>
      <p:sp>
        <p:nvSpPr>
          <p:cNvPr id="4" name="TextBox 3"/>
          <p:cNvSpPr txBox="1"/>
          <p:nvPr/>
        </p:nvSpPr>
        <p:spPr>
          <a:xfrm>
            <a:off x="611560" y="1772816"/>
            <a:ext cx="4536504" cy="3170099"/>
          </a:xfrm>
          <a:prstGeom prst="rect">
            <a:avLst/>
          </a:prstGeom>
          <a:noFill/>
        </p:spPr>
        <p:txBody>
          <a:bodyPr wrap="square" rtlCol="0">
            <a:spAutoFit/>
          </a:bodyPr>
          <a:lstStyle/>
          <a:p>
            <a:r>
              <a:rPr lang="id-ID" sz="2000" b="1" dirty="0" smtClean="0">
                <a:solidFill>
                  <a:srgbClr val="663300"/>
                </a:solidFill>
              </a:rPr>
              <a:t>Pintu</a:t>
            </a:r>
            <a:r>
              <a:rPr lang="id-ID" dirty="0" smtClean="0"/>
              <a:t> yang ada memiliki dua daun pintu dan ada yang full terbuat dari kayu ada pula yang sebagian menggunakan kaca yang ditutup dengan vitras supaya tidak  tembus pandang.</a:t>
            </a:r>
          </a:p>
          <a:p>
            <a:r>
              <a:rPr lang="id-ID" dirty="0" smtClean="0"/>
              <a:t> </a:t>
            </a:r>
          </a:p>
          <a:p>
            <a:r>
              <a:rPr lang="id-ID" dirty="0" smtClean="0"/>
              <a:t>Pintu perpustakaan terdapat ukiran – ukiran dan dicat warna hitam, putih dan sedikit aksen merah pada bagian ukiran. Sedangkan pintu lainnya ada yang dicat hijau dan kuning, ada pula yang dicat warna kuning gading.</a:t>
            </a:r>
          </a:p>
          <a:p>
            <a:endParaRPr lang="id-ID" dirty="0"/>
          </a:p>
        </p:txBody>
      </p:sp>
      <p:sp>
        <p:nvSpPr>
          <p:cNvPr id="5" name="TextBox 4"/>
          <p:cNvSpPr txBox="1"/>
          <p:nvPr/>
        </p:nvSpPr>
        <p:spPr>
          <a:xfrm>
            <a:off x="539552" y="4826675"/>
            <a:ext cx="4680520" cy="2031325"/>
          </a:xfrm>
          <a:prstGeom prst="rect">
            <a:avLst/>
          </a:prstGeom>
          <a:noFill/>
        </p:spPr>
        <p:txBody>
          <a:bodyPr wrap="square" rtlCol="0">
            <a:spAutoFit/>
          </a:bodyPr>
          <a:lstStyle/>
          <a:p>
            <a:pPr lvl="0"/>
            <a:r>
              <a:rPr lang="en-US" dirty="0" err="1" smtClean="0"/>
              <a:t>Pintu</a:t>
            </a:r>
            <a:r>
              <a:rPr lang="en-US" dirty="0" smtClean="0"/>
              <a:t> </a:t>
            </a:r>
            <a:r>
              <a:rPr lang="en-US" dirty="0" err="1" smtClean="0"/>
              <a:t>masuk</a:t>
            </a:r>
            <a:r>
              <a:rPr lang="en-US" dirty="0" smtClean="0"/>
              <a:t> </a:t>
            </a:r>
            <a:r>
              <a:rPr lang="en-US" dirty="0" err="1" smtClean="0"/>
              <a:t>utama</a:t>
            </a:r>
            <a:r>
              <a:rPr lang="en-US" dirty="0" smtClean="0"/>
              <a:t> </a:t>
            </a:r>
            <a:r>
              <a:rPr lang="en-US" dirty="0" err="1" smtClean="0"/>
              <a:t>terletak</a:t>
            </a:r>
            <a:r>
              <a:rPr lang="en-US" dirty="0" smtClean="0"/>
              <a:t> </a:t>
            </a:r>
            <a:r>
              <a:rPr lang="en-US" dirty="0" err="1" smtClean="0"/>
              <a:t>tepat</a:t>
            </a:r>
            <a:r>
              <a:rPr lang="en-US" dirty="0" smtClean="0"/>
              <a:t> </a:t>
            </a:r>
            <a:r>
              <a:rPr lang="en-US" dirty="0" err="1" smtClean="0"/>
              <a:t>di</a:t>
            </a:r>
            <a:r>
              <a:rPr lang="en-US" dirty="0" smtClean="0"/>
              <a:t> </a:t>
            </a:r>
            <a:r>
              <a:rPr lang="en-US" dirty="0" err="1" smtClean="0"/>
              <a:t>tengah</a:t>
            </a:r>
            <a:r>
              <a:rPr lang="en-US" dirty="0" smtClean="0"/>
              <a:t> </a:t>
            </a:r>
            <a:r>
              <a:rPr lang="en-US" dirty="0" err="1" smtClean="0"/>
              <a:t>dinding</a:t>
            </a:r>
            <a:r>
              <a:rPr lang="en-US" dirty="0" smtClean="0"/>
              <a:t> </a:t>
            </a:r>
            <a:r>
              <a:rPr lang="en-US" dirty="0" err="1" smtClean="0"/>
              <a:t>muka</a:t>
            </a:r>
            <a:r>
              <a:rPr lang="en-US" dirty="0" smtClean="0"/>
              <a:t> </a:t>
            </a:r>
            <a:r>
              <a:rPr lang="en-US" dirty="0" err="1" smtClean="0"/>
              <a:t>bangunan</a:t>
            </a:r>
            <a:r>
              <a:rPr lang="en-US" dirty="0" smtClean="0"/>
              <a:t> yang </a:t>
            </a:r>
            <a:r>
              <a:rPr lang="en-US" dirty="0" err="1" smtClean="0"/>
              <a:t>simetris</a:t>
            </a:r>
            <a:r>
              <a:rPr lang="en-US" dirty="0" smtClean="0"/>
              <a:t>.</a:t>
            </a:r>
            <a:endParaRPr lang="id-ID" dirty="0" smtClean="0"/>
          </a:p>
          <a:p>
            <a:r>
              <a:rPr lang="id-ID" dirty="0" smtClean="0"/>
              <a:t> </a:t>
            </a:r>
          </a:p>
          <a:p>
            <a:r>
              <a:rPr lang="en-US" dirty="0" err="1" smtClean="0"/>
              <a:t>Sumber</a:t>
            </a:r>
            <a:r>
              <a:rPr lang="en-US" dirty="0" smtClean="0"/>
              <a:t> : </a:t>
            </a:r>
            <a:r>
              <a:rPr lang="en-US" i="1" dirty="0" err="1" smtClean="0"/>
              <a:t>Omah</a:t>
            </a:r>
            <a:r>
              <a:rPr lang="en-US" dirty="0" err="1" smtClean="0"/>
              <a:t>:Membaca</a:t>
            </a:r>
            <a:r>
              <a:rPr lang="en-US" dirty="0" smtClean="0"/>
              <a:t> </a:t>
            </a:r>
            <a:r>
              <a:rPr lang="en-US" dirty="0" err="1" smtClean="0"/>
              <a:t>Makna</a:t>
            </a:r>
            <a:r>
              <a:rPr lang="en-US" dirty="0" smtClean="0"/>
              <a:t> </a:t>
            </a:r>
            <a:r>
              <a:rPr lang="en-US" dirty="0" err="1" smtClean="0"/>
              <a:t>Rumah</a:t>
            </a:r>
            <a:r>
              <a:rPr lang="en-US" dirty="0" smtClean="0"/>
              <a:t> </a:t>
            </a:r>
            <a:r>
              <a:rPr lang="en-US" dirty="0" err="1" smtClean="0"/>
              <a:t>Jawa</a:t>
            </a:r>
            <a:r>
              <a:rPr lang="en-US" dirty="0" smtClean="0"/>
              <a:t> (</a:t>
            </a:r>
            <a:r>
              <a:rPr lang="en-US" dirty="0" err="1" smtClean="0"/>
              <a:t>Santosa</a:t>
            </a:r>
            <a:r>
              <a:rPr lang="en-US" dirty="0" smtClean="0"/>
              <a:t> 2000 : 44)</a:t>
            </a:r>
            <a:endParaRPr lang="id-ID" dirty="0" smtClean="0"/>
          </a:p>
          <a:p>
            <a:r>
              <a:rPr lang="id-ID" dirty="0" smtClean="0"/>
              <a:t> </a:t>
            </a:r>
          </a:p>
          <a:p>
            <a:endParaRPr lang="id-ID" dirty="0"/>
          </a:p>
        </p:txBody>
      </p:sp>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nb-NO"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Fungsi dan daya tarik mereka dapat berubah secara radikal melalui perawatan yang hati-hati, dapat dikendalikan pada siang hari dan melembutkan penampilan mereka dengan </a:t>
            </a:r>
            <a:r>
              <a:rPr kumimoji="0" lang="nb-NO" sz="10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blinds</a:t>
            </a:r>
            <a:r>
              <a:rPr kumimoji="0" lang="nb-NO"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lembaran atau tirai. Selain itu penutup jendela ini dapat mengurangi panas dan dapat menambah privasi bagi pengguna bangunan di dalamnya. Tapi pemilihan material juga perlu diperhatikan utmanya ketahanan terhadap api serta kemudahan dalam perawatan</a:t>
            </a:r>
            <a:endParaRPr kumimoji="0" lang="id-ID"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Sumber :</a:t>
            </a:r>
            <a:r>
              <a:rPr kumimoji="0" lang="sv-SE"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sv-SE" sz="10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a:t>
            </a:r>
            <a:r>
              <a:rPr kumimoji="0" lang="id-ID" sz="10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e</a:t>
            </a:r>
            <a:r>
              <a:rPr kumimoji="0" lang="sv-SE" sz="10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sain Interior Pengantar Merencana Interior Untuk Mahasiswa Disain dan Arsitektur </a:t>
            </a:r>
            <a:r>
              <a:rPr kumimoji="0" lang="id-ID"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r>
              <a:rPr kumimoji="0" lang="sv-SE"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Pamudji. 1999</a:t>
            </a:r>
            <a:r>
              <a:rPr kumimoji="0" lang="id-ID"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r>
              <a:rPr kumimoji="0" lang="id-ID" sz="900" b="0" i="0" u="none" strike="noStrike" cap="none" normalizeH="0" baseline="0" smtClean="0">
                <a:ln>
                  <a:noFill/>
                </a:ln>
                <a:solidFill>
                  <a:schemeClr val="tx1"/>
                </a:solidFill>
                <a:effectLst/>
                <a:latin typeface="Arial" pitchFamily="34" charset="0"/>
                <a:cs typeface="Arial" pitchFamily="34" charset="0"/>
              </a:rPr>
              <a:t> </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7" descr="IMG_9309"/>
          <p:cNvPicPr/>
          <p:nvPr/>
        </p:nvPicPr>
        <p:blipFill>
          <a:blip r:embed="rId2" cstate="print"/>
          <a:srcRect l="6911" t="16743" r="64645" b="46045"/>
          <a:stretch>
            <a:fillRect/>
          </a:stretch>
        </p:blipFill>
        <p:spPr bwMode="auto">
          <a:xfrm>
            <a:off x="6732240" y="2996952"/>
            <a:ext cx="1419564" cy="1780419"/>
          </a:xfrm>
          <a:prstGeom prst="rect">
            <a:avLst/>
          </a:prstGeom>
          <a:noFill/>
          <a:ln w="9525">
            <a:noFill/>
            <a:miter lim="800000"/>
            <a:headEnd/>
            <a:tailEnd/>
          </a:ln>
        </p:spPr>
      </p:pic>
      <p:pic>
        <p:nvPicPr>
          <p:cNvPr id="9" name="Picture 8" descr="IMG_9314"/>
          <p:cNvPicPr/>
          <p:nvPr/>
        </p:nvPicPr>
        <p:blipFill>
          <a:blip r:embed="rId3" cstate="print"/>
          <a:srcRect l="10949" r="11679"/>
          <a:stretch>
            <a:fillRect/>
          </a:stretch>
        </p:blipFill>
        <p:spPr bwMode="auto">
          <a:xfrm>
            <a:off x="5436096" y="1556792"/>
            <a:ext cx="1584176" cy="19964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D:\ta angel\ft\395CANON\IMG_9368.JPG"/>
          <p:cNvPicPr/>
          <p:nvPr/>
        </p:nvPicPr>
        <p:blipFill>
          <a:blip r:embed="rId4" cstate="print"/>
          <a:srcRect l="22924" t="17604" r="12517" b="28494"/>
          <a:stretch>
            <a:fillRect/>
          </a:stretch>
        </p:blipFill>
        <p:spPr bwMode="auto">
          <a:xfrm rot="5400000">
            <a:off x="6804247" y="836713"/>
            <a:ext cx="2376265"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ounded Rectangle 10"/>
          <p:cNvSpPr/>
          <p:nvPr/>
        </p:nvSpPr>
        <p:spPr>
          <a:xfrm>
            <a:off x="467544" y="4725144"/>
            <a:ext cx="4608512" cy="1728192"/>
          </a:xfrm>
          <a:prstGeom prst="roundRect">
            <a:avLst/>
          </a:prstGeom>
          <a:solidFill>
            <a:srgbClr val="FF99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p:nvSpPr>
        <p:spPr>
          <a:xfrm>
            <a:off x="5724128" y="5157192"/>
            <a:ext cx="3240360" cy="923330"/>
          </a:xfrm>
          <a:prstGeom prst="rect">
            <a:avLst/>
          </a:prstGeom>
          <a:noFill/>
        </p:spPr>
        <p:txBody>
          <a:bodyPr wrap="square" rtlCol="0">
            <a:spAutoFit/>
          </a:bodyPr>
          <a:lstStyle/>
          <a:p>
            <a:pPr algn="ctr"/>
            <a:r>
              <a:rPr lang="id-ID" dirty="0" smtClean="0"/>
              <a:t>Pintu masuk utama menuju </a:t>
            </a:r>
            <a:r>
              <a:rPr lang="id-ID" i="1" dirty="0" smtClean="0"/>
              <a:t>omah njero </a:t>
            </a:r>
            <a:r>
              <a:rPr lang="id-ID" dirty="0" smtClean="0"/>
              <a:t>berada tepat di tengah dinding muka bangunan</a:t>
            </a:r>
            <a:endParaRPr lang="id-ID" dirty="0"/>
          </a:p>
        </p:txBody>
      </p:sp>
      <p:sp>
        <p:nvSpPr>
          <p:cNvPr id="13" name="Rounded Rectangle 12"/>
          <p:cNvSpPr/>
          <p:nvPr/>
        </p:nvSpPr>
        <p:spPr>
          <a:xfrm>
            <a:off x="5724128" y="5085184"/>
            <a:ext cx="3168352" cy="1080120"/>
          </a:xfrm>
          <a:prstGeom prst="roundRect">
            <a:avLst/>
          </a:prstGeom>
          <a:solidFill>
            <a:srgbClr val="663300">
              <a:alpha val="39000"/>
            </a:srgbClr>
          </a:solidFill>
          <a:ln w="825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ight Arrow 13"/>
          <p:cNvSpPr/>
          <p:nvPr/>
        </p:nvSpPr>
        <p:spPr>
          <a:xfrm>
            <a:off x="5148064" y="5445224"/>
            <a:ext cx="43204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Analisis Elemen Transisi</a:t>
            </a:r>
            <a:endParaRPr lang="id-ID" dirty="0"/>
          </a:p>
        </p:txBody>
      </p:sp>
      <p:sp>
        <p:nvSpPr>
          <p:cNvPr id="4" name="TextBox 3"/>
          <p:cNvSpPr txBox="1"/>
          <p:nvPr/>
        </p:nvSpPr>
        <p:spPr>
          <a:xfrm>
            <a:off x="323528" y="2132856"/>
            <a:ext cx="4176464" cy="4801314"/>
          </a:xfrm>
          <a:prstGeom prst="rect">
            <a:avLst/>
          </a:prstGeom>
          <a:noFill/>
        </p:spPr>
        <p:txBody>
          <a:bodyPr wrap="square" rtlCol="0">
            <a:spAutoFit/>
          </a:bodyPr>
          <a:lstStyle/>
          <a:p>
            <a:pPr lvl="0"/>
            <a:r>
              <a:rPr lang="nb-NO" dirty="0" smtClean="0"/>
              <a:t>Fungsi dan daya tarik mereka dapat berubah secara radikal melalui perawatan yang hati-hati, dapat dikendalikan pada siang hari dan melembutkan penampilan mereka dengan </a:t>
            </a:r>
            <a:r>
              <a:rPr lang="nb-NO" i="1" dirty="0" smtClean="0"/>
              <a:t>blinds</a:t>
            </a:r>
            <a:r>
              <a:rPr lang="nb-NO" dirty="0" smtClean="0"/>
              <a:t>, lembaran atau tirai. Selain itu penutup jendela ini dapat mengurangi panas dan dapat menambah privasi bagi pengguna bangunan di dalamnya. Tapi pemilihan material juga perlu diperhatikan utmanya ketahanan terhadap api serta kemudahan dalam perawatan</a:t>
            </a:r>
            <a:endParaRPr lang="id-ID" dirty="0" smtClean="0"/>
          </a:p>
          <a:p>
            <a:r>
              <a:rPr lang="id-ID" dirty="0" smtClean="0"/>
              <a:t> </a:t>
            </a:r>
          </a:p>
          <a:p>
            <a:r>
              <a:rPr lang="id-ID" dirty="0" smtClean="0"/>
              <a:t>Sumber :. </a:t>
            </a:r>
            <a:r>
              <a:rPr lang="id-ID" i="1" dirty="0" smtClean="0"/>
              <a:t>Desain Interior Pengantar Merencana Interior Untuk Mahasiswa Disain dan Arsitektur </a:t>
            </a:r>
            <a:r>
              <a:rPr lang="id-ID" dirty="0" smtClean="0"/>
              <a:t>(Pamudji. 1999)</a:t>
            </a:r>
          </a:p>
          <a:p>
            <a:endParaRPr lang="id-ID" dirty="0"/>
          </a:p>
        </p:txBody>
      </p:sp>
      <p:pic>
        <p:nvPicPr>
          <p:cNvPr id="5" name="Picture 4" descr="IMG_9371"/>
          <p:cNvPicPr/>
          <p:nvPr/>
        </p:nvPicPr>
        <p:blipFill>
          <a:blip r:embed="rId2" cstate="print"/>
          <a:srcRect t="6419" r="45207" b="26901"/>
          <a:stretch>
            <a:fillRect/>
          </a:stretch>
        </p:blipFill>
        <p:spPr bwMode="auto">
          <a:xfrm>
            <a:off x="6372200" y="1772816"/>
            <a:ext cx="1872208" cy="1224136"/>
          </a:xfrm>
          <a:prstGeom prst="rect">
            <a:avLst/>
          </a:prstGeom>
          <a:ln>
            <a:noFill/>
          </a:ln>
          <a:effectLst>
            <a:outerShdw blurRad="292100" dist="139700" dir="2700000" algn="tl" rotWithShape="0">
              <a:srgbClr val="333333">
                <a:alpha val="65000"/>
              </a:srgbClr>
            </a:outerShdw>
          </a:effectLst>
        </p:spPr>
      </p:pic>
      <p:pic>
        <p:nvPicPr>
          <p:cNvPr id="6" name="Picture 5" descr="IMG_9325"/>
          <p:cNvPicPr/>
          <p:nvPr/>
        </p:nvPicPr>
        <p:blipFill>
          <a:blip r:embed="rId3" cstate="print"/>
          <a:srcRect t="13733" r="72794" b="32422"/>
          <a:stretch>
            <a:fillRect/>
          </a:stretch>
        </p:blipFill>
        <p:spPr bwMode="auto">
          <a:xfrm>
            <a:off x="4788024" y="4293096"/>
            <a:ext cx="1296144" cy="1800200"/>
          </a:xfrm>
          <a:prstGeom prst="rect">
            <a:avLst/>
          </a:prstGeom>
          <a:ln>
            <a:noFill/>
          </a:ln>
          <a:effectLst>
            <a:outerShdw blurRad="190500" algn="tl" rotWithShape="0">
              <a:srgbClr val="000000">
                <a:alpha val="70000"/>
              </a:srgbClr>
            </a:outerShdw>
          </a:effectLst>
        </p:spPr>
      </p:pic>
      <p:pic>
        <p:nvPicPr>
          <p:cNvPr id="7" name="Picture 6" descr="IMG_9309"/>
          <p:cNvPicPr/>
          <p:nvPr/>
        </p:nvPicPr>
        <p:blipFill>
          <a:blip r:embed="rId4" cstate="print"/>
          <a:srcRect l="6911" t="16743" r="64645" b="46045"/>
          <a:stretch>
            <a:fillRect/>
          </a:stretch>
        </p:blipFill>
        <p:spPr bwMode="auto">
          <a:xfrm>
            <a:off x="4716016" y="1556792"/>
            <a:ext cx="1347556" cy="1800200"/>
          </a:xfrm>
          <a:prstGeom prst="roundRect">
            <a:avLst>
              <a:gd name="adj" fmla="val 8594"/>
            </a:avLst>
          </a:prstGeom>
          <a:solidFill>
            <a:srgbClr val="FFFFFF">
              <a:shade val="85000"/>
            </a:srgbClr>
          </a:solidFill>
          <a:ln>
            <a:solidFill>
              <a:srgbClr val="663300">
                <a:alpha val="71000"/>
              </a:srgbClr>
            </a:solidFill>
          </a:ln>
          <a:effectLst>
            <a:reflection blurRad="12700" stA="38000" endPos="28000" dist="5000" dir="5400000" sy="-100000" algn="bl" rotWithShape="0"/>
          </a:effectLst>
        </p:spPr>
      </p:pic>
      <p:sp>
        <p:nvSpPr>
          <p:cNvPr id="8" name="TextBox 7"/>
          <p:cNvSpPr txBox="1"/>
          <p:nvPr/>
        </p:nvSpPr>
        <p:spPr>
          <a:xfrm>
            <a:off x="5868144" y="3356992"/>
            <a:ext cx="3059832" cy="3139321"/>
          </a:xfrm>
          <a:prstGeom prst="rect">
            <a:avLst/>
          </a:prstGeom>
          <a:noFill/>
        </p:spPr>
        <p:txBody>
          <a:bodyPr wrap="square" rtlCol="0">
            <a:spAutoFit/>
          </a:bodyPr>
          <a:lstStyle/>
          <a:p>
            <a:pPr algn="r"/>
            <a:r>
              <a:rPr lang="id-ID" dirty="0" smtClean="0"/>
              <a:t>Ada beberapa jenis jendela</a:t>
            </a:r>
          </a:p>
          <a:p>
            <a:pPr algn="r"/>
            <a:r>
              <a:rPr lang="id-ID" dirty="0" smtClean="0"/>
              <a:t> yang ada, ada yang 2 daun </a:t>
            </a:r>
          </a:p>
          <a:p>
            <a:pPr algn="r"/>
            <a:r>
              <a:rPr lang="id-ID" dirty="0" smtClean="0"/>
              <a:t>jendela dan ada yang 6 </a:t>
            </a:r>
          </a:p>
          <a:p>
            <a:pPr algn="r"/>
            <a:r>
              <a:rPr lang="id-ID" dirty="0" smtClean="0"/>
              <a:t>daun jendela. Namun jenis</a:t>
            </a:r>
          </a:p>
          <a:p>
            <a:pPr algn="r"/>
            <a:r>
              <a:rPr lang="id-ID" dirty="0" smtClean="0"/>
              <a:t> jendela ini sama – sama </a:t>
            </a:r>
          </a:p>
          <a:p>
            <a:pPr algn="r"/>
            <a:r>
              <a:rPr lang="id-ID" dirty="0" smtClean="0"/>
              <a:t>dicat dengan hijau tua dan </a:t>
            </a:r>
          </a:p>
          <a:p>
            <a:pPr algn="r"/>
            <a:r>
              <a:rPr lang="id-ID" dirty="0" smtClean="0"/>
              <a:t>kuning. Jendela yang ada </a:t>
            </a:r>
          </a:p>
          <a:p>
            <a:pPr algn="r"/>
            <a:r>
              <a:rPr lang="id-ID" dirty="0" smtClean="0"/>
              <a:t>dilengkapi pula dengan</a:t>
            </a:r>
          </a:p>
          <a:p>
            <a:pPr algn="r"/>
            <a:r>
              <a:rPr lang="id-ID" dirty="0" smtClean="0"/>
              <a:t> teralis besi yang difinishing </a:t>
            </a:r>
          </a:p>
          <a:p>
            <a:pPr algn="r"/>
            <a:r>
              <a:rPr lang="id-ID" dirty="0" smtClean="0"/>
              <a:t>cat cream dan berbentuk </a:t>
            </a:r>
          </a:p>
          <a:p>
            <a:pPr algn="r"/>
            <a:r>
              <a:rPr lang="id-ID" dirty="0" smtClean="0"/>
              <a:t>geometris. </a:t>
            </a:r>
            <a:endParaRPr lang="id-ID" dirty="0"/>
          </a:p>
        </p:txBody>
      </p:sp>
      <p:sp>
        <p:nvSpPr>
          <p:cNvPr id="9" name="Rounded Rectangle 8"/>
          <p:cNvSpPr/>
          <p:nvPr/>
        </p:nvSpPr>
        <p:spPr>
          <a:xfrm>
            <a:off x="4932040" y="2132856"/>
            <a:ext cx="936104" cy="1008112"/>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1" name="Straight Arrow Connector 10"/>
          <p:cNvCxnSpPr>
            <a:endCxn id="9" idx="1"/>
          </p:cNvCxnSpPr>
          <p:nvPr/>
        </p:nvCxnSpPr>
        <p:spPr>
          <a:xfrm flipV="1">
            <a:off x="4139952" y="2636912"/>
            <a:ext cx="792088" cy="50405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79512" y="1916832"/>
            <a:ext cx="4176464" cy="4797152"/>
          </a:xfrm>
          <a:prstGeom prst="roundRect">
            <a:avLst/>
          </a:prstGeom>
          <a:solidFill>
            <a:srgbClr val="FF505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p:nvSpPr>
        <p:spPr>
          <a:xfrm>
            <a:off x="1403648" y="1484784"/>
            <a:ext cx="3384376" cy="461665"/>
          </a:xfrm>
          <a:prstGeom prst="rect">
            <a:avLst/>
          </a:prstGeom>
          <a:noFill/>
        </p:spPr>
        <p:txBody>
          <a:bodyPr wrap="square" rtlCol="0">
            <a:spAutoFit/>
          </a:bodyPr>
          <a:lstStyle/>
          <a:p>
            <a:r>
              <a:rPr lang="id-ID" sz="2400" b="1" dirty="0" smtClean="0">
                <a:solidFill>
                  <a:srgbClr val="663300"/>
                </a:solidFill>
              </a:rPr>
              <a:t>Jendela</a:t>
            </a:r>
            <a:endParaRPr lang="id-ID" sz="2400" b="1" dirty="0">
              <a:solidFill>
                <a:srgbClr val="6633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Elemen Pengisi Ruang</a:t>
            </a:r>
            <a:endParaRPr lang="id-ID" dirty="0"/>
          </a:p>
        </p:txBody>
      </p:sp>
      <p:sp>
        <p:nvSpPr>
          <p:cNvPr id="3" name="Content Placeholder 2"/>
          <p:cNvSpPr>
            <a:spLocks noGrp="1"/>
          </p:cNvSpPr>
          <p:nvPr>
            <p:ph idx="1"/>
          </p:nvPr>
        </p:nvSpPr>
        <p:spPr>
          <a:xfrm>
            <a:off x="0" y="1772816"/>
            <a:ext cx="4499992" cy="4824536"/>
          </a:xfrm>
        </p:spPr>
        <p:txBody>
          <a:bodyPr>
            <a:normAutofit fontScale="85000" lnSpcReduction="10000"/>
          </a:bodyPr>
          <a:lstStyle/>
          <a:p>
            <a:pPr algn="just"/>
            <a:r>
              <a:rPr lang="id-ID" sz="2400" dirty="0" smtClean="0"/>
              <a:t>Kursi tamu pada ruang tamu rektorat ini menggunakan material kayu, busa, kain oscar abu – abu. Bentukkan dari kursi tamu sederhana dan mudah dibersihkan karena permukaan mengkilap dan tahan air.</a:t>
            </a:r>
          </a:p>
          <a:p>
            <a:pPr algn="just"/>
            <a:r>
              <a:rPr lang="id-ID" sz="2400" dirty="0" smtClean="0"/>
              <a:t>Meja ruang tamu  menggunakan material kayu dan kaca yang dilapisi dengan </a:t>
            </a:r>
            <a:r>
              <a:rPr lang="id-ID" sz="2400" i="1" dirty="0" smtClean="0"/>
              <a:t>sticker film</a:t>
            </a:r>
            <a:r>
              <a:rPr lang="id-ID" sz="2400" dirty="0" smtClean="0"/>
              <a:t> warna hitam. </a:t>
            </a:r>
          </a:p>
          <a:p>
            <a:r>
              <a:rPr lang="id-ID" sz="2400" dirty="0" smtClean="0"/>
              <a:t>Kursi untuk mahasiswa diruang kuliah menggunakan material besi dengan konstruksi las serta menggunakan sekrup untuk menyatukan besi dengan kayu.Besi difinishing dengan cat besi warna abu – abu.Sedangkan kayu difinishing vernish.</a:t>
            </a:r>
          </a:p>
          <a:p>
            <a:pPr algn="just"/>
            <a:endParaRPr lang="id-ID" dirty="0" smtClean="0"/>
          </a:p>
          <a:p>
            <a:endParaRPr lang="id-ID" dirty="0"/>
          </a:p>
        </p:txBody>
      </p:sp>
      <p:sp>
        <p:nvSpPr>
          <p:cNvPr id="4" name="TextBox 3"/>
          <p:cNvSpPr txBox="1"/>
          <p:nvPr/>
        </p:nvSpPr>
        <p:spPr>
          <a:xfrm>
            <a:off x="4860032" y="1700808"/>
            <a:ext cx="4032448" cy="2862322"/>
          </a:xfrm>
          <a:prstGeom prst="rect">
            <a:avLst/>
          </a:prstGeom>
          <a:noFill/>
        </p:spPr>
        <p:txBody>
          <a:bodyPr wrap="square" rtlCol="0">
            <a:spAutoFit/>
          </a:bodyPr>
          <a:lstStyle/>
          <a:p>
            <a:pPr lvl="0" algn="just"/>
            <a:r>
              <a:rPr lang="en-US" b="1" dirty="0" err="1" smtClean="0"/>
              <a:t>Politur</a:t>
            </a:r>
            <a:r>
              <a:rPr lang="en-US" dirty="0" smtClean="0"/>
              <a:t/>
            </a:r>
            <a:br>
              <a:rPr lang="en-US" dirty="0" smtClean="0"/>
            </a:br>
            <a:r>
              <a:rPr lang="en-US" dirty="0" err="1" smtClean="0"/>
              <a:t>Jenis</a:t>
            </a:r>
            <a:r>
              <a:rPr lang="en-US" dirty="0" smtClean="0"/>
              <a:t> </a:t>
            </a:r>
            <a:r>
              <a:rPr lang="en-US" dirty="0" err="1" smtClean="0"/>
              <a:t>pelapis</a:t>
            </a:r>
            <a:r>
              <a:rPr lang="en-US" dirty="0" smtClean="0"/>
              <a:t> </a:t>
            </a:r>
            <a:r>
              <a:rPr lang="en-US" dirty="0" err="1" smtClean="0"/>
              <a:t>ini</a:t>
            </a:r>
            <a:r>
              <a:rPr lang="en-US" dirty="0" smtClean="0"/>
              <a:t> </a:t>
            </a:r>
            <a:r>
              <a:rPr lang="en-US" dirty="0" err="1" smtClean="0"/>
              <a:t>memiliki</a:t>
            </a:r>
            <a:r>
              <a:rPr lang="en-US" dirty="0" smtClean="0"/>
              <a:t> </a:t>
            </a:r>
            <a:r>
              <a:rPr lang="en-US" dirty="0" err="1" smtClean="0"/>
              <a:t>kelebihan</a:t>
            </a:r>
            <a:r>
              <a:rPr lang="en-US" dirty="0" smtClean="0"/>
              <a:t> </a:t>
            </a:r>
            <a:r>
              <a:rPr lang="en-US" dirty="0" err="1" smtClean="0"/>
              <a:t>bila</a:t>
            </a:r>
            <a:r>
              <a:rPr lang="en-US" dirty="0" smtClean="0"/>
              <a:t> </a:t>
            </a:r>
            <a:r>
              <a:rPr lang="en-US" dirty="0" err="1" smtClean="0"/>
              <a:t>anda</a:t>
            </a:r>
            <a:r>
              <a:rPr lang="en-US" dirty="0" smtClean="0"/>
              <a:t> </a:t>
            </a:r>
            <a:r>
              <a:rPr lang="en-US" dirty="0" err="1" smtClean="0"/>
              <a:t>ingin</a:t>
            </a:r>
            <a:r>
              <a:rPr lang="en-US" dirty="0" smtClean="0"/>
              <a:t> </a:t>
            </a:r>
            <a:r>
              <a:rPr lang="en-US" dirty="0" err="1" smtClean="0"/>
              <a:t>berubah-ubah</a:t>
            </a:r>
            <a:r>
              <a:rPr lang="en-US" dirty="0" smtClean="0"/>
              <a:t> </a:t>
            </a:r>
            <a:r>
              <a:rPr lang="en-US" dirty="0" err="1" smtClean="0"/>
              <a:t>lapisan</a:t>
            </a:r>
            <a:r>
              <a:rPr lang="en-US" dirty="0" smtClean="0"/>
              <a:t> </a:t>
            </a:r>
            <a:r>
              <a:rPr lang="en-US" dirty="0" err="1" smtClean="0"/>
              <a:t>dan</a:t>
            </a:r>
            <a:r>
              <a:rPr lang="en-US" dirty="0" smtClean="0"/>
              <a:t> </a:t>
            </a:r>
            <a:r>
              <a:rPr lang="en-US" dirty="0" err="1" smtClean="0"/>
              <a:t>bisa</a:t>
            </a:r>
            <a:r>
              <a:rPr lang="en-US" dirty="0" smtClean="0"/>
              <a:t> </a:t>
            </a:r>
            <a:r>
              <a:rPr lang="en-US" dirty="0" err="1" smtClean="0"/>
              <a:t>digunakan</a:t>
            </a:r>
            <a:r>
              <a:rPr lang="en-US" dirty="0" smtClean="0"/>
              <a:t> </a:t>
            </a:r>
            <a:r>
              <a:rPr lang="en-US" dirty="0" err="1" smtClean="0"/>
              <a:t>untuk</a:t>
            </a:r>
            <a:r>
              <a:rPr lang="en-US" dirty="0" smtClean="0"/>
              <a:t> interior </a:t>
            </a:r>
            <a:r>
              <a:rPr lang="en-US" dirty="0" err="1" smtClean="0"/>
              <a:t>maupun</a:t>
            </a:r>
            <a:r>
              <a:rPr lang="en-US" dirty="0" smtClean="0"/>
              <a:t> </a:t>
            </a:r>
            <a:r>
              <a:rPr lang="en-US" dirty="0" err="1" smtClean="0"/>
              <a:t>eksterior</a:t>
            </a:r>
            <a:r>
              <a:rPr lang="en-US" dirty="0" smtClean="0"/>
              <a:t>. </a:t>
            </a:r>
            <a:r>
              <a:rPr lang="en-US" dirty="0" err="1" smtClean="0"/>
              <a:t>Tetapi</a:t>
            </a:r>
            <a:r>
              <a:rPr lang="en-US" dirty="0" smtClean="0"/>
              <a:t> </a:t>
            </a:r>
            <a:r>
              <a:rPr lang="en-US" dirty="0" err="1" smtClean="0"/>
              <a:t>karena</a:t>
            </a:r>
            <a:r>
              <a:rPr lang="en-US" dirty="0" smtClean="0"/>
              <a:t> </a:t>
            </a:r>
            <a:r>
              <a:rPr lang="en-US" dirty="0" err="1" smtClean="0"/>
              <a:t>lapisan</a:t>
            </a:r>
            <a:r>
              <a:rPr lang="en-US" dirty="0" smtClean="0"/>
              <a:t> </a:t>
            </a:r>
            <a:r>
              <a:rPr lang="en-US" dirty="0" err="1" smtClean="0"/>
              <a:t>ini</a:t>
            </a:r>
            <a:r>
              <a:rPr lang="en-US" dirty="0" smtClean="0"/>
              <a:t> </a:t>
            </a:r>
            <a:r>
              <a:rPr lang="en-US" dirty="0" err="1" smtClean="0"/>
              <a:t>cenderung</a:t>
            </a:r>
            <a:r>
              <a:rPr lang="en-US" dirty="0" smtClean="0"/>
              <a:t> </a:t>
            </a:r>
            <a:r>
              <a:rPr lang="en-US" dirty="0" err="1" smtClean="0"/>
              <a:t>tipis</a:t>
            </a:r>
            <a:r>
              <a:rPr lang="en-US" dirty="0" smtClean="0"/>
              <a:t> </a:t>
            </a:r>
            <a:r>
              <a:rPr lang="en-US" dirty="0" err="1" smtClean="0"/>
              <a:t>maka</a:t>
            </a:r>
            <a:r>
              <a:rPr lang="en-US" dirty="0" smtClean="0"/>
              <a:t> </a:t>
            </a:r>
            <a:r>
              <a:rPr lang="en-US" dirty="0" err="1" smtClean="0"/>
              <a:t>mudah</a:t>
            </a:r>
            <a:r>
              <a:rPr lang="en-US" dirty="0" smtClean="0"/>
              <a:t> </a:t>
            </a:r>
            <a:r>
              <a:rPr lang="en-US" dirty="0" err="1" smtClean="0"/>
              <a:t>memudar</a:t>
            </a:r>
            <a:r>
              <a:rPr lang="en-US" dirty="0" smtClean="0"/>
              <a:t>, </a:t>
            </a:r>
            <a:r>
              <a:rPr lang="en-US" dirty="0" err="1" smtClean="0"/>
              <a:t>sehingga</a:t>
            </a:r>
            <a:r>
              <a:rPr lang="en-US" dirty="0" smtClean="0"/>
              <a:t> </a:t>
            </a:r>
            <a:r>
              <a:rPr lang="en-US" dirty="0" err="1" smtClean="0"/>
              <a:t>anda</a:t>
            </a:r>
            <a:r>
              <a:rPr lang="en-US" dirty="0" smtClean="0"/>
              <a:t> </a:t>
            </a:r>
            <a:r>
              <a:rPr lang="en-US" dirty="0" err="1" smtClean="0"/>
              <a:t>harus</a:t>
            </a:r>
            <a:r>
              <a:rPr lang="en-US" dirty="0" smtClean="0"/>
              <a:t> </a:t>
            </a:r>
            <a:r>
              <a:rPr lang="en-US" dirty="0" err="1" smtClean="0"/>
              <a:t>sering</a:t>
            </a:r>
            <a:r>
              <a:rPr lang="en-US" dirty="0" smtClean="0"/>
              <a:t> </a:t>
            </a:r>
            <a:r>
              <a:rPr lang="en-US" dirty="0" err="1" smtClean="0"/>
              <a:t>melapis</a:t>
            </a:r>
            <a:r>
              <a:rPr lang="en-US" dirty="0" smtClean="0"/>
              <a:t> </a:t>
            </a:r>
            <a:r>
              <a:rPr lang="en-US" dirty="0" err="1" smtClean="0"/>
              <a:t>ulang</a:t>
            </a:r>
            <a:r>
              <a:rPr lang="en-US" dirty="0" smtClean="0"/>
              <a:t> </a:t>
            </a:r>
            <a:r>
              <a:rPr lang="en-US" dirty="0" err="1" smtClean="0"/>
              <a:t>apabila</a:t>
            </a:r>
            <a:r>
              <a:rPr lang="en-US" dirty="0" smtClean="0"/>
              <a:t> material </a:t>
            </a:r>
            <a:r>
              <a:rPr lang="en-US" dirty="0" err="1" smtClean="0"/>
              <a:t>kayu</a:t>
            </a:r>
            <a:r>
              <a:rPr lang="en-US" dirty="0" smtClean="0"/>
              <a:t> </a:t>
            </a:r>
            <a:r>
              <a:rPr lang="en-US" dirty="0" err="1" smtClean="0"/>
              <a:t>anda</a:t>
            </a:r>
            <a:r>
              <a:rPr lang="en-US" dirty="0" smtClean="0"/>
              <a:t> </a:t>
            </a:r>
            <a:r>
              <a:rPr lang="en-US" dirty="0" err="1" smtClean="0"/>
              <a:t>ingin</a:t>
            </a:r>
            <a:r>
              <a:rPr lang="en-US" dirty="0" smtClean="0"/>
              <a:t> </a:t>
            </a:r>
            <a:r>
              <a:rPr lang="en-US" dirty="0" err="1" smtClean="0"/>
              <a:t>tetap</a:t>
            </a:r>
            <a:r>
              <a:rPr lang="en-US" dirty="0" smtClean="0"/>
              <a:t> </a:t>
            </a:r>
            <a:r>
              <a:rPr lang="en-US" dirty="0" err="1" smtClean="0"/>
              <a:t>terlihat</a:t>
            </a:r>
            <a:r>
              <a:rPr lang="en-US" dirty="0" smtClean="0"/>
              <a:t> </a:t>
            </a:r>
            <a:r>
              <a:rPr lang="en-US" dirty="0" err="1" smtClean="0"/>
              <a:t>indah</a:t>
            </a:r>
            <a:r>
              <a:rPr lang="en-US" dirty="0" smtClean="0"/>
              <a:t>.</a:t>
            </a:r>
            <a:endParaRPr lang="id-ID" dirty="0" smtClean="0"/>
          </a:p>
          <a:p>
            <a:endParaRPr lang="id-ID" dirty="0"/>
          </a:p>
        </p:txBody>
      </p:sp>
      <p:sp>
        <p:nvSpPr>
          <p:cNvPr id="5" name="Rounded Rectangle 4"/>
          <p:cNvSpPr/>
          <p:nvPr/>
        </p:nvSpPr>
        <p:spPr>
          <a:xfrm>
            <a:off x="4788024" y="1628800"/>
            <a:ext cx="4176464" cy="2808312"/>
          </a:xfrm>
          <a:prstGeom prst="roundRect">
            <a:avLst/>
          </a:prstGeom>
          <a:solidFill>
            <a:schemeClr val="accent1">
              <a:alpha val="27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 name="Picture 5" descr="C:\Users\Acer\AppData\Local\Microsoft\Windows\Temporary Internet Files\Content.Word\IMG_9309.jpg"/>
          <p:cNvPicPr/>
          <p:nvPr/>
        </p:nvPicPr>
        <p:blipFill>
          <a:blip r:embed="rId2" cstate="print"/>
          <a:srcRect t="17747"/>
          <a:stretch>
            <a:fillRect/>
          </a:stretch>
        </p:blipFill>
        <p:spPr bwMode="auto">
          <a:xfrm>
            <a:off x="6948264" y="4581128"/>
            <a:ext cx="1872208" cy="2088232"/>
          </a:xfrm>
          <a:prstGeom prst="rect">
            <a:avLst/>
          </a:prstGeom>
          <a:noFill/>
          <a:ln w="9525">
            <a:noFill/>
            <a:miter lim="800000"/>
            <a:headEnd/>
            <a:tailEnd/>
          </a:ln>
        </p:spPr>
      </p:pic>
      <p:pic>
        <p:nvPicPr>
          <p:cNvPr id="7" name="Picture 6" descr="C:\Users\Acer\AppData\Local\Microsoft\Windows\Temporary Internet Files\Content.Word\IMG_9373.jpg"/>
          <p:cNvPicPr/>
          <p:nvPr/>
        </p:nvPicPr>
        <p:blipFill>
          <a:blip r:embed="rId3" cstate="print"/>
          <a:srcRect l="33807" t="31062"/>
          <a:stretch>
            <a:fillRect/>
          </a:stretch>
        </p:blipFill>
        <p:spPr bwMode="auto">
          <a:xfrm>
            <a:off x="4355976" y="4797152"/>
            <a:ext cx="2448272"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 PENGERTIAN JUDUL</a:t>
            </a:r>
            <a:endParaRPr lang="id-ID" dirty="0"/>
          </a:p>
        </p:txBody>
      </p:sp>
      <p:sp>
        <p:nvSpPr>
          <p:cNvPr id="3" name="Content Placeholder 2"/>
          <p:cNvSpPr>
            <a:spLocks noGrp="1"/>
          </p:cNvSpPr>
          <p:nvPr>
            <p:ph idx="1"/>
          </p:nvPr>
        </p:nvSpPr>
        <p:spPr>
          <a:xfrm>
            <a:off x="971600" y="1628800"/>
            <a:ext cx="7772400" cy="4572000"/>
          </a:xfrm>
        </p:spPr>
        <p:txBody>
          <a:bodyPr>
            <a:normAutofit fontScale="92500" lnSpcReduction="20000"/>
          </a:bodyPr>
          <a:lstStyle/>
          <a:p>
            <a:r>
              <a:rPr lang="id-ID" dirty="0" smtClean="0"/>
              <a:t>Adaptasi 	</a:t>
            </a:r>
          </a:p>
          <a:p>
            <a:r>
              <a:rPr lang="id-ID" dirty="0" smtClean="0"/>
              <a:t>Fungsi </a:t>
            </a:r>
          </a:p>
          <a:p>
            <a:r>
              <a:rPr lang="id-ID" dirty="0" smtClean="0"/>
              <a:t>Interior </a:t>
            </a:r>
          </a:p>
          <a:p>
            <a:r>
              <a:rPr lang="id-ID" dirty="0" smtClean="0"/>
              <a:t>Rumah </a:t>
            </a:r>
          </a:p>
          <a:p>
            <a:r>
              <a:rPr lang="id-ID" dirty="0" smtClean="0"/>
              <a:t>Tradisional  Jawa</a:t>
            </a:r>
          </a:p>
          <a:p>
            <a:r>
              <a:rPr lang="id-ID" dirty="0" smtClean="0"/>
              <a:t>Menjadi</a:t>
            </a:r>
          </a:p>
          <a:p>
            <a:r>
              <a:rPr lang="id-ID" dirty="0" smtClean="0"/>
              <a:t>Sarana</a:t>
            </a:r>
          </a:p>
          <a:p>
            <a:r>
              <a:rPr lang="id-ID" dirty="0" smtClean="0"/>
              <a:t>Pendidikkan</a:t>
            </a:r>
          </a:p>
          <a:p>
            <a:r>
              <a:rPr lang="id-ID" dirty="0" smtClean="0"/>
              <a:t>Studi </a:t>
            </a:r>
          </a:p>
          <a:p>
            <a:r>
              <a:rPr lang="id-ID" dirty="0" smtClean="0"/>
              <a:t>Kasus </a:t>
            </a:r>
          </a:p>
          <a:p>
            <a:r>
              <a:rPr lang="id-ID" dirty="0" smtClean="0"/>
              <a:t>Ndalem  Mangkubumen </a:t>
            </a:r>
          </a:p>
          <a:p>
            <a:r>
              <a:rPr lang="id-ID" dirty="0" smtClean="0"/>
              <a:t>Yogyakarta</a:t>
            </a:r>
            <a:endParaRPr lang="id-ID" dirty="0"/>
          </a:p>
        </p:txBody>
      </p:sp>
      <p:sp>
        <p:nvSpPr>
          <p:cNvPr id="4" name="Notched Right Arrow 3"/>
          <p:cNvSpPr/>
          <p:nvPr/>
        </p:nvSpPr>
        <p:spPr>
          <a:xfrm>
            <a:off x="4211960" y="2348880"/>
            <a:ext cx="1296144" cy="259228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5652120" y="2420888"/>
            <a:ext cx="2952328" cy="2831544"/>
          </a:xfrm>
          <a:prstGeom prst="rect">
            <a:avLst/>
          </a:prstGeom>
          <a:noFill/>
        </p:spPr>
        <p:txBody>
          <a:bodyPr wrap="square" rtlCol="0">
            <a:spAutoFit/>
          </a:bodyPr>
          <a:lstStyle/>
          <a:p>
            <a:pPr algn="ctr"/>
            <a:r>
              <a:rPr lang="id-ID" sz="2000" dirty="0" smtClean="0"/>
              <a:t>usaha mengkaji adanya </a:t>
            </a:r>
            <a:r>
              <a:rPr lang="id-ID" sz="2000" b="1" dirty="0" smtClean="0">
                <a:solidFill>
                  <a:srgbClr val="C00000"/>
                </a:solidFill>
              </a:rPr>
              <a:t>adaptasi fungsi </a:t>
            </a:r>
            <a:r>
              <a:rPr lang="id-ID" sz="2000" dirty="0" smtClean="0"/>
              <a:t>interior yang terjadi pada </a:t>
            </a:r>
            <a:r>
              <a:rPr lang="id-ID" sz="2000" b="1" dirty="0" smtClean="0">
                <a:solidFill>
                  <a:srgbClr val="C00000"/>
                </a:solidFill>
              </a:rPr>
              <a:t>Rumah  tradisional  Jawa</a:t>
            </a:r>
            <a:r>
              <a:rPr lang="id-ID" sz="2000" dirty="0" smtClean="0">
                <a:solidFill>
                  <a:srgbClr val="C00000"/>
                </a:solidFill>
              </a:rPr>
              <a:t> </a:t>
            </a:r>
            <a:r>
              <a:rPr lang="id-ID" sz="2000" dirty="0" smtClean="0"/>
              <a:t>yang  merupakan </a:t>
            </a:r>
            <a:r>
              <a:rPr lang="id-ID" sz="2000" b="1" dirty="0" smtClean="0">
                <a:solidFill>
                  <a:srgbClr val="C00000"/>
                </a:solidFill>
              </a:rPr>
              <a:t>rumah tinggal Pangeran</a:t>
            </a:r>
            <a:r>
              <a:rPr lang="id-ID" sz="2000" dirty="0" smtClean="0">
                <a:solidFill>
                  <a:srgbClr val="C00000"/>
                </a:solidFill>
              </a:rPr>
              <a:t> </a:t>
            </a:r>
            <a:r>
              <a:rPr lang="id-ID" sz="2000" dirty="0" smtClean="0"/>
              <a:t>beralih fungsi menjadi </a:t>
            </a:r>
            <a:r>
              <a:rPr lang="id-ID" sz="2000" b="1" dirty="0" smtClean="0">
                <a:solidFill>
                  <a:srgbClr val="C00000"/>
                </a:solidFill>
              </a:rPr>
              <a:t>sarana pendidikkan</a:t>
            </a:r>
            <a:r>
              <a:rPr lang="id-ID" sz="2000" dirty="0" smtClean="0"/>
              <a:t>.</a:t>
            </a:r>
          </a:p>
          <a:p>
            <a:endParaRPr lang="id-ID" dirty="0"/>
          </a:p>
        </p:txBody>
      </p:sp>
      <p:sp>
        <p:nvSpPr>
          <p:cNvPr id="6" name="Rounded Rectangle 5"/>
          <p:cNvSpPr/>
          <p:nvPr/>
        </p:nvSpPr>
        <p:spPr>
          <a:xfrm>
            <a:off x="5580112" y="2132856"/>
            <a:ext cx="3168352" cy="2952328"/>
          </a:xfrm>
          <a:prstGeom prst="round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Ragam Hias</a:t>
            </a:r>
            <a:endParaRPr lang="id-ID" dirty="0"/>
          </a:p>
        </p:txBody>
      </p:sp>
      <p:sp>
        <p:nvSpPr>
          <p:cNvPr id="3" name="Content Placeholder 2"/>
          <p:cNvSpPr>
            <a:spLocks noGrp="1"/>
          </p:cNvSpPr>
          <p:nvPr>
            <p:ph idx="1"/>
          </p:nvPr>
        </p:nvSpPr>
        <p:spPr>
          <a:xfrm>
            <a:off x="5364088" y="1484784"/>
            <a:ext cx="3528392" cy="5184576"/>
          </a:xfrm>
        </p:spPr>
        <p:txBody>
          <a:bodyPr>
            <a:normAutofit fontScale="92500" lnSpcReduction="10000"/>
          </a:bodyPr>
          <a:lstStyle/>
          <a:p>
            <a:pPr algn="just">
              <a:buNone/>
            </a:pPr>
            <a:r>
              <a:rPr lang="id-ID" i="1" dirty="0" smtClean="0"/>
              <a:t>	</a:t>
            </a:r>
            <a:r>
              <a:rPr lang="id-ID" sz="2000" i="1" dirty="0" smtClean="0"/>
              <a:t>Pattern language </a:t>
            </a:r>
            <a:r>
              <a:rPr lang="id-ID" sz="2000" dirty="0" smtClean="0"/>
              <a:t>ialah penyelarasan tingkah laku dan cara kehidupan manusia</a:t>
            </a:r>
          </a:p>
          <a:p>
            <a:pPr lvl="0" algn="just">
              <a:buNone/>
            </a:pPr>
            <a:r>
              <a:rPr lang="id-ID" sz="2000" i="1" dirty="0" smtClean="0"/>
              <a:t>	Pattern language</a:t>
            </a:r>
            <a:r>
              <a:rPr lang="id-ID" sz="2000" dirty="0" smtClean="0"/>
              <a:t> menggolongkan ragam hias sebagai berikut : </a:t>
            </a:r>
          </a:p>
          <a:p>
            <a:pPr lvl="0" algn="just"/>
            <a:r>
              <a:rPr lang="id-ID" sz="2000" dirty="0" smtClean="0"/>
              <a:t>Motif alam : matahari, bintang, bulan, awan, lidah api, himpunan bintang dan sebagainya.</a:t>
            </a:r>
          </a:p>
          <a:p>
            <a:pPr lvl="0" algn="just"/>
            <a:r>
              <a:rPr lang="id-ID" sz="2000" dirty="0" smtClean="0"/>
              <a:t>Motif tanaman : teratai atau padma, uthpala, kumuda. Motif tersebut melambangkan peralihan dunia tertinggi ke yang terendah.</a:t>
            </a:r>
          </a:p>
          <a:p>
            <a:pPr algn="just">
              <a:buNone/>
            </a:pPr>
            <a:r>
              <a:rPr lang="id-ID" sz="2000" dirty="0" smtClean="0"/>
              <a:t>	(A. Christopher, </a:t>
            </a:r>
            <a:r>
              <a:rPr lang="id-ID" sz="2000" i="1" dirty="0" smtClean="0"/>
              <a:t>Pattern Language</a:t>
            </a:r>
            <a:r>
              <a:rPr lang="id-ID" sz="2000" dirty="0" smtClean="0"/>
              <a:t>. 1977)</a:t>
            </a:r>
            <a:endParaRPr lang="id-ID" sz="2000" dirty="0"/>
          </a:p>
        </p:txBody>
      </p:sp>
      <p:sp>
        <p:nvSpPr>
          <p:cNvPr id="4" name="TextBox 3"/>
          <p:cNvSpPr txBox="1"/>
          <p:nvPr/>
        </p:nvSpPr>
        <p:spPr>
          <a:xfrm>
            <a:off x="3275856" y="2887682"/>
            <a:ext cx="2160240" cy="3693319"/>
          </a:xfrm>
          <a:prstGeom prst="rect">
            <a:avLst/>
          </a:prstGeom>
          <a:noFill/>
        </p:spPr>
        <p:txBody>
          <a:bodyPr wrap="square" rtlCol="0">
            <a:spAutoFit/>
          </a:bodyPr>
          <a:lstStyle/>
          <a:p>
            <a:pPr algn="ctr"/>
            <a:r>
              <a:rPr lang="id-ID" dirty="0" smtClean="0"/>
              <a:t> Motif tanaman berupa bunga dan pemasangan membentuk patra floral,ada juga  berupa nanasan</a:t>
            </a:r>
          </a:p>
          <a:p>
            <a:pPr algn="ctr"/>
            <a:endParaRPr lang="id-ID" dirty="0" smtClean="0"/>
          </a:p>
          <a:p>
            <a:pPr algn="ctr"/>
            <a:r>
              <a:rPr lang="id-ID" dirty="0" smtClean="0"/>
              <a:t> Pada </a:t>
            </a:r>
            <a:r>
              <a:rPr lang="id-ID" i="1" dirty="0" smtClean="0"/>
              <a:t>umpak</a:t>
            </a:r>
            <a:r>
              <a:rPr lang="id-ID" dirty="0" smtClean="0"/>
              <a:t> terlihat jelas motif teratai sebagai salah satu motif tanaman yang melambangkan adanya hierarki.</a:t>
            </a:r>
            <a:endParaRPr lang="id-ID" dirty="0"/>
          </a:p>
        </p:txBody>
      </p:sp>
      <p:sp>
        <p:nvSpPr>
          <p:cNvPr id="5" name="Rounded Rectangle 4"/>
          <p:cNvSpPr/>
          <p:nvPr/>
        </p:nvSpPr>
        <p:spPr>
          <a:xfrm>
            <a:off x="5508104" y="1556792"/>
            <a:ext cx="3528392" cy="5112568"/>
          </a:xfrm>
          <a:prstGeom prst="roundRect">
            <a:avLst/>
          </a:prstGeom>
          <a:solidFill>
            <a:schemeClr val="accent1">
              <a:alpha val="26000"/>
            </a:schemeClr>
          </a:solidFill>
          <a:ln w="539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descr="IMG_9290"/>
          <p:cNvPicPr/>
          <p:nvPr/>
        </p:nvPicPr>
        <p:blipFill>
          <a:blip r:embed="rId2" cstate="print"/>
          <a:srcRect l="24229" t="24468" r="4025" b="24468"/>
          <a:stretch>
            <a:fillRect/>
          </a:stretch>
        </p:blipFill>
        <p:spPr bwMode="auto">
          <a:xfrm>
            <a:off x="611560" y="1700808"/>
            <a:ext cx="2459745" cy="1322024"/>
          </a:xfrm>
          <a:prstGeom prst="rect">
            <a:avLst/>
          </a:prstGeom>
          <a:noFill/>
          <a:ln w="9525">
            <a:noFill/>
            <a:miter lim="800000"/>
            <a:headEnd/>
            <a:tailEnd/>
          </a:ln>
        </p:spPr>
      </p:pic>
      <p:sp>
        <p:nvSpPr>
          <p:cNvPr id="8" name="TextBox 7"/>
          <p:cNvSpPr txBox="1"/>
          <p:nvPr/>
        </p:nvSpPr>
        <p:spPr>
          <a:xfrm>
            <a:off x="3203848" y="1628800"/>
            <a:ext cx="2232248" cy="1477328"/>
          </a:xfrm>
          <a:prstGeom prst="rect">
            <a:avLst/>
          </a:prstGeom>
          <a:noFill/>
        </p:spPr>
        <p:txBody>
          <a:bodyPr wrap="square" rtlCol="0">
            <a:spAutoFit/>
          </a:bodyPr>
          <a:lstStyle/>
          <a:p>
            <a:pPr algn="ctr"/>
            <a:r>
              <a:rPr lang="id-ID" dirty="0" smtClean="0"/>
              <a:t>Motif diplafond </a:t>
            </a:r>
            <a:r>
              <a:rPr lang="id-ID" i="1" dirty="0" smtClean="0"/>
              <a:t>pendhapa</a:t>
            </a:r>
            <a:r>
              <a:rPr lang="id-ID" dirty="0" smtClean="0"/>
              <a:t> melambangkan matahari</a:t>
            </a:r>
          </a:p>
          <a:p>
            <a:endParaRPr lang="id-ID" dirty="0"/>
          </a:p>
        </p:txBody>
      </p:sp>
      <p:sp>
        <p:nvSpPr>
          <p:cNvPr id="9" name="Oval 2"/>
          <p:cNvSpPr>
            <a:spLocks noChangeArrowheads="1"/>
          </p:cNvSpPr>
          <p:nvPr/>
        </p:nvSpPr>
        <p:spPr bwMode="auto">
          <a:xfrm>
            <a:off x="755576" y="1916832"/>
            <a:ext cx="2036762" cy="914400"/>
          </a:xfrm>
          <a:prstGeom prst="ellipse">
            <a:avLst/>
          </a:prstGeom>
          <a:solidFill>
            <a:srgbClr val="FFFFFF">
              <a:alpha val="0"/>
            </a:srgbClr>
          </a:solid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id-ID"/>
          </a:p>
        </p:txBody>
      </p:sp>
      <p:pic>
        <p:nvPicPr>
          <p:cNvPr id="10" name="Picture 9" descr="IMG_9303"/>
          <p:cNvPicPr/>
          <p:nvPr/>
        </p:nvPicPr>
        <p:blipFill>
          <a:blip r:embed="rId3" cstate="print"/>
          <a:srcRect l="31302" t="28025" r="28154" b="17751"/>
          <a:stretch>
            <a:fillRect/>
          </a:stretch>
        </p:blipFill>
        <p:spPr bwMode="auto">
          <a:xfrm>
            <a:off x="1835696" y="3356992"/>
            <a:ext cx="1152128" cy="1152128"/>
          </a:xfrm>
          <a:prstGeom prst="rect">
            <a:avLst/>
          </a:prstGeom>
          <a:noFill/>
        </p:spPr>
      </p:pic>
      <p:pic>
        <p:nvPicPr>
          <p:cNvPr id="11" name="Picture 10" descr="C:\Users\Acer\AppData\Local\Microsoft\Windows\Temporary Internet Files\Content.Word\IMG_9252.jpg"/>
          <p:cNvPicPr/>
          <p:nvPr/>
        </p:nvPicPr>
        <p:blipFill>
          <a:blip r:embed="rId4" cstate="print"/>
          <a:srcRect l="23831" t="15116" r="17794"/>
          <a:stretch>
            <a:fillRect/>
          </a:stretch>
        </p:blipFill>
        <p:spPr bwMode="auto">
          <a:xfrm>
            <a:off x="611560" y="3356992"/>
            <a:ext cx="1071620" cy="1134737"/>
          </a:xfrm>
          <a:prstGeom prst="rect">
            <a:avLst/>
          </a:prstGeom>
          <a:noFill/>
          <a:ln w="9525">
            <a:noFill/>
            <a:miter lim="800000"/>
            <a:headEnd/>
            <a:tailEnd/>
          </a:ln>
        </p:spPr>
      </p:pic>
      <p:sp>
        <p:nvSpPr>
          <p:cNvPr id="12" name="Oval 2"/>
          <p:cNvSpPr>
            <a:spLocks noChangeArrowheads="1"/>
          </p:cNvSpPr>
          <p:nvPr/>
        </p:nvSpPr>
        <p:spPr bwMode="auto">
          <a:xfrm>
            <a:off x="1979712" y="3501008"/>
            <a:ext cx="864096" cy="914400"/>
          </a:xfrm>
          <a:prstGeom prst="ellipse">
            <a:avLst/>
          </a:prstGeom>
          <a:solidFill>
            <a:srgbClr val="FFFFFF">
              <a:alpha val="0"/>
            </a:srgbClr>
          </a:solid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id-ID"/>
          </a:p>
        </p:txBody>
      </p:sp>
      <p:cxnSp>
        <p:nvCxnSpPr>
          <p:cNvPr id="14" name="Straight Arrow Connector 13"/>
          <p:cNvCxnSpPr>
            <a:stCxn id="12" idx="5"/>
          </p:cNvCxnSpPr>
          <p:nvPr/>
        </p:nvCxnSpPr>
        <p:spPr>
          <a:xfrm>
            <a:off x="2717264" y="4281497"/>
            <a:ext cx="1638712" cy="8360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14" descr="IMG_9296"/>
          <p:cNvPicPr/>
          <p:nvPr/>
        </p:nvPicPr>
        <p:blipFill>
          <a:blip r:embed="rId5" cstate="print"/>
          <a:srcRect/>
          <a:stretch>
            <a:fillRect/>
          </a:stretch>
        </p:blipFill>
        <p:spPr bwMode="auto">
          <a:xfrm>
            <a:off x="611560" y="4797152"/>
            <a:ext cx="2376264" cy="172819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Analisis Pencahayaan Alami </a:t>
            </a:r>
            <a:endParaRPr lang="id-ID" dirty="0"/>
          </a:p>
        </p:txBody>
      </p:sp>
      <p:sp>
        <p:nvSpPr>
          <p:cNvPr id="3" name="Content Placeholder 2"/>
          <p:cNvSpPr>
            <a:spLocks noGrp="1"/>
          </p:cNvSpPr>
          <p:nvPr>
            <p:ph idx="1"/>
          </p:nvPr>
        </p:nvSpPr>
        <p:spPr>
          <a:xfrm>
            <a:off x="5436096" y="1772816"/>
            <a:ext cx="3538736" cy="4625609"/>
          </a:xfrm>
        </p:spPr>
        <p:txBody>
          <a:bodyPr>
            <a:normAutofit fontScale="92500"/>
          </a:bodyPr>
          <a:lstStyle/>
          <a:p>
            <a:pPr algn="ctr">
              <a:buNone/>
            </a:pPr>
            <a:r>
              <a:rPr lang="id-ID" sz="2400" dirty="0" smtClean="0"/>
              <a:t>	Jendela, </a:t>
            </a:r>
            <a:r>
              <a:rPr lang="id-ID" sz="2400" i="1" dirty="0" smtClean="0"/>
              <a:t>skyligh</a:t>
            </a:r>
            <a:r>
              <a:rPr lang="id-ID" sz="2400" dirty="0" smtClean="0"/>
              <a:t>t dan bentuk lain bukaan digunakan untuk membawa masuk cahaya matahari ke dalam bangunan. Jumlah cahaya matahari yang tersedia bervariasi tergantung pada hari, tahun, cuaca, tingkat polusi dan lain  sebagainya. (Caudill William 1952 :5)</a:t>
            </a:r>
          </a:p>
          <a:p>
            <a:endParaRPr lang="id-ID" sz="2400" dirty="0"/>
          </a:p>
        </p:txBody>
      </p:sp>
      <p:sp>
        <p:nvSpPr>
          <p:cNvPr id="4" name="TextBox 3"/>
          <p:cNvSpPr txBox="1"/>
          <p:nvPr/>
        </p:nvSpPr>
        <p:spPr>
          <a:xfrm>
            <a:off x="107504" y="1471910"/>
            <a:ext cx="5544616" cy="5386090"/>
          </a:xfrm>
          <a:prstGeom prst="rect">
            <a:avLst/>
          </a:prstGeom>
          <a:noFill/>
        </p:spPr>
        <p:txBody>
          <a:bodyPr wrap="square" rtlCol="0">
            <a:spAutoFit/>
          </a:bodyPr>
          <a:lstStyle/>
          <a:p>
            <a:r>
              <a:rPr lang="id-ID" dirty="0" smtClean="0"/>
              <a:t> </a:t>
            </a:r>
          </a:p>
          <a:p>
            <a:r>
              <a:rPr lang="id-ID" dirty="0" smtClean="0"/>
              <a:t> </a:t>
            </a:r>
          </a:p>
          <a:p>
            <a:r>
              <a:rPr lang="id-ID" dirty="0" smtClean="0"/>
              <a:t> </a:t>
            </a:r>
          </a:p>
          <a:p>
            <a:r>
              <a:rPr lang="id-ID" dirty="0" smtClean="0"/>
              <a:t> </a:t>
            </a:r>
          </a:p>
          <a:p>
            <a:r>
              <a:rPr lang="id-ID" dirty="0" smtClean="0"/>
              <a:t> </a:t>
            </a:r>
          </a:p>
          <a:p>
            <a:r>
              <a:rPr lang="id-ID" dirty="0" smtClean="0"/>
              <a:t> </a:t>
            </a:r>
          </a:p>
          <a:p>
            <a:r>
              <a:rPr lang="id-ID" dirty="0" smtClean="0"/>
              <a:t> </a:t>
            </a:r>
          </a:p>
          <a:p>
            <a:r>
              <a:rPr lang="id-ID" sz="2000" dirty="0" smtClean="0"/>
              <a:t/>
            </a:r>
            <a:br>
              <a:rPr lang="id-ID" sz="2000" dirty="0" smtClean="0"/>
            </a:br>
            <a:r>
              <a:rPr lang="id-ID" sz="2000" dirty="0" smtClean="0"/>
              <a:t>Terdapat </a:t>
            </a:r>
            <a:r>
              <a:rPr lang="id-ID" sz="2000" i="1" dirty="0" smtClean="0"/>
              <a:t>skyligh</a:t>
            </a:r>
            <a:r>
              <a:rPr lang="id-ID" sz="2000" dirty="0" smtClean="0"/>
              <a:t>t pada </a:t>
            </a:r>
            <a:r>
              <a:rPr lang="id-ID" sz="2000" i="1" dirty="0" smtClean="0"/>
              <a:t>pendhapa </a:t>
            </a:r>
            <a:r>
              <a:rPr lang="id-ID" sz="2000" dirty="0" smtClean="0"/>
              <a:t>dan ruang rapat</a:t>
            </a:r>
          </a:p>
          <a:p>
            <a:endParaRPr lang="id-ID" sz="2000" dirty="0" smtClean="0"/>
          </a:p>
          <a:p>
            <a:endParaRPr lang="id-ID" sz="2000" dirty="0" smtClean="0"/>
          </a:p>
          <a:p>
            <a:endParaRPr lang="id-ID" sz="2000" dirty="0" smtClean="0"/>
          </a:p>
          <a:p>
            <a:endParaRPr lang="id-ID" sz="2000" dirty="0" smtClean="0"/>
          </a:p>
          <a:p>
            <a:endParaRPr lang="id-ID" sz="2000" dirty="0" smtClean="0"/>
          </a:p>
          <a:p>
            <a:endParaRPr lang="id-ID" sz="2000" dirty="0" smtClean="0"/>
          </a:p>
          <a:p>
            <a:r>
              <a:rPr lang="id-ID" sz="2000" dirty="0" smtClean="0"/>
              <a:t>Jendela sebagai sarana masuknya cahaya matahari baik jendela hidup ataupun jendela mati.</a:t>
            </a:r>
          </a:p>
          <a:p>
            <a:endParaRPr lang="id-ID" dirty="0"/>
          </a:p>
        </p:txBody>
      </p:sp>
      <p:pic>
        <p:nvPicPr>
          <p:cNvPr id="5" name="Picture 4" descr="D:\ta angel\ft\395CANON\IMG_9374.JPG"/>
          <p:cNvPicPr/>
          <p:nvPr/>
        </p:nvPicPr>
        <p:blipFill>
          <a:blip r:embed="rId2" cstate="print"/>
          <a:srcRect/>
          <a:stretch>
            <a:fillRect/>
          </a:stretch>
        </p:blipFill>
        <p:spPr bwMode="auto">
          <a:xfrm>
            <a:off x="1691680" y="4293096"/>
            <a:ext cx="1944216" cy="1512168"/>
          </a:xfrm>
          <a:prstGeom prst="rect">
            <a:avLst/>
          </a:prstGeom>
          <a:noFill/>
          <a:ln w="9525">
            <a:noFill/>
            <a:miter lim="800000"/>
            <a:headEnd/>
            <a:tailEnd/>
          </a:ln>
        </p:spPr>
      </p:pic>
      <p:sp>
        <p:nvSpPr>
          <p:cNvPr id="6" name="Rounded Rectangle 5"/>
          <p:cNvSpPr/>
          <p:nvPr/>
        </p:nvSpPr>
        <p:spPr>
          <a:xfrm>
            <a:off x="5796136" y="1700808"/>
            <a:ext cx="3240360" cy="4752528"/>
          </a:xfrm>
          <a:prstGeom prst="roundRect">
            <a:avLst/>
          </a:prstGeom>
          <a:solidFill>
            <a:schemeClr val="accent1">
              <a:alpha val="26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74" name="Oval 2"/>
          <p:cNvSpPr>
            <a:spLocks noChangeArrowheads="1"/>
          </p:cNvSpPr>
          <p:nvPr/>
        </p:nvSpPr>
        <p:spPr bwMode="auto">
          <a:xfrm>
            <a:off x="2123728" y="4869160"/>
            <a:ext cx="1638300" cy="661988"/>
          </a:xfrm>
          <a:prstGeom prst="ellipse">
            <a:avLst/>
          </a:prstGeom>
          <a:solidFill>
            <a:srgbClr val="FFFFFF">
              <a:alpha val="0"/>
            </a:srgbClr>
          </a:solidFill>
          <a:ln w="38100">
            <a:solidFill>
              <a:srgbClr val="00B0F0"/>
            </a:solidFill>
            <a:round/>
            <a:headEnd/>
            <a:tailEnd/>
          </a:ln>
        </p:spPr>
        <p:txBody>
          <a:bodyPr vert="horz" wrap="square" lIns="91440" tIns="45720" rIns="91440" bIns="45720" numCol="1" anchor="t" anchorCtr="0" compatLnSpc="1">
            <a:prstTxWarp prst="textNoShape">
              <a:avLst/>
            </a:prstTxWarp>
          </a:bodyPr>
          <a:lstStyle/>
          <a:p>
            <a:endParaRPr lang="id-ID"/>
          </a:p>
        </p:txBody>
      </p:sp>
      <p:pic>
        <p:nvPicPr>
          <p:cNvPr id="3075" name="Picture 3" descr="IMG_9271"/>
          <p:cNvPicPr>
            <a:picLocks noChangeAspect="1" noChangeArrowheads="1"/>
          </p:cNvPicPr>
          <p:nvPr/>
        </p:nvPicPr>
        <p:blipFill>
          <a:blip r:embed="rId3" cstate="print"/>
          <a:srcRect/>
          <a:stretch>
            <a:fillRect/>
          </a:stretch>
        </p:blipFill>
        <p:spPr bwMode="auto">
          <a:xfrm>
            <a:off x="2771800" y="2132856"/>
            <a:ext cx="1993900" cy="1498600"/>
          </a:xfrm>
          <a:prstGeom prst="rect">
            <a:avLst/>
          </a:prstGeom>
          <a:noFill/>
        </p:spPr>
      </p:pic>
      <p:sp>
        <p:nvSpPr>
          <p:cNvPr id="3076" name="Oval 4"/>
          <p:cNvSpPr>
            <a:spLocks noChangeArrowheads="1"/>
          </p:cNvSpPr>
          <p:nvPr/>
        </p:nvSpPr>
        <p:spPr bwMode="auto">
          <a:xfrm rot="3316915">
            <a:off x="3388392" y="2081665"/>
            <a:ext cx="773113" cy="1379538"/>
          </a:xfrm>
          <a:prstGeom prst="ellipse">
            <a:avLst/>
          </a:prstGeom>
          <a:solidFill>
            <a:srgbClr val="FFFFFF">
              <a:alpha val="0"/>
            </a:srgbClr>
          </a:solidFill>
          <a:ln w="38100">
            <a:solidFill>
              <a:srgbClr val="00B0F0"/>
            </a:solidFill>
            <a:round/>
            <a:headEnd/>
            <a:tailEnd/>
          </a:ln>
        </p:spPr>
        <p:txBody>
          <a:bodyPr vert="horz" wrap="square" lIns="91440" tIns="45720" rIns="91440" bIns="45720" numCol="1" anchor="t" anchorCtr="0" compatLnSpc="1">
            <a:prstTxWarp prst="textNoShape">
              <a:avLst/>
            </a:prstTxWarp>
          </a:bodyPr>
          <a:lstStyle/>
          <a:p>
            <a:endParaRPr lang="id-ID"/>
          </a:p>
        </p:txBody>
      </p:sp>
      <p:pic>
        <p:nvPicPr>
          <p:cNvPr id="3077" name="Picture 5" descr="IMG_9318"/>
          <p:cNvPicPr>
            <a:picLocks noChangeAspect="1" noChangeArrowheads="1"/>
          </p:cNvPicPr>
          <p:nvPr/>
        </p:nvPicPr>
        <p:blipFill>
          <a:blip r:embed="rId4" cstate="print"/>
          <a:srcRect/>
          <a:stretch>
            <a:fillRect/>
          </a:stretch>
        </p:blipFill>
        <p:spPr bwMode="auto">
          <a:xfrm>
            <a:off x="1465201" y="1772816"/>
            <a:ext cx="1390239" cy="1296144"/>
          </a:xfrm>
          <a:prstGeom prst="rect">
            <a:avLst/>
          </a:prstGeom>
          <a:noFill/>
          <a:effectLst>
            <a:outerShdw dist="35921" dir="2700000" algn="ctr" rotWithShape="0">
              <a:srgbClr val="808080"/>
            </a:outerShdw>
          </a:effectLst>
        </p:spPr>
      </p:pic>
      <p:sp>
        <p:nvSpPr>
          <p:cNvPr id="3078" name="Oval 6"/>
          <p:cNvSpPr>
            <a:spLocks noChangeArrowheads="1"/>
          </p:cNvSpPr>
          <p:nvPr/>
        </p:nvSpPr>
        <p:spPr bwMode="auto">
          <a:xfrm>
            <a:off x="1835696" y="1988840"/>
            <a:ext cx="792088" cy="792088"/>
          </a:xfrm>
          <a:prstGeom prst="ellipse">
            <a:avLst/>
          </a:prstGeom>
          <a:solidFill>
            <a:srgbClr val="FFFFFF">
              <a:alpha val="0"/>
            </a:srgbClr>
          </a:solidFill>
          <a:ln w="38100">
            <a:solidFill>
              <a:srgbClr val="00B0F0"/>
            </a:solidFill>
            <a:round/>
            <a:headEnd/>
            <a:tailEnd/>
          </a:ln>
        </p:spPr>
        <p:txBody>
          <a:bodyPr vert="horz" wrap="square" lIns="91440" tIns="45720" rIns="91440" bIns="45720" numCol="1" anchor="t" anchorCtr="0" compatLnSpc="1">
            <a:prstTxWarp prst="textNoShape">
              <a:avLst/>
            </a:prstTxWarp>
          </a:bodyPr>
          <a:lstStyle/>
          <a:p>
            <a:endParaRPr lang="id-ID"/>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Analisis Pencahayaan Buatan</a:t>
            </a:r>
            <a:endParaRPr lang="id-ID" dirty="0"/>
          </a:p>
        </p:txBody>
      </p:sp>
      <p:sp>
        <p:nvSpPr>
          <p:cNvPr id="3" name="Content Placeholder 2"/>
          <p:cNvSpPr>
            <a:spLocks noGrp="1"/>
          </p:cNvSpPr>
          <p:nvPr>
            <p:ph idx="1"/>
          </p:nvPr>
        </p:nvSpPr>
        <p:spPr>
          <a:xfrm>
            <a:off x="5353744" y="1700808"/>
            <a:ext cx="3826768" cy="4625609"/>
          </a:xfrm>
        </p:spPr>
        <p:txBody>
          <a:bodyPr>
            <a:normAutofit fontScale="25000" lnSpcReduction="20000"/>
          </a:bodyPr>
          <a:lstStyle/>
          <a:p>
            <a:pPr lvl="0">
              <a:buNone/>
            </a:pPr>
            <a:r>
              <a:rPr lang="id-ID" dirty="0" smtClean="0"/>
              <a:t>	</a:t>
            </a:r>
            <a:r>
              <a:rPr lang="id-ID" sz="8000" dirty="0" smtClean="0"/>
              <a:t>Lampu flourescent ini baik diggunakan </a:t>
            </a:r>
            <a:r>
              <a:rPr lang="id-ID" sz="8000" b="1" dirty="0" smtClean="0"/>
              <a:t>pada ruang pendidikkann dan kantor karena memiliki efisiensi </a:t>
            </a:r>
            <a:r>
              <a:rPr lang="id-ID" sz="8000" dirty="0" smtClean="0"/>
              <a:t>yang tinggi dan baik seperti warna yang baik untuk kegiatan membaca, dan pemasangan ringkas. </a:t>
            </a:r>
          </a:p>
          <a:p>
            <a:pPr>
              <a:buNone/>
            </a:pPr>
            <a:r>
              <a:rPr lang="id-ID" sz="8000" dirty="0" smtClean="0"/>
              <a:t>	(Lighting Design Basic : 8,9)</a:t>
            </a:r>
          </a:p>
          <a:p>
            <a:pPr>
              <a:buNone/>
            </a:pPr>
            <a:endParaRPr lang="id-ID" sz="6200" dirty="0" smtClean="0"/>
          </a:p>
          <a:p>
            <a:pPr>
              <a:buNone/>
            </a:pPr>
            <a:r>
              <a:rPr lang="id-ID" sz="6200" dirty="0" smtClean="0"/>
              <a:t>	</a:t>
            </a:r>
            <a:r>
              <a:rPr lang="id-ID" sz="8000" dirty="0" smtClean="0"/>
              <a:t>Pemasangan lampu flourescent yang baik untuk diggunakan pada perkantoran, toko, </a:t>
            </a:r>
            <a:r>
              <a:rPr lang="id-ID" sz="8000" b="1" dirty="0" smtClean="0"/>
              <a:t>sekolah, fasilitas institusional</a:t>
            </a:r>
            <a:r>
              <a:rPr lang="id-ID" sz="8000" dirty="0" smtClean="0"/>
              <a:t> dan komersial lainnya untuk penerangan umum pada area penjualan adalah menggunakan troffer</a:t>
            </a:r>
          </a:p>
          <a:p>
            <a:pPr>
              <a:buNone/>
            </a:pPr>
            <a:r>
              <a:rPr lang="id-ID" sz="8000" dirty="0" smtClean="0"/>
              <a:t>	(Lighting Design Basic : 14)</a:t>
            </a:r>
            <a:endParaRPr lang="id-ID" sz="8000" dirty="0"/>
          </a:p>
        </p:txBody>
      </p:sp>
      <p:sp>
        <p:nvSpPr>
          <p:cNvPr id="4" name="TextBox 3"/>
          <p:cNvSpPr txBox="1"/>
          <p:nvPr/>
        </p:nvSpPr>
        <p:spPr>
          <a:xfrm>
            <a:off x="2339752" y="1628801"/>
            <a:ext cx="3168352" cy="3139321"/>
          </a:xfrm>
          <a:prstGeom prst="rect">
            <a:avLst/>
          </a:prstGeom>
          <a:noFill/>
        </p:spPr>
        <p:txBody>
          <a:bodyPr wrap="square" rtlCol="0">
            <a:spAutoFit/>
          </a:bodyPr>
          <a:lstStyle/>
          <a:p>
            <a:pPr algn="ctr"/>
            <a:r>
              <a:rPr lang="id-ID" dirty="0" smtClean="0"/>
              <a:t>Ndalem mangkubumen sekarang ini dominan menggunakan lampu flourescent karena disesuaikan dengan kebutuhan sebagai bangunan pendidikkan.</a:t>
            </a:r>
          </a:p>
          <a:p>
            <a:pPr algn="just"/>
            <a:r>
              <a:rPr lang="id-ID" dirty="0" smtClean="0"/>
              <a:t> </a:t>
            </a:r>
          </a:p>
          <a:p>
            <a:pPr algn="just"/>
            <a:r>
              <a:rPr lang="id-ID" dirty="0" smtClean="0"/>
              <a:t> </a:t>
            </a:r>
          </a:p>
          <a:p>
            <a:pPr algn="just"/>
            <a:r>
              <a:rPr lang="id-ID" dirty="0" smtClean="0"/>
              <a:t> </a:t>
            </a:r>
          </a:p>
          <a:p>
            <a:pPr algn="just"/>
            <a:r>
              <a:rPr lang="id-ID" dirty="0" smtClean="0"/>
              <a:t/>
            </a:r>
            <a:br>
              <a:rPr lang="id-ID" dirty="0" smtClean="0"/>
            </a:br>
            <a:endParaRPr lang="id-ID" dirty="0"/>
          </a:p>
        </p:txBody>
      </p:sp>
      <p:sp>
        <p:nvSpPr>
          <p:cNvPr id="5" name="Rounded Rectangle 4"/>
          <p:cNvSpPr/>
          <p:nvPr/>
        </p:nvSpPr>
        <p:spPr>
          <a:xfrm>
            <a:off x="5580112" y="1484784"/>
            <a:ext cx="3528392" cy="5112568"/>
          </a:xfrm>
          <a:prstGeom prst="roundRect">
            <a:avLst/>
          </a:prstGeom>
          <a:solidFill>
            <a:schemeClr val="accent1">
              <a:alpha val="15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 name="Picture 5" descr="D:\ta angel\ft\395CANON\IMG_9318.JPG"/>
          <p:cNvPicPr/>
          <p:nvPr/>
        </p:nvPicPr>
        <p:blipFill>
          <a:blip r:embed="rId2" cstate="print"/>
          <a:srcRect l="41560" r="8777" b="68631"/>
          <a:stretch>
            <a:fillRect/>
          </a:stretch>
        </p:blipFill>
        <p:spPr bwMode="auto">
          <a:xfrm>
            <a:off x="395536" y="1772816"/>
            <a:ext cx="1800200" cy="1368152"/>
          </a:xfrm>
          <a:prstGeom prst="rect">
            <a:avLst/>
          </a:prstGeom>
          <a:noFill/>
          <a:ln w="9525">
            <a:noFill/>
            <a:miter lim="800000"/>
            <a:headEnd/>
            <a:tailEnd/>
          </a:ln>
        </p:spPr>
      </p:pic>
      <p:sp>
        <p:nvSpPr>
          <p:cNvPr id="4098" name="Oval 2"/>
          <p:cNvSpPr>
            <a:spLocks noChangeArrowheads="1"/>
          </p:cNvSpPr>
          <p:nvPr/>
        </p:nvSpPr>
        <p:spPr bwMode="auto">
          <a:xfrm>
            <a:off x="683568" y="1988840"/>
            <a:ext cx="1512168" cy="576064"/>
          </a:xfrm>
          <a:prstGeom prst="ellipse">
            <a:avLst/>
          </a:prstGeom>
          <a:solidFill>
            <a:srgbClr val="FFFFFF">
              <a:alpha val="0"/>
            </a:srgbClr>
          </a:solid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 name="TextBox 7"/>
          <p:cNvSpPr txBox="1"/>
          <p:nvPr/>
        </p:nvSpPr>
        <p:spPr>
          <a:xfrm>
            <a:off x="395536" y="3429000"/>
            <a:ext cx="4968552" cy="1477328"/>
          </a:xfrm>
          <a:prstGeom prst="rect">
            <a:avLst/>
          </a:prstGeom>
          <a:noFill/>
        </p:spPr>
        <p:txBody>
          <a:bodyPr wrap="square" rtlCol="0">
            <a:spAutoFit/>
          </a:bodyPr>
          <a:lstStyle/>
          <a:p>
            <a:pPr algn="just"/>
            <a:r>
              <a:rPr lang="id-ID" dirty="0" smtClean="0"/>
              <a:t>Selain itu pada bagian ruang tamu rektorat masih ada lampu gantung khas Jawa dengann warna kuning. Dipasang simetris.</a:t>
            </a:r>
          </a:p>
          <a:p>
            <a:pPr algn="just"/>
            <a:r>
              <a:rPr lang="id-ID" dirty="0" smtClean="0"/>
              <a:t> </a:t>
            </a:r>
          </a:p>
          <a:p>
            <a:endParaRPr lang="id-ID" dirty="0"/>
          </a:p>
        </p:txBody>
      </p:sp>
      <p:pic>
        <p:nvPicPr>
          <p:cNvPr id="4099" name="Picture 3" descr="IMG_9309"/>
          <p:cNvPicPr>
            <a:picLocks noChangeAspect="1" noChangeArrowheads="1"/>
          </p:cNvPicPr>
          <p:nvPr/>
        </p:nvPicPr>
        <p:blipFill>
          <a:blip r:embed="rId3" cstate="print"/>
          <a:srcRect/>
          <a:stretch>
            <a:fillRect/>
          </a:stretch>
        </p:blipFill>
        <p:spPr bwMode="auto">
          <a:xfrm>
            <a:off x="467544" y="4581128"/>
            <a:ext cx="2225675" cy="1057275"/>
          </a:xfrm>
          <a:prstGeom prst="rect">
            <a:avLst/>
          </a:prstGeom>
          <a:noFill/>
          <a:ln w="9525">
            <a:noFill/>
            <a:miter lim="800000"/>
            <a:headEnd/>
            <a:tailEnd/>
          </a:ln>
        </p:spPr>
      </p:pic>
      <p:sp>
        <p:nvSpPr>
          <p:cNvPr id="4100" name="Oval 4"/>
          <p:cNvSpPr>
            <a:spLocks noChangeArrowheads="1"/>
          </p:cNvSpPr>
          <p:nvPr/>
        </p:nvSpPr>
        <p:spPr bwMode="auto">
          <a:xfrm>
            <a:off x="611560" y="4869160"/>
            <a:ext cx="581025" cy="628650"/>
          </a:xfrm>
          <a:prstGeom prst="ellipse">
            <a:avLst/>
          </a:prstGeom>
          <a:solidFill>
            <a:srgbClr val="FFFFFF">
              <a:alpha val="0"/>
            </a:srgbClr>
          </a:solid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101" name="Oval 5"/>
          <p:cNvSpPr>
            <a:spLocks noChangeArrowheads="1"/>
          </p:cNvSpPr>
          <p:nvPr/>
        </p:nvSpPr>
        <p:spPr bwMode="auto">
          <a:xfrm>
            <a:off x="1979712" y="4869160"/>
            <a:ext cx="581025" cy="628650"/>
          </a:xfrm>
          <a:prstGeom prst="ellipse">
            <a:avLst/>
          </a:prstGeom>
          <a:solidFill>
            <a:srgbClr val="FFFFFF">
              <a:alpha val="0"/>
            </a:srgbClr>
          </a:solid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id-ID"/>
          </a:p>
        </p:txBody>
      </p:sp>
      <p:pic>
        <p:nvPicPr>
          <p:cNvPr id="12" name="Picture 11" descr="troffer_coverOn_CROP_SMALL"/>
          <p:cNvPicPr/>
          <p:nvPr/>
        </p:nvPicPr>
        <p:blipFill>
          <a:blip r:embed="rId4" cstate="print"/>
          <a:srcRect/>
          <a:stretch>
            <a:fillRect/>
          </a:stretch>
        </p:blipFill>
        <p:spPr bwMode="auto">
          <a:xfrm>
            <a:off x="3203848" y="4581128"/>
            <a:ext cx="1978189" cy="1224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4" name="Straight Arrow Connector 13"/>
          <p:cNvCxnSpPr/>
          <p:nvPr/>
        </p:nvCxnSpPr>
        <p:spPr>
          <a:xfrm>
            <a:off x="5148064" y="5157192"/>
            <a:ext cx="432048" cy="72008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G_9278"/>
          <p:cNvPicPr>
            <a:picLocks noChangeAspect="1" noChangeArrowheads="1"/>
          </p:cNvPicPr>
          <p:nvPr/>
        </p:nvPicPr>
        <p:blipFill>
          <a:blip r:embed="rId2" cstate="print"/>
          <a:srcRect/>
          <a:stretch>
            <a:fillRect/>
          </a:stretch>
        </p:blipFill>
        <p:spPr bwMode="auto">
          <a:xfrm>
            <a:off x="1547664" y="3861048"/>
            <a:ext cx="1512168" cy="2837019"/>
          </a:xfrm>
          <a:prstGeom prst="rect">
            <a:avLst/>
          </a:prstGeom>
          <a:noFill/>
          <a:ln w="9525">
            <a:noFill/>
            <a:miter lim="800000"/>
            <a:headEnd/>
            <a:tailEnd/>
          </a:ln>
        </p:spPr>
      </p:pic>
      <p:sp>
        <p:nvSpPr>
          <p:cNvPr id="2" name="Title 1"/>
          <p:cNvSpPr>
            <a:spLocks noGrp="1"/>
          </p:cNvSpPr>
          <p:nvPr>
            <p:ph type="title"/>
          </p:nvPr>
        </p:nvSpPr>
        <p:spPr/>
        <p:txBody>
          <a:bodyPr/>
          <a:lstStyle/>
          <a:p>
            <a:r>
              <a:rPr lang="id-ID" dirty="0" smtClean="0"/>
              <a:t>Analisis Penghawaan Alami</a:t>
            </a:r>
            <a:endParaRPr lang="id-ID" dirty="0"/>
          </a:p>
        </p:txBody>
      </p:sp>
      <p:sp>
        <p:nvSpPr>
          <p:cNvPr id="3" name="Content Placeholder 2"/>
          <p:cNvSpPr>
            <a:spLocks noGrp="1"/>
          </p:cNvSpPr>
          <p:nvPr>
            <p:ph idx="1"/>
          </p:nvPr>
        </p:nvSpPr>
        <p:spPr>
          <a:xfrm>
            <a:off x="4788024" y="1775191"/>
            <a:ext cx="4104456" cy="3598025"/>
          </a:xfrm>
        </p:spPr>
        <p:txBody>
          <a:bodyPr>
            <a:normAutofit/>
          </a:bodyPr>
          <a:lstStyle/>
          <a:p>
            <a:pPr lvl="0">
              <a:buNone/>
            </a:pPr>
            <a:r>
              <a:rPr lang="id-ID" sz="2400" dirty="0" smtClean="0"/>
              <a:t>Faktor yang mempengaruhi kualitas penghawaan alami yaitu : </a:t>
            </a:r>
          </a:p>
          <a:p>
            <a:pPr lvl="0"/>
            <a:r>
              <a:rPr lang="id-ID" sz="2400" dirty="0" smtClean="0"/>
              <a:t>Tingkat kekuatan angin </a:t>
            </a:r>
          </a:p>
          <a:p>
            <a:pPr lvl="0"/>
            <a:r>
              <a:rPr lang="id-ID" sz="2400" dirty="0" smtClean="0"/>
              <a:t>Pergerakan udara</a:t>
            </a:r>
          </a:p>
          <a:p>
            <a:pPr lvl="0"/>
            <a:r>
              <a:rPr lang="id-ID" sz="2400" dirty="0" smtClean="0"/>
              <a:t>Adanya perbedaan tekanan</a:t>
            </a:r>
          </a:p>
          <a:p>
            <a:pPr lvl="0"/>
            <a:r>
              <a:rPr lang="id-ID" sz="2400" dirty="0" smtClean="0"/>
              <a:t>Adanya perbedaan suhu</a:t>
            </a:r>
          </a:p>
          <a:p>
            <a:pPr lvl="0">
              <a:buNone/>
            </a:pPr>
            <a:r>
              <a:rPr lang="id-ID" sz="2400" dirty="0" smtClean="0"/>
              <a:t>(</a:t>
            </a:r>
            <a:r>
              <a:rPr lang="en-US" sz="2400" dirty="0" err="1" smtClean="0"/>
              <a:t>Ilmu</a:t>
            </a:r>
            <a:r>
              <a:rPr lang="en-US" sz="2400" dirty="0" smtClean="0"/>
              <a:t> </a:t>
            </a:r>
            <a:r>
              <a:rPr lang="en-US" sz="2400" dirty="0" err="1" smtClean="0"/>
              <a:t>Konstruksi</a:t>
            </a:r>
            <a:r>
              <a:rPr lang="en-US" sz="2400" dirty="0" smtClean="0"/>
              <a:t> </a:t>
            </a:r>
            <a:r>
              <a:rPr lang="en-US" sz="2400" dirty="0" err="1" smtClean="0"/>
              <a:t>Perlengkapan</a:t>
            </a:r>
            <a:r>
              <a:rPr lang="en-US" sz="2400" dirty="0" smtClean="0"/>
              <a:t> &amp; </a:t>
            </a:r>
            <a:r>
              <a:rPr lang="en-US" sz="2400" dirty="0" err="1" smtClean="0"/>
              <a:t>Utilitas</a:t>
            </a:r>
            <a:r>
              <a:rPr lang="en-US" sz="2400" dirty="0" smtClean="0"/>
              <a:t> </a:t>
            </a:r>
            <a:r>
              <a:rPr lang="en-US" sz="2400" dirty="0" err="1" smtClean="0"/>
              <a:t>Bangunan</a:t>
            </a:r>
            <a:r>
              <a:rPr lang="id-ID" sz="2400" dirty="0" smtClean="0"/>
              <a:t> : 51)</a:t>
            </a:r>
          </a:p>
          <a:p>
            <a:endParaRPr lang="id-ID" dirty="0"/>
          </a:p>
        </p:txBody>
      </p:sp>
      <p:sp>
        <p:nvSpPr>
          <p:cNvPr id="4" name="TextBox 3"/>
          <p:cNvSpPr txBox="1"/>
          <p:nvPr/>
        </p:nvSpPr>
        <p:spPr>
          <a:xfrm>
            <a:off x="323528" y="1844824"/>
            <a:ext cx="4320480" cy="1754326"/>
          </a:xfrm>
          <a:prstGeom prst="rect">
            <a:avLst/>
          </a:prstGeom>
          <a:noFill/>
        </p:spPr>
        <p:txBody>
          <a:bodyPr wrap="square" rtlCol="0">
            <a:spAutoFit/>
          </a:bodyPr>
          <a:lstStyle/>
          <a:p>
            <a:pPr algn="just"/>
            <a:r>
              <a:rPr lang="id-ID" sz="2400" dirty="0" smtClean="0"/>
              <a:t>Penghawaan alami didapat dari bukaan yang ada seperti jendela, pintu, dan lubang ventilasi.</a:t>
            </a:r>
          </a:p>
          <a:p>
            <a:r>
              <a:rPr lang="id-ID" dirty="0" smtClean="0"/>
              <a:t>  </a:t>
            </a:r>
          </a:p>
          <a:p>
            <a:endParaRPr lang="id-ID" dirty="0"/>
          </a:p>
        </p:txBody>
      </p:sp>
      <p:pic>
        <p:nvPicPr>
          <p:cNvPr id="5" name="Picture 4" descr="D:\ta angel\ft\395CANON\IMG_9374.JPG"/>
          <p:cNvPicPr/>
          <p:nvPr/>
        </p:nvPicPr>
        <p:blipFill>
          <a:blip r:embed="rId3" cstate="print"/>
          <a:srcRect l="34606" t="6250" r="12013" b="11229"/>
          <a:stretch>
            <a:fillRect/>
          </a:stretch>
        </p:blipFill>
        <p:spPr bwMode="auto">
          <a:xfrm>
            <a:off x="3059832" y="3356992"/>
            <a:ext cx="1457210" cy="1685580"/>
          </a:xfrm>
          <a:prstGeom prst="rect">
            <a:avLst/>
          </a:prstGeom>
          <a:noFill/>
          <a:ln w="9525">
            <a:noFill/>
            <a:miter lim="800000"/>
            <a:headEnd/>
            <a:tailEnd/>
          </a:ln>
        </p:spPr>
      </p:pic>
      <p:sp>
        <p:nvSpPr>
          <p:cNvPr id="5122" name="Oval 2"/>
          <p:cNvSpPr>
            <a:spLocks noChangeArrowheads="1"/>
          </p:cNvSpPr>
          <p:nvPr/>
        </p:nvSpPr>
        <p:spPr bwMode="auto">
          <a:xfrm>
            <a:off x="3419872" y="4221088"/>
            <a:ext cx="693737" cy="628650"/>
          </a:xfrm>
          <a:prstGeom prst="ellipse">
            <a:avLst/>
          </a:prstGeom>
          <a:solidFill>
            <a:srgbClr val="FFFFFF">
              <a:alpha val="0"/>
            </a:srgbClr>
          </a:solid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id-ID"/>
          </a:p>
        </p:txBody>
      </p:sp>
      <p:pic>
        <p:nvPicPr>
          <p:cNvPr id="7" name="Picture 6" descr="C:\Users\Acer\AppData\Local\Microsoft\Windows\Temporary Internet Files\Content.Word\IMG_9278.jpg"/>
          <p:cNvPicPr/>
          <p:nvPr/>
        </p:nvPicPr>
        <p:blipFill>
          <a:blip r:embed="rId4" cstate="print"/>
          <a:srcRect/>
          <a:stretch>
            <a:fillRect/>
          </a:stretch>
        </p:blipFill>
        <p:spPr bwMode="auto">
          <a:xfrm>
            <a:off x="467544" y="3284984"/>
            <a:ext cx="1512168" cy="1728192"/>
          </a:xfrm>
          <a:prstGeom prst="rect">
            <a:avLst/>
          </a:prstGeom>
          <a:noFill/>
          <a:ln w="9525">
            <a:noFill/>
            <a:miter lim="800000"/>
            <a:headEnd/>
            <a:tailEnd/>
          </a:ln>
        </p:spPr>
      </p:pic>
      <p:sp>
        <p:nvSpPr>
          <p:cNvPr id="5123" name="Oval 3"/>
          <p:cNvSpPr>
            <a:spLocks noChangeArrowheads="1"/>
          </p:cNvSpPr>
          <p:nvPr/>
        </p:nvSpPr>
        <p:spPr bwMode="auto">
          <a:xfrm>
            <a:off x="755576" y="3356992"/>
            <a:ext cx="1008112" cy="1440160"/>
          </a:xfrm>
          <a:prstGeom prst="ellipse">
            <a:avLst/>
          </a:prstGeom>
          <a:solidFill>
            <a:srgbClr val="FFFFFF">
              <a:alpha val="0"/>
            </a:srgbClr>
          </a:solid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125" name="Oval 5"/>
          <p:cNvSpPr>
            <a:spLocks noChangeArrowheads="1"/>
          </p:cNvSpPr>
          <p:nvPr/>
        </p:nvSpPr>
        <p:spPr bwMode="auto">
          <a:xfrm rot="977363">
            <a:off x="1969943" y="4302521"/>
            <a:ext cx="1207499" cy="792371"/>
          </a:xfrm>
          <a:prstGeom prst="ellipse">
            <a:avLst/>
          </a:prstGeom>
          <a:solidFill>
            <a:srgbClr val="FFFFFF">
              <a:alpha val="0"/>
            </a:srgbClr>
          </a:solid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id-ID"/>
          </a:p>
        </p:txBody>
      </p:sp>
      <p:cxnSp>
        <p:nvCxnSpPr>
          <p:cNvPr id="5126" name="AutoShape 6"/>
          <p:cNvCxnSpPr>
            <a:cxnSpLocks noChangeShapeType="1"/>
            <a:endCxn id="5123" idx="0"/>
          </p:cNvCxnSpPr>
          <p:nvPr/>
        </p:nvCxnSpPr>
        <p:spPr bwMode="auto">
          <a:xfrm>
            <a:off x="827584" y="2996952"/>
            <a:ext cx="432048" cy="360040"/>
          </a:xfrm>
          <a:prstGeom prst="straightConnector1">
            <a:avLst/>
          </a:prstGeom>
          <a:noFill/>
          <a:ln w="25400">
            <a:solidFill>
              <a:srgbClr val="FF0000"/>
            </a:solidFill>
            <a:round/>
            <a:headEnd/>
            <a:tailEnd type="triangle" w="med" len="med"/>
          </a:ln>
        </p:spPr>
      </p:cxnSp>
      <p:cxnSp>
        <p:nvCxnSpPr>
          <p:cNvPr id="15" name="AutoShape 6"/>
          <p:cNvCxnSpPr>
            <a:cxnSpLocks noChangeShapeType="1"/>
            <a:endCxn id="5125" idx="0"/>
          </p:cNvCxnSpPr>
          <p:nvPr/>
        </p:nvCxnSpPr>
        <p:spPr bwMode="auto">
          <a:xfrm flipH="1">
            <a:off x="2684819" y="2924944"/>
            <a:ext cx="230997" cy="1393481"/>
          </a:xfrm>
          <a:prstGeom prst="straightConnector1">
            <a:avLst/>
          </a:prstGeom>
          <a:noFill/>
          <a:ln w="25400">
            <a:solidFill>
              <a:srgbClr val="FF0000"/>
            </a:solidFill>
            <a:round/>
            <a:headEnd/>
            <a:tailEnd type="triangle" w="med" len="med"/>
          </a:ln>
        </p:spPr>
      </p:cxnSp>
      <p:cxnSp>
        <p:nvCxnSpPr>
          <p:cNvPr id="17" name="AutoShape 6"/>
          <p:cNvCxnSpPr>
            <a:cxnSpLocks noChangeShapeType="1"/>
          </p:cNvCxnSpPr>
          <p:nvPr/>
        </p:nvCxnSpPr>
        <p:spPr bwMode="auto">
          <a:xfrm flipH="1">
            <a:off x="3923928" y="2717304"/>
            <a:ext cx="368424" cy="1503784"/>
          </a:xfrm>
          <a:prstGeom prst="straightConnector1">
            <a:avLst/>
          </a:prstGeom>
          <a:noFill/>
          <a:ln w="25400">
            <a:solidFill>
              <a:srgbClr val="FF0000"/>
            </a:solidFill>
            <a:round/>
            <a:headEnd/>
            <a:tailEnd type="triangle" w="med" len="med"/>
          </a:ln>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Analisis Penghawaan Buatan</a:t>
            </a:r>
            <a:endParaRPr lang="id-ID" dirty="0"/>
          </a:p>
        </p:txBody>
      </p:sp>
      <p:sp>
        <p:nvSpPr>
          <p:cNvPr id="3" name="Content Placeholder 2"/>
          <p:cNvSpPr>
            <a:spLocks noGrp="1"/>
          </p:cNvSpPr>
          <p:nvPr>
            <p:ph idx="1"/>
          </p:nvPr>
        </p:nvSpPr>
        <p:spPr>
          <a:xfrm>
            <a:off x="5148064" y="1775191"/>
            <a:ext cx="3682752" cy="5082809"/>
          </a:xfrm>
        </p:spPr>
        <p:txBody>
          <a:bodyPr>
            <a:normAutofit fontScale="62500" lnSpcReduction="20000"/>
          </a:bodyPr>
          <a:lstStyle/>
          <a:p>
            <a:pPr algn="ctr">
              <a:buNone/>
            </a:pPr>
            <a:r>
              <a:rPr lang="id-ID" dirty="0" smtClean="0"/>
              <a:t>	</a:t>
            </a:r>
            <a:r>
              <a:rPr lang="id-ID" sz="3800" dirty="0" smtClean="0"/>
              <a:t>Perinsip penghawaan buatan adalah untuk menurunkan temperatur dan kelembaban ruang, sehingga penyaluran (</a:t>
            </a:r>
            <a:r>
              <a:rPr lang="id-ID" sz="3800" i="1" dirty="0" smtClean="0"/>
              <a:t>distribusi</a:t>
            </a:r>
            <a:r>
              <a:rPr lang="id-ID" sz="3800" dirty="0" smtClean="0"/>
              <a:t>) udara dalam ruangan memperoleh keadaan yang diinginkan sesuai dengan fungsi ruangan tersebut. (Wiranto Arismunandar,  Heizo Saito</a:t>
            </a:r>
            <a:r>
              <a:rPr lang="id-ID" sz="3800" i="1" dirty="0" smtClean="0"/>
              <a:t>:Penyegaran Udara</a:t>
            </a:r>
            <a:r>
              <a:rPr lang="id-ID" sz="3800" dirty="0" smtClean="0"/>
              <a:t>. 2005. 33).</a:t>
            </a:r>
            <a:endParaRPr lang="id-ID" sz="3800" dirty="0"/>
          </a:p>
        </p:txBody>
      </p:sp>
      <p:sp>
        <p:nvSpPr>
          <p:cNvPr id="4" name="TextBox 3"/>
          <p:cNvSpPr txBox="1"/>
          <p:nvPr/>
        </p:nvSpPr>
        <p:spPr>
          <a:xfrm>
            <a:off x="323528" y="1700808"/>
            <a:ext cx="4896544" cy="4524315"/>
          </a:xfrm>
          <a:prstGeom prst="rect">
            <a:avLst/>
          </a:prstGeom>
          <a:noFill/>
        </p:spPr>
        <p:txBody>
          <a:bodyPr wrap="square" rtlCol="0">
            <a:spAutoFit/>
          </a:bodyPr>
          <a:lstStyle/>
          <a:p>
            <a:pPr algn="just"/>
            <a:r>
              <a:rPr lang="id-ID" sz="2400" dirty="0" smtClean="0"/>
              <a:t>Menggunakan AC Split wall pada ruang rapat, ruang rektorat, lab komputer serta ruang kelas.</a:t>
            </a:r>
          </a:p>
          <a:p>
            <a:pPr algn="just"/>
            <a:endParaRPr lang="id-ID" sz="2400" dirty="0" smtClean="0"/>
          </a:p>
          <a:p>
            <a:pPr algn="just"/>
            <a:endParaRPr lang="id-ID" sz="2400" dirty="0" smtClean="0"/>
          </a:p>
          <a:p>
            <a:pPr algn="just"/>
            <a:endParaRPr lang="id-ID" sz="2400" dirty="0" smtClean="0"/>
          </a:p>
          <a:p>
            <a:pPr algn="just"/>
            <a:endParaRPr lang="id-ID" sz="2400" dirty="0" smtClean="0"/>
          </a:p>
          <a:p>
            <a:pPr algn="just"/>
            <a:endParaRPr lang="id-ID" sz="2400" dirty="0" smtClean="0"/>
          </a:p>
          <a:p>
            <a:pPr algn="just"/>
            <a:endParaRPr lang="id-ID" sz="2400" dirty="0" smtClean="0"/>
          </a:p>
          <a:p>
            <a:pPr algn="just"/>
            <a:endParaRPr lang="id-ID" sz="2400" dirty="0" smtClean="0"/>
          </a:p>
          <a:p>
            <a:pPr algn="just"/>
            <a:endParaRPr lang="id-ID" sz="2400" dirty="0" smtClean="0"/>
          </a:p>
          <a:p>
            <a:pPr algn="just"/>
            <a:r>
              <a:rPr lang="id-ID" sz="2400" dirty="0" smtClean="0"/>
              <a:t>Pemasangan setinggi 2m dari lantai</a:t>
            </a:r>
            <a:endParaRPr lang="id-ID" sz="2400" dirty="0"/>
          </a:p>
        </p:txBody>
      </p:sp>
      <p:pic>
        <p:nvPicPr>
          <p:cNvPr id="6146" name="Picture 2" descr="IMG_9319"/>
          <p:cNvPicPr>
            <a:picLocks noChangeAspect="1" noChangeArrowheads="1"/>
          </p:cNvPicPr>
          <p:nvPr/>
        </p:nvPicPr>
        <p:blipFill>
          <a:blip r:embed="rId2" cstate="print"/>
          <a:srcRect/>
          <a:stretch>
            <a:fillRect/>
          </a:stretch>
        </p:blipFill>
        <p:spPr bwMode="auto">
          <a:xfrm>
            <a:off x="1475656" y="3356992"/>
            <a:ext cx="2351847" cy="1944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ounded Rectangle 5"/>
          <p:cNvSpPr/>
          <p:nvPr/>
        </p:nvSpPr>
        <p:spPr>
          <a:xfrm>
            <a:off x="5508104" y="1700808"/>
            <a:ext cx="3491880" cy="4824536"/>
          </a:xfrm>
          <a:prstGeom prst="roundRect">
            <a:avLst/>
          </a:prstGeom>
          <a:solidFill>
            <a:schemeClr val="accent3">
              <a:lumMod val="75000"/>
              <a:alpha val="20000"/>
            </a:schemeClr>
          </a:solidFill>
          <a:ln w="53975">
            <a:solidFill>
              <a:schemeClr val="accent5">
                <a:lumMod val="7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Kesimpulan Analisis</a:t>
            </a:r>
            <a:endParaRPr lang="id-ID" dirty="0"/>
          </a:p>
        </p:txBody>
      </p:sp>
      <p:sp>
        <p:nvSpPr>
          <p:cNvPr id="4" name="TextBox 3"/>
          <p:cNvSpPr txBox="1"/>
          <p:nvPr/>
        </p:nvSpPr>
        <p:spPr>
          <a:xfrm>
            <a:off x="1547664" y="2533537"/>
            <a:ext cx="6336704" cy="2677656"/>
          </a:xfrm>
          <a:prstGeom prst="rect">
            <a:avLst/>
          </a:prstGeom>
          <a:noFill/>
        </p:spPr>
        <p:txBody>
          <a:bodyPr wrap="square" rtlCol="0">
            <a:spAutoFit/>
          </a:bodyPr>
          <a:lstStyle/>
          <a:p>
            <a:pPr algn="just"/>
            <a:r>
              <a:rPr lang="id-ID" sz="2800" dirty="0" smtClean="0"/>
              <a:t>Dari analisis yang dilakukan dapat dikatakan </a:t>
            </a:r>
            <a:r>
              <a:rPr lang="id-ID" sz="2800" b="1" dirty="0" smtClean="0">
                <a:solidFill>
                  <a:srgbClr val="FF9900"/>
                </a:solidFill>
              </a:rPr>
              <a:t>meskipun terjadi adaptasi interior dan adaptasi fungsi nilai profan rumah tinggal namun struktur</a:t>
            </a:r>
            <a:r>
              <a:rPr lang="en-US" sz="2800" b="1" dirty="0">
                <a:solidFill>
                  <a:srgbClr val="FF9900"/>
                </a:solidFill>
              </a:rPr>
              <a:t> </a:t>
            </a:r>
            <a:r>
              <a:rPr lang="en-US" sz="2800" b="1" dirty="0" err="1" smtClean="0">
                <a:solidFill>
                  <a:srgbClr val="FF9900"/>
                </a:solidFill>
              </a:rPr>
              <a:t>dasar</a:t>
            </a:r>
            <a:r>
              <a:rPr lang="en-US" sz="2800" b="1" dirty="0" smtClean="0">
                <a:solidFill>
                  <a:srgbClr val="FF9900"/>
                </a:solidFill>
              </a:rPr>
              <a:t> </a:t>
            </a:r>
            <a:r>
              <a:rPr lang="en-US" sz="2800" b="1" dirty="0" err="1" smtClean="0">
                <a:solidFill>
                  <a:srgbClr val="FF9900"/>
                </a:solidFill>
              </a:rPr>
              <a:t>dari</a:t>
            </a:r>
            <a:r>
              <a:rPr lang="id-ID" sz="2800" b="1" dirty="0" smtClean="0">
                <a:solidFill>
                  <a:srgbClr val="FF9900"/>
                </a:solidFill>
              </a:rPr>
              <a:t> Ndalem Mangkubumen ini tetap utuh secara keseluruhan.</a:t>
            </a:r>
            <a:endParaRPr lang="id-ID" sz="2800" b="1" dirty="0">
              <a:solidFill>
                <a:srgbClr val="FF9900"/>
              </a:solidFill>
            </a:endParaRPr>
          </a:p>
        </p:txBody>
      </p:sp>
      <p:sp>
        <p:nvSpPr>
          <p:cNvPr id="5" name="Snip Diagonal Corner Rectangle 4"/>
          <p:cNvSpPr/>
          <p:nvPr/>
        </p:nvSpPr>
        <p:spPr>
          <a:xfrm>
            <a:off x="899592" y="2180177"/>
            <a:ext cx="7344816" cy="3384376"/>
          </a:xfrm>
          <a:prstGeom prst="snip2Diag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Kesimpulan dan Saran</a:t>
            </a:r>
            <a:endParaRPr lang="id-ID" dirty="0"/>
          </a:p>
        </p:txBody>
      </p:sp>
      <p:sp>
        <p:nvSpPr>
          <p:cNvPr id="4" name="Text Placeholder 3"/>
          <p:cNvSpPr>
            <a:spLocks noGrp="1"/>
          </p:cNvSpPr>
          <p:nvPr>
            <p:ph type="body" idx="1"/>
          </p:nvPr>
        </p:nvSpPr>
        <p:spPr>
          <a:xfrm>
            <a:off x="467544" y="1705533"/>
            <a:ext cx="4040188" cy="715355"/>
          </a:xfrm>
        </p:spPr>
        <p:txBody>
          <a:bodyPr/>
          <a:lstStyle/>
          <a:p>
            <a:pPr algn="ctr"/>
            <a:r>
              <a:rPr lang="id-ID" dirty="0" smtClean="0">
                <a:solidFill>
                  <a:srgbClr val="663300"/>
                </a:solidFill>
              </a:rPr>
              <a:t>kesimpulan</a:t>
            </a:r>
            <a:endParaRPr lang="id-ID" dirty="0">
              <a:solidFill>
                <a:srgbClr val="663300"/>
              </a:solidFill>
            </a:endParaRPr>
          </a:p>
        </p:txBody>
      </p:sp>
      <p:sp>
        <p:nvSpPr>
          <p:cNvPr id="5" name="Content Placeholder 4"/>
          <p:cNvSpPr>
            <a:spLocks noGrp="1"/>
          </p:cNvSpPr>
          <p:nvPr>
            <p:ph sz="half" idx="2"/>
          </p:nvPr>
        </p:nvSpPr>
        <p:spPr>
          <a:xfrm>
            <a:off x="395536" y="2286024"/>
            <a:ext cx="4040188" cy="3951288"/>
          </a:xfrm>
        </p:spPr>
        <p:txBody>
          <a:bodyPr>
            <a:normAutofit fontScale="92500"/>
          </a:bodyPr>
          <a:lstStyle/>
          <a:p>
            <a:pPr algn="ctr">
              <a:buNone/>
            </a:pPr>
            <a:r>
              <a:rPr lang="id-ID" dirty="0" smtClean="0"/>
              <a:t>	Kesimpulan dari penelitian ini menunjukkan </a:t>
            </a:r>
            <a:r>
              <a:rPr lang="id-ID" b="1" dirty="0" smtClean="0"/>
              <a:t>adanya perubahan fisik </a:t>
            </a:r>
            <a:r>
              <a:rPr lang="id-ID" dirty="0" smtClean="0"/>
              <a:t>pada </a:t>
            </a:r>
            <a:r>
              <a:rPr lang="id-ID" i="1" dirty="0" smtClean="0"/>
              <a:t>Ndalem Mangkubumen. </a:t>
            </a:r>
            <a:r>
              <a:rPr lang="id-ID" dirty="0" smtClean="0"/>
              <a:t>Perubahan yang </a:t>
            </a:r>
            <a:r>
              <a:rPr lang="id-ID" b="1" dirty="0" smtClean="0"/>
              <a:t>terjadi tidak merusak struktur asli </a:t>
            </a:r>
            <a:r>
              <a:rPr lang="id-ID" dirty="0" smtClean="0"/>
              <a:t>dari</a:t>
            </a:r>
            <a:r>
              <a:rPr lang="id-ID" i="1" dirty="0" smtClean="0"/>
              <a:t> Ndalem Mangkubumen, </a:t>
            </a:r>
            <a:r>
              <a:rPr lang="id-ID" dirty="0" smtClean="0"/>
              <a:t>namun adapun kekuranganya adalah </a:t>
            </a:r>
            <a:r>
              <a:rPr lang="id-ID" b="1" dirty="0" smtClean="0"/>
              <a:t>belum memenuhi standarisasi bangunan sebagai sarana pendidikkan</a:t>
            </a:r>
            <a:r>
              <a:rPr lang="id-ID" i="1" dirty="0" smtClean="0"/>
              <a:t>.</a:t>
            </a:r>
            <a:r>
              <a:rPr lang="id-ID" dirty="0" smtClean="0"/>
              <a:t> </a:t>
            </a:r>
            <a:endParaRPr lang="id-ID" dirty="0"/>
          </a:p>
        </p:txBody>
      </p:sp>
      <p:sp>
        <p:nvSpPr>
          <p:cNvPr id="6" name="Text Placeholder 5"/>
          <p:cNvSpPr>
            <a:spLocks noGrp="1"/>
          </p:cNvSpPr>
          <p:nvPr>
            <p:ph type="body" sz="quarter" idx="3"/>
          </p:nvPr>
        </p:nvSpPr>
        <p:spPr>
          <a:xfrm>
            <a:off x="4644008" y="1705533"/>
            <a:ext cx="4041775" cy="715355"/>
          </a:xfrm>
        </p:spPr>
        <p:txBody>
          <a:bodyPr/>
          <a:lstStyle/>
          <a:p>
            <a:pPr algn="ctr"/>
            <a:r>
              <a:rPr lang="id-ID" dirty="0" smtClean="0">
                <a:solidFill>
                  <a:srgbClr val="663300"/>
                </a:solidFill>
              </a:rPr>
              <a:t>saran</a:t>
            </a:r>
            <a:endParaRPr lang="id-ID" dirty="0">
              <a:solidFill>
                <a:srgbClr val="663300"/>
              </a:solidFill>
            </a:endParaRPr>
          </a:p>
        </p:txBody>
      </p:sp>
      <p:sp>
        <p:nvSpPr>
          <p:cNvPr id="7" name="Content Placeholder 6"/>
          <p:cNvSpPr>
            <a:spLocks noGrp="1"/>
          </p:cNvSpPr>
          <p:nvPr>
            <p:ph sz="quarter" idx="4"/>
          </p:nvPr>
        </p:nvSpPr>
        <p:spPr>
          <a:xfrm>
            <a:off x="4283968" y="2377504"/>
            <a:ext cx="4402832" cy="4147840"/>
          </a:xfrm>
        </p:spPr>
        <p:txBody>
          <a:bodyPr>
            <a:normAutofit fontScale="62500" lnSpcReduction="20000"/>
          </a:bodyPr>
          <a:lstStyle/>
          <a:p>
            <a:pPr algn="ctr">
              <a:buNone/>
            </a:pPr>
            <a:r>
              <a:rPr lang="id-ID" dirty="0" smtClean="0"/>
              <a:t>	</a:t>
            </a:r>
            <a:r>
              <a:rPr lang="id-ID" sz="3500" dirty="0" smtClean="0"/>
              <a:t>Lebih ditingkatkan lagi kualitas baik berupa penyediaan perabot, pembangunan yang lebih terorganisir dan rapi, organisasi ruang ataupun sistem penghawaan dan pencahayaan yang masih kurang sempurna dan belum sesuai dengan kaedah – kaedah ruang pendidikkan dengan batasan tetap mempertahankan keorisinilan bangunan rumah tradisional Jawa sebagai peninggalan budaya. </a:t>
            </a:r>
            <a:endParaRPr lang="id-ID" sz="3500" dirty="0"/>
          </a:p>
        </p:txBody>
      </p:sp>
      <p:sp>
        <p:nvSpPr>
          <p:cNvPr id="8" name="Rounded Rectangle 7"/>
          <p:cNvSpPr/>
          <p:nvPr/>
        </p:nvSpPr>
        <p:spPr>
          <a:xfrm>
            <a:off x="611560" y="1772816"/>
            <a:ext cx="3816424" cy="4608512"/>
          </a:xfrm>
          <a:prstGeom prst="roundRect">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ounded Rectangle 8"/>
          <p:cNvSpPr/>
          <p:nvPr/>
        </p:nvSpPr>
        <p:spPr>
          <a:xfrm>
            <a:off x="4644008" y="1772816"/>
            <a:ext cx="4032448" cy="4608512"/>
          </a:xfrm>
          <a:prstGeom prst="roundRect">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6585" y="2967335"/>
            <a:ext cx="4690836"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id-ID"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med">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LATAR BELAKANG MASALAH</a:t>
            </a:r>
            <a:endParaRPr lang="id-ID" dirty="0"/>
          </a:p>
        </p:txBody>
      </p:sp>
      <p:graphicFrame>
        <p:nvGraphicFramePr>
          <p:cNvPr id="4" name="Content Placeholder 3"/>
          <p:cNvGraphicFramePr>
            <a:graphicFrameLocks noGrp="1"/>
          </p:cNvGraphicFramePr>
          <p:nvPr>
            <p:ph idx="1"/>
          </p:nvPr>
        </p:nvGraphicFramePr>
        <p:xfrm>
          <a:off x="914400" y="1412776"/>
          <a:ext cx="7906072" cy="4607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p:cNvGrpSpPr/>
          <p:nvPr/>
        </p:nvGrpSpPr>
        <p:grpSpPr>
          <a:xfrm>
            <a:off x="4716016" y="4941168"/>
            <a:ext cx="3655271" cy="982079"/>
            <a:chOff x="-72008" y="3528383"/>
            <a:chExt cx="3655271" cy="982079"/>
          </a:xfrm>
        </p:grpSpPr>
        <p:sp>
          <p:nvSpPr>
            <p:cNvPr id="9" name="Rounded Rectangle 8"/>
            <p:cNvSpPr/>
            <p:nvPr/>
          </p:nvSpPr>
          <p:spPr>
            <a:xfrm>
              <a:off x="-72008" y="3528383"/>
              <a:ext cx="3612027" cy="9820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id-ID" sz="2400" b="1" dirty="0" smtClean="0"/>
                <a:t>Perubahan Fungsi</a:t>
              </a:r>
            </a:p>
            <a:p>
              <a:pPr algn="ctr"/>
              <a:r>
                <a:rPr lang="id-ID" sz="2400" b="1" dirty="0" smtClean="0"/>
                <a:t>Rumah </a:t>
              </a:r>
              <a:r>
                <a:rPr lang="id-ID" sz="2400" b="1" dirty="0" smtClean="0">
                  <a:sym typeface="Wingdings" pitchFamily="2" charset="2"/>
                </a:rPr>
                <a:t>  Universitas</a:t>
              </a:r>
              <a:endParaRPr lang="id-ID" dirty="0" smtClean="0"/>
            </a:p>
          </p:txBody>
        </p:sp>
        <p:sp>
          <p:nvSpPr>
            <p:cNvPr id="10" name="Rounded Rectangle 4"/>
            <p:cNvSpPr/>
            <p:nvPr/>
          </p:nvSpPr>
          <p:spPr>
            <a:xfrm>
              <a:off x="28764" y="3557147"/>
              <a:ext cx="3554499" cy="9245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endParaRPr lang="id-ID" sz="3400" kern="1200" dirty="0"/>
            </a:p>
          </p:txBody>
        </p:sp>
      </p:grpSp>
      <p:cxnSp>
        <p:nvCxnSpPr>
          <p:cNvPr id="12" name="Straight Arrow Connector 11"/>
          <p:cNvCxnSpPr/>
          <p:nvPr/>
        </p:nvCxnSpPr>
        <p:spPr>
          <a:xfrm>
            <a:off x="4716016" y="4221088"/>
            <a:ext cx="136815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563888" y="4221088"/>
            <a:ext cx="122413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Down Arrow 15"/>
          <p:cNvSpPr/>
          <p:nvPr/>
        </p:nvSpPr>
        <p:spPr>
          <a:xfrm>
            <a:off x="4499992" y="2852936"/>
            <a:ext cx="504056"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spd="med">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LATAR BELAKANG MASALAH</a:t>
            </a:r>
            <a:endParaRPr lang="id-ID" dirty="0"/>
          </a:p>
        </p:txBody>
      </p:sp>
      <p:sp>
        <p:nvSpPr>
          <p:cNvPr id="3" name="Content Placeholder 2"/>
          <p:cNvSpPr>
            <a:spLocks noGrp="1"/>
          </p:cNvSpPr>
          <p:nvPr>
            <p:ph idx="1"/>
          </p:nvPr>
        </p:nvSpPr>
        <p:spPr>
          <a:xfrm>
            <a:off x="827584" y="1484784"/>
            <a:ext cx="7992888" cy="5040560"/>
          </a:xfrm>
        </p:spPr>
        <p:txBody>
          <a:bodyPr>
            <a:normAutofit lnSpcReduction="10000"/>
          </a:bodyPr>
          <a:lstStyle/>
          <a:p>
            <a:pPr>
              <a:buNone/>
            </a:pPr>
            <a:endParaRPr lang="id-ID" sz="2200" dirty="0" smtClean="0"/>
          </a:p>
          <a:p>
            <a:pPr>
              <a:buNone/>
            </a:pPr>
            <a:endParaRPr lang="id-ID" sz="2200" dirty="0" smtClean="0"/>
          </a:p>
          <a:p>
            <a:pPr>
              <a:buNone/>
            </a:pPr>
            <a:endParaRPr lang="id-ID" sz="2200" dirty="0" smtClean="0"/>
          </a:p>
          <a:p>
            <a:pPr>
              <a:buNone/>
            </a:pPr>
            <a:endParaRPr lang="id-ID" sz="2200" dirty="0" smtClean="0"/>
          </a:p>
          <a:p>
            <a:pPr>
              <a:buNone/>
            </a:pPr>
            <a:r>
              <a:rPr lang="id-ID" sz="2200" dirty="0" smtClean="0"/>
              <a:t>-  </a:t>
            </a:r>
            <a:r>
              <a:rPr lang="id-ID" sz="2200" b="1" dirty="0" smtClean="0"/>
              <a:t>Tidak terdapat nilai sakral</a:t>
            </a:r>
            <a:r>
              <a:rPr lang="id-ID" sz="2200" dirty="0" smtClean="0"/>
              <a:t>		-Digunakan sebagai kantor,</a:t>
            </a:r>
          </a:p>
          <a:p>
            <a:pPr>
              <a:buNone/>
            </a:pPr>
            <a:r>
              <a:rPr lang="id-ID" sz="2200" dirty="0" smtClean="0"/>
              <a:t>   (tidak menjalankan ritual)		  ada penambahan ruang</a:t>
            </a:r>
          </a:p>
          <a:p>
            <a:pPr>
              <a:buNone/>
            </a:pPr>
            <a:r>
              <a:rPr lang="id-ID" sz="2200" dirty="0" smtClean="0"/>
              <a:t>   tapi </a:t>
            </a:r>
            <a:r>
              <a:rPr lang="id-ID" sz="2200" b="1" dirty="0" smtClean="0"/>
              <a:t>pembagian ruang 		  pada </a:t>
            </a:r>
            <a:r>
              <a:rPr lang="id-ID" sz="2200" b="1" i="1" dirty="0" smtClean="0"/>
              <a:t>omah njero </a:t>
            </a:r>
            <a:r>
              <a:rPr lang="id-ID" sz="2200" b="1" dirty="0" smtClean="0"/>
              <a:t>untuk </a:t>
            </a:r>
            <a:endParaRPr lang="id-ID" sz="2200" b="1" i="1" dirty="0" smtClean="0"/>
          </a:p>
          <a:p>
            <a:pPr>
              <a:buNone/>
            </a:pPr>
            <a:r>
              <a:rPr lang="id-ID" sz="2200" b="1" dirty="0" smtClean="0"/>
              <a:t>   tetap</a:t>
            </a:r>
            <a:r>
              <a:rPr lang="id-ID" sz="2200" dirty="0" smtClean="0"/>
              <a:t> sebagai rumah Jawa		  bagian rektorat</a:t>
            </a:r>
          </a:p>
          <a:p>
            <a:pPr>
              <a:buNone/>
            </a:pPr>
            <a:r>
              <a:rPr lang="id-ID" sz="2200" dirty="0" smtClean="0"/>
              <a:t>-Menjalankan </a:t>
            </a:r>
            <a:r>
              <a:rPr lang="id-ID" sz="2200" b="1" dirty="0" smtClean="0"/>
              <a:t>fungsi Profan</a:t>
            </a:r>
            <a:r>
              <a:rPr lang="id-ID" sz="2200" dirty="0" smtClean="0"/>
              <a:t>		- Sebagai sarana</a:t>
            </a:r>
          </a:p>
          <a:p>
            <a:pPr>
              <a:buNone/>
            </a:pPr>
            <a:r>
              <a:rPr lang="id-ID" sz="2200" dirty="0" smtClean="0"/>
              <a:t>  rumah tinggal bukan fungsi 		  pendidikkan,bukan sebagai</a:t>
            </a:r>
          </a:p>
          <a:p>
            <a:pPr>
              <a:buNone/>
            </a:pPr>
            <a:r>
              <a:rPr lang="id-ID" sz="2200" dirty="0" smtClean="0"/>
              <a:t>  sakral					  rumah tinggal lagi</a:t>
            </a:r>
          </a:p>
          <a:p>
            <a:pPr>
              <a:buNone/>
            </a:pPr>
            <a:endParaRPr lang="id-ID" sz="2200" dirty="0" smtClean="0"/>
          </a:p>
          <a:p>
            <a:pPr>
              <a:buNone/>
            </a:pPr>
            <a:r>
              <a:rPr lang="id-ID" sz="2200" b="1" dirty="0" smtClean="0">
                <a:solidFill>
                  <a:srgbClr val="C00000"/>
                </a:solidFill>
              </a:rPr>
              <a:t>			    </a:t>
            </a:r>
          </a:p>
          <a:p>
            <a:pPr>
              <a:buNone/>
            </a:pPr>
            <a:endParaRPr lang="id-ID" sz="2200" b="1" dirty="0" smtClean="0">
              <a:solidFill>
                <a:srgbClr val="C00000"/>
              </a:solidFill>
            </a:endParaRPr>
          </a:p>
          <a:p>
            <a:pPr>
              <a:buNone/>
            </a:pPr>
            <a:endParaRPr lang="id-ID" sz="2200" b="1" dirty="0" smtClean="0">
              <a:solidFill>
                <a:srgbClr val="C00000"/>
              </a:solidFill>
            </a:endParaRPr>
          </a:p>
          <a:p>
            <a:pPr algn="ctr">
              <a:buNone/>
            </a:pPr>
            <a:r>
              <a:rPr lang="id-ID" sz="2400" b="1" dirty="0" smtClean="0">
                <a:solidFill>
                  <a:srgbClr val="A80000"/>
                </a:solidFill>
              </a:rPr>
              <a:t>Adaptasi fungsi yang terjadi</a:t>
            </a:r>
            <a:endParaRPr lang="id-ID" sz="2400" b="1" dirty="0">
              <a:solidFill>
                <a:srgbClr val="A80000"/>
              </a:solidFill>
            </a:endParaRPr>
          </a:p>
        </p:txBody>
      </p:sp>
      <p:sp>
        <p:nvSpPr>
          <p:cNvPr id="4" name="Rounded Rectangle 3"/>
          <p:cNvSpPr/>
          <p:nvPr/>
        </p:nvSpPr>
        <p:spPr>
          <a:xfrm>
            <a:off x="899592" y="2564904"/>
            <a:ext cx="3528392" cy="2520280"/>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5364088" y="2636912"/>
            <a:ext cx="3384376" cy="2520280"/>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ound Same Side Corner Rectangle 6"/>
          <p:cNvSpPr/>
          <p:nvPr/>
        </p:nvSpPr>
        <p:spPr>
          <a:xfrm>
            <a:off x="827584" y="1628800"/>
            <a:ext cx="3816424" cy="432048"/>
          </a:xfrm>
          <a:prstGeom prst="round2SameRect">
            <a:avLst/>
          </a:prstGeom>
          <a:solidFill>
            <a:srgbClr val="996633">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 Same Side Corner Rectangle 7"/>
          <p:cNvSpPr/>
          <p:nvPr/>
        </p:nvSpPr>
        <p:spPr>
          <a:xfrm>
            <a:off x="4932040" y="1628800"/>
            <a:ext cx="4032448" cy="432048"/>
          </a:xfrm>
          <a:prstGeom prst="round2SameRect">
            <a:avLst/>
          </a:prstGeom>
          <a:solidFill>
            <a:srgbClr val="996633">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Down Arrow 8"/>
          <p:cNvSpPr/>
          <p:nvPr/>
        </p:nvSpPr>
        <p:spPr>
          <a:xfrm>
            <a:off x="2483768" y="2276872"/>
            <a:ext cx="21602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Down Arrow 9"/>
          <p:cNvSpPr/>
          <p:nvPr/>
        </p:nvSpPr>
        <p:spPr>
          <a:xfrm>
            <a:off x="6876256" y="2276872"/>
            <a:ext cx="21602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Left-Right-Up Arrow 10"/>
          <p:cNvSpPr/>
          <p:nvPr/>
        </p:nvSpPr>
        <p:spPr>
          <a:xfrm rot="10800000">
            <a:off x="4211960" y="5157192"/>
            <a:ext cx="1296144" cy="648072"/>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Oval 11"/>
          <p:cNvSpPr/>
          <p:nvPr/>
        </p:nvSpPr>
        <p:spPr>
          <a:xfrm>
            <a:off x="2843808" y="5877272"/>
            <a:ext cx="4248472" cy="792088"/>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p:nvSpPr>
        <p:spPr>
          <a:xfrm>
            <a:off x="755576" y="1628800"/>
            <a:ext cx="3960440" cy="369332"/>
          </a:xfrm>
          <a:prstGeom prst="rect">
            <a:avLst/>
          </a:prstGeom>
          <a:noFill/>
        </p:spPr>
        <p:txBody>
          <a:bodyPr wrap="square" rtlCol="0">
            <a:spAutoFit/>
          </a:bodyPr>
          <a:lstStyle/>
          <a:p>
            <a:pPr algn="ctr">
              <a:buNone/>
            </a:pPr>
            <a:r>
              <a:rPr lang="id-ID" b="1" i="1" dirty="0" smtClean="0"/>
              <a:t>Fungsi Awal Ndalem Mangkubumen</a:t>
            </a:r>
          </a:p>
        </p:txBody>
      </p:sp>
      <p:sp>
        <p:nvSpPr>
          <p:cNvPr id="14" name="TextBox 13"/>
          <p:cNvSpPr txBox="1"/>
          <p:nvPr/>
        </p:nvSpPr>
        <p:spPr>
          <a:xfrm>
            <a:off x="4932040" y="1628800"/>
            <a:ext cx="4211960" cy="646331"/>
          </a:xfrm>
          <a:prstGeom prst="rect">
            <a:avLst/>
          </a:prstGeom>
          <a:noFill/>
        </p:spPr>
        <p:txBody>
          <a:bodyPr wrap="square" rtlCol="0">
            <a:spAutoFit/>
          </a:bodyPr>
          <a:lstStyle/>
          <a:p>
            <a:r>
              <a:rPr lang="id-ID" b="1" i="1" dirty="0" smtClean="0"/>
              <a:t>Fungsi Ndalem Mangkubumen Sekarang</a:t>
            </a:r>
          </a:p>
          <a:p>
            <a:endParaRPr lang="id-ID"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id-ID" dirty="0" smtClean="0"/>
              <a:t>RUMUSAN MASALAH</a:t>
            </a:r>
            <a:endParaRPr lang="id-ID" dirty="0"/>
          </a:p>
        </p:txBody>
      </p:sp>
      <p:sp>
        <p:nvSpPr>
          <p:cNvPr id="3" name="Content Placeholder 2"/>
          <p:cNvSpPr>
            <a:spLocks noGrp="1"/>
          </p:cNvSpPr>
          <p:nvPr>
            <p:ph idx="1"/>
          </p:nvPr>
        </p:nvSpPr>
        <p:spPr/>
        <p:txBody>
          <a:bodyPr>
            <a:normAutofit/>
          </a:bodyPr>
          <a:lstStyle/>
          <a:p>
            <a:pPr lvl="1">
              <a:buNone/>
            </a:pPr>
            <a:endParaRPr lang="id-ID" dirty="0" smtClean="0"/>
          </a:p>
          <a:p>
            <a:pPr lvl="1">
              <a:buNone/>
            </a:pPr>
            <a:r>
              <a:rPr lang="id-ID" sz="3200" dirty="0" smtClean="0"/>
              <a:t>	</a:t>
            </a:r>
            <a:r>
              <a:rPr lang="en-US" sz="3600" dirty="0" err="1" smtClean="0"/>
              <a:t>Bagaimana</a:t>
            </a:r>
            <a:r>
              <a:rPr lang="en-US" sz="3600" dirty="0" smtClean="0"/>
              <a:t> </a:t>
            </a:r>
            <a:r>
              <a:rPr lang="en-US" sz="3600" dirty="0" err="1" smtClean="0"/>
              <a:t>adaptasi</a:t>
            </a:r>
            <a:r>
              <a:rPr lang="en-US" sz="3600" dirty="0" smtClean="0"/>
              <a:t> </a:t>
            </a:r>
            <a:r>
              <a:rPr lang="id-ID" sz="3600" dirty="0" smtClean="0"/>
              <a:t>desain</a:t>
            </a:r>
            <a:r>
              <a:rPr lang="en-US" sz="3600" dirty="0" smtClean="0"/>
              <a:t> interior yang </a:t>
            </a:r>
            <a:r>
              <a:rPr lang="en-US" sz="3600" dirty="0" err="1" smtClean="0"/>
              <a:t>terjadi</a:t>
            </a:r>
            <a:r>
              <a:rPr lang="id-ID" sz="3600" dirty="0" smtClean="0"/>
              <a:t> pada</a:t>
            </a:r>
            <a:r>
              <a:rPr lang="en-US" sz="3600" dirty="0" smtClean="0"/>
              <a:t> </a:t>
            </a:r>
            <a:r>
              <a:rPr lang="en-US" sz="3600" dirty="0" err="1" smtClean="0"/>
              <a:t>Ndalem</a:t>
            </a:r>
            <a:r>
              <a:rPr lang="en-US" sz="3600" dirty="0" smtClean="0"/>
              <a:t> </a:t>
            </a:r>
            <a:r>
              <a:rPr lang="en-US" sz="3600" dirty="0" err="1" smtClean="0"/>
              <a:t>Mangkubumen</a:t>
            </a:r>
            <a:r>
              <a:rPr lang="id-ID" sz="3600" dirty="0" smtClean="0"/>
              <a:t> yang meliputi </a:t>
            </a:r>
            <a:r>
              <a:rPr lang="id-ID" sz="3600" i="1" dirty="0" smtClean="0"/>
              <a:t>layout</a:t>
            </a:r>
            <a:r>
              <a:rPr lang="id-ID" sz="3600" dirty="0" smtClean="0"/>
              <a:t>,  elemen transisi, unsur pembentuk ruang, pengisi ruang, ragam hias, pencahayaan, dan penghawaan?</a:t>
            </a:r>
          </a:p>
          <a:p>
            <a:pPr lvl="1">
              <a:buNone/>
            </a:pPr>
            <a:endParaRPr lang="id-ID" sz="3000" dirty="0" smtClean="0"/>
          </a:p>
          <a:p>
            <a:pPr lvl="1"/>
            <a:endParaRPr lang="id-ID" sz="3000" dirty="0" smtClean="0"/>
          </a:p>
        </p:txBody>
      </p:sp>
      <p:sp>
        <p:nvSpPr>
          <p:cNvPr id="5" name="Round Diagonal Corner Rectangle 4"/>
          <p:cNvSpPr/>
          <p:nvPr/>
        </p:nvSpPr>
        <p:spPr>
          <a:xfrm>
            <a:off x="683568" y="1988840"/>
            <a:ext cx="7776864" cy="4176464"/>
          </a:xfrm>
          <a:prstGeom prst="round2Diag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772400" cy="868958"/>
          </a:xfrm>
        </p:spPr>
        <p:txBody>
          <a:bodyPr/>
          <a:lstStyle/>
          <a:p>
            <a:r>
              <a:rPr lang="id-ID" dirty="0" smtClean="0"/>
              <a:t>Ruang Lingkup</a:t>
            </a:r>
            <a:endParaRPr lang="id-ID" dirty="0"/>
          </a:p>
        </p:txBody>
      </p:sp>
      <p:sp>
        <p:nvSpPr>
          <p:cNvPr id="3" name="Content Placeholder 2"/>
          <p:cNvSpPr>
            <a:spLocks noGrp="1"/>
          </p:cNvSpPr>
          <p:nvPr>
            <p:ph idx="1"/>
          </p:nvPr>
        </p:nvSpPr>
        <p:spPr>
          <a:xfrm>
            <a:off x="251520" y="1447800"/>
            <a:ext cx="8568952" cy="5221560"/>
          </a:xfrm>
        </p:spPr>
        <p:txBody>
          <a:bodyPr>
            <a:normAutofit lnSpcReduction="10000"/>
          </a:bodyPr>
          <a:lstStyle/>
          <a:p>
            <a:pPr>
              <a:buNone/>
            </a:pPr>
            <a:r>
              <a:rPr lang="id-ID" sz="2800" b="1" dirty="0" smtClean="0"/>
              <a:t> </a:t>
            </a:r>
            <a:endParaRPr lang="id-ID" sz="2400" dirty="0" smtClean="0"/>
          </a:p>
          <a:p>
            <a:pPr lvl="1"/>
            <a:endParaRPr lang="id-ID" b="1" dirty="0" smtClean="0"/>
          </a:p>
          <a:p>
            <a:pPr lvl="1">
              <a:buNone/>
            </a:pPr>
            <a:r>
              <a:rPr lang="id-ID" b="1" dirty="0" smtClean="0"/>
              <a:t>Batasan Penelitian </a:t>
            </a:r>
            <a:endParaRPr lang="id-ID" sz="2000" dirty="0" smtClean="0"/>
          </a:p>
          <a:p>
            <a:pPr>
              <a:buNone/>
            </a:pPr>
            <a:r>
              <a:rPr lang="id-ID" sz="2800" dirty="0" smtClean="0"/>
              <a:t>	</a:t>
            </a:r>
          </a:p>
          <a:p>
            <a:pPr>
              <a:buNone/>
            </a:pPr>
            <a:endParaRPr lang="id-ID" sz="2400" dirty="0" smtClean="0"/>
          </a:p>
          <a:p>
            <a:pPr lvl="1">
              <a:buNone/>
            </a:pPr>
            <a:r>
              <a:rPr lang="id-ID" b="1" dirty="0" smtClean="0"/>
              <a:t>Batasan Tempat</a:t>
            </a:r>
            <a:endParaRPr lang="id-ID" sz="2000" dirty="0" smtClean="0"/>
          </a:p>
          <a:p>
            <a:pPr>
              <a:buNone/>
            </a:pPr>
            <a:r>
              <a:rPr lang="id-ID" sz="2800" dirty="0" smtClean="0"/>
              <a:t>	</a:t>
            </a:r>
            <a:r>
              <a:rPr lang="id-ID" sz="2400" b="1" dirty="0" smtClean="0"/>
              <a:t> </a:t>
            </a:r>
            <a:r>
              <a:rPr lang="id-ID" sz="2300" b="1" i="1" dirty="0" smtClean="0">
                <a:solidFill>
                  <a:srgbClr val="663300"/>
                </a:solidFill>
              </a:rPr>
              <a:t>Ndalem Mangkubumen </a:t>
            </a:r>
            <a:r>
              <a:rPr lang="id-ID" sz="2300" b="1" dirty="0" smtClean="0">
                <a:solidFill>
                  <a:srgbClr val="663300"/>
                </a:solidFill>
              </a:rPr>
              <a:t>Yogyakarta, Universitas Widya Mataram</a:t>
            </a:r>
          </a:p>
          <a:p>
            <a:pPr>
              <a:buNone/>
            </a:pPr>
            <a:endParaRPr lang="id-ID" dirty="0" smtClean="0">
              <a:solidFill>
                <a:srgbClr val="663300"/>
              </a:solidFill>
            </a:endParaRPr>
          </a:p>
          <a:p>
            <a:pPr lvl="1">
              <a:buNone/>
            </a:pPr>
            <a:r>
              <a:rPr lang="id-ID" b="1" dirty="0" smtClean="0"/>
              <a:t>Batasan Ruang </a:t>
            </a:r>
            <a:endParaRPr lang="id-ID" sz="2000" dirty="0" smtClean="0"/>
          </a:p>
          <a:p>
            <a:pPr>
              <a:buNone/>
            </a:pPr>
            <a:r>
              <a:rPr lang="id-ID" sz="2800" b="1" i="1" dirty="0" smtClean="0"/>
              <a:t>	</a:t>
            </a:r>
            <a:r>
              <a:rPr lang="id-ID" sz="2400" b="1" i="1" dirty="0" smtClean="0">
                <a:solidFill>
                  <a:srgbClr val="663300"/>
                </a:solidFill>
              </a:rPr>
              <a:t>Pendhapa, omah njero(sentong</a:t>
            </a:r>
            <a:r>
              <a:rPr lang="id-ID" sz="2400" b="1" dirty="0" smtClean="0">
                <a:solidFill>
                  <a:srgbClr val="663300"/>
                </a:solidFill>
              </a:rPr>
              <a:t> tengah, </a:t>
            </a:r>
            <a:r>
              <a:rPr lang="id-ID" sz="2400" b="1" i="1" dirty="0" smtClean="0">
                <a:solidFill>
                  <a:srgbClr val="663300"/>
                </a:solidFill>
              </a:rPr>
              <a:t>sentong</a:t>
            </a:r>
            <a:r>
              <a:rPr lang="id-ID" sz="2400" b="1" dirty="0" smtClean="0">
                <a:solidFill>
                  <a:srgbClr val="663300"/>
                </a:solidFill>
              </a:rPr>
              <a:t> </a:t>
            </a:r>
            <a:r>
              <a:rPr lang="id-ID" sz="2400" b="1" i="1" dirty="0" smtClean="0">
                <a:solidFill>
                  <a:srgbClr val="663300"/>
                </a:solidFill>
              </a:rPr>
              <a:t>tengen, sentong kiwa)</a:t>
            </a:r>
            <a:endParaRPr lang="id-ID" sz="2400" b="1" dirty="0" smtClean="0">
              <a:solidFill>
                <a:srgbClr val="663300"/>
              </a:solidFill>
            </a:endParaRPr>
          </a:p>
          <a:p>
            <a:endParaRPr lang="id-ID" dirty="0"/>
          </a:p>
        </p:txBody>
      </p:sp>
      <p:sp>
        <p:nvSpPr>
          <p:cNvPr id="4" name="Rounded Rectangle 3"/>
          <p:cNvSpPr/>
          <p:nvPr/>
        </p:nvSpPr>
        <p:spPr>
          <a:xfrm>
            <a:off x="611560" y="2420888"/>
            <a:ext cx="3096344" cy="504056"/>
          </a:xfrm>
          <a:prstGeom prst="roundRect">
            <a:avLst/>
          </a:prstGeom>
          <a:solidFill>
            <a:srgbClr val="FF99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4644008" y="1412776"/>
            <a:ext cx="4176464" cy="1477328"/>
          </a:xfrm>
          <a:prstGeom prst="rect">
            <a:avLst/>
          </a:prstGeom>
          <a:noFill/>
        </p:spPr>
        <p:txBody>
          <a:bodyPr wrap="square" rtlCol="0">
            <a:spAutoFit/>
          </a:bodyPr>
          <a:lstStyle/>
          <a:p>
            <a:r>
              <a:rPr lang="id-ID" b="1" dirty="0" smtClean="0">
                <a:solidFill>
                  <a:srgbClr val="663300"/>
                </a:solidFill>
              </a:rPr>
              <a:t>Penelitian ini membahas tentang adaptasi fungsi profan dari Ndalem Mangkubumen yaitu dari fungsi untuk aktifitas sehari –hari keluarga bangsawan menjadi sarana pendidikkan</a:t>
            </a:r>
            <a:endParaRPr lang="id-ID" b="1" dirty="0">
              <a:solidFill>
                <a:srgbClr val="663300"/>
              </a:solidFill>
            </a:endParaRPr>
          </a:p>
        </p:txBody>
      </p:sp>
      <p:sp>
        <p:nvSpPr>
          <p:cNvPr id="8" name="TextBox 7"/>
          <p:cNvSpPr txBox="1"/>
          <p:nvPr/>
        </p:nvSpPr>
        <p:spPr>
          <a:xfrm>
            <a:off x="4644008" y="3068960"/>
            <a:ext cx="4032448" cy="646331"/>
          </a:xfrm>
          <a:prstGeom prst="rect">
            <a:avLst/>
          </a:prstGeom>
          <a:noFill/>
        </p:spPr>
        <p:txBody>
          <a:bodyPr wrap="square" rtlCol="0">
            <a:spAutoFit/>
          </a:bodyPr>
          <a:lstStyle/>
          <a:p>
            <a:r>
              <a:rPr lang="id-ID" b="1" dirty="0" smtClean="0">
                <a:solidFill>
                  <a:srgbClr val="663300"/>
                </a:solidFill>
              </a:rPr>
              <a:t>Nilai – nilai sakral pada rumah tradisional Jawa tidak dibahas</a:t>
            </a:r>
            <a:endParaRPr lang="id-ID" b="1" dirty="0">
              <a:solidFill>
                <a:srgbClr val="663300"/>
              </a:solidFill>
            </a:endParaRPr>
          </a:p>
        </p:txBody>
      </p:sp>
      <p:sp>
        <p:nvSpPr>
          <p:cNvPr id="9" name="Rectangle 8"/>
          <p:cNvSpPr/>
          <p:nvPr/>
        </p:nvSpPr>
        <p:spPr>
          <a:xfrm>
            <a:off x="4572000" y="1412776"/>
            <a:ext cx="4176464" cy="1512168"/>
          </a:xfrm>
          <a:prstGeom prst="rect">
            <a:avLst/>
          </a:prstGeom>
          <a:solidFill>
            <a:srgbClr val="CC99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p:nvSpPr>
        <p:spPr>
          <a:xfrm>
            <a:off x="4572000" y="2996952"/>
            <a:ext cx="3240360" cy="792088"/>
          </a:xfrm>
          <a:prstGeom prst="rect">
            <a:avLst/>
          </a:prstGeom>
          <a:solidFill>
            <a:srgbClr val="CC99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6" name="Straight Arrow Connector 15"/>
          <p:cNvCxnSpPr>
            <a:stCxn id="4" idx="3"/>
            <a:endCxn id="10" idx="1"/>
          </p:cNvCxnSpPr>
          <p:nvPr/>
        </p:nvCxnSpPr>
        <p:spPr>
          <a:xfrm>
            <a:off x="3707904" y="2672916"/>
            <a:ext cx="86409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3"/>
            <a:endCxn id="9" idx="1"/>
          </p:cNvCxnSpPr>
          <p:nvPr/>
        </p:nvCxnSpPr>
        <p:spPr>
          <a:xfrm flipV="1">
            <a:off x="3707904" y="2168860"/>
            <a:ext cx="86409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611560" y="3573016"/>
            <a:ext cx="2808312" cy="504056"/>
          </a:xfrm>
          <a:prstGeom prst="roundRect">
            <a:avLst/>
          </a:prstGeom>
          <a:solidFill>
            <a:srgbClr val="FF99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Rounded Rectangle 20"/>
          <p:cNvSpPr/>
          <p:nvPr/>
        </p:nvSpPr>
        <p:spPr>
          <a:xfrm>
            <a:off x="611560" y="5157192"/>
            <a:ext cx="2592288" cy="504056"/>
          </a:xfrm>
          <a:prstGeom prst="roundRect">
            <a:avLst/>
          </a:prstGeom>
          <a:solidFill>
            <a:srgbClr val="FF99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p:cNvSpPr/>
          <p:nvPr/>
        </p:nvSpPr>
        <p:spPr>
          <a:xfrm>
            <a:off x="611560" y="4077072"/>
            <a:ext cx="7848872" cy="648072"/>
          </a:xfrm>
          <a:prstGeom prst="rect">
            <a:avLst/>
          </a:prstGeom>
          <a:solidFill>
            <a:srgbClr val="CC99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611560" y="5661248"/>
            <a:ext cx="7848872" cy="792088"/>
          </a:xfrm>
          <a:prstGeom prst="rect">
            <a:avLst/>
          </a:prstGeom>
          <a:solidFill>
            <a:srgbClr val="CC99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7772400" cy="868958"/>
          </a:xfrm>
        </p:spPr>
        <p:txBody>
          <a:bodyPr/>
          <a:lstStyle/>
          <a:p>
            <a:r>
              <a:rPr lang="id-ID" dirty="0" smtClean="0"/>
              <a:t>Metode Penelitian</a:t>
            </a:r>
            <a:endParaRPr lang="id-ID" dirty="0"/>
          </a:p>
        </p:txBody>
      </p:sp>
      <p:sp>
        <p:nvSpPr>
          <p:cNvPr id="3" name="Content Placeholder 2"/>
          <p:cNvSpPr>
            <a:spLocks noGrp="1"/>
          </p:cNvSpPr>
          <p:nvPr>
            <p:ph idx="1"/>
          </p:nvPr>
        </p:nvSpPr>
        <p:spPr>
          <a:xfrm>
            <a:off x="323528" y="1447800"/>
            <a:ext cx="8363272" cy="4933528"/>
          </a:xfrm>
        </p:spPr>
        <p:txBody>
          <a:bodyPr>
            <a:normAutofit/>
          </a:bodyPr>
          <a:lstStyle/>
          <a:p>
            <a:r>
              <a:rPr lang="id-ID" sz="2400" b="1" dirty="0" smtClean="0"/>
              <a:t>Metode Pendekatan</a:t>
            </a:r>
          </a:p>
          <a:p>
            <a:pPr>
              <a:buNone/>
            </a:pPr>
            <a:r>
              <a:rPr lang="id-ID" sz="2400" b="1" dirty="0" smtClean="0"/>
              <a:t>		   Dan</a:t>
            </a:r>
          </a:p>
          <a:p>
            <a:pPr>
              <a:buNone/>
            </a:pPr>
            <a:r>
              <a:rPr lang="id-ID" sz="2400" b="1" dirty="0" smtClean="0"/>
              <a:t>		Analisis  </a:t>
            </a:r>
          </a:p>
          <a:p>
            <a:pPr>
              <a:buNone/>
            </a:pPr>
            <a:endParaRPr lang="id-ID" b="1" dirty="0" smtClean="0"/>
          </a:p>
          <a:p>
            <a:pPr>
              <a:buNone/>
            </a:pPr>
            <a:endParaRPr lang="id-ID" b="1" dirty="0" smtClean="0"/>
          </a:p>
          <a:p>
            <a:pPr>
              <a:buNone/>
            </a:pPr>
            <a:endParaRPr lang="id-ID" b="1" dirty="0" smtClean="0"/>
          </a:p>
          <a:p>
            <a:pPr>
              <a:buNone/>
            </a:pPr>
            <a:endParaRPr lang="id-ID" b="1" dirty="0" smtClean="0"/>
          </a:p>
          <a:p>
            <a:pPr>
              <a:buNone/>
            </a:pPr>
            <a:r>
              <a:rPr lang="id-ID" b="1" dirty="0" smtClean="0"/>
              <a:t>					        </a:t>
            </a:r>
          </a:p>
          <a:p>
            <a:pPr>
              <a:buNone/>
            </a:pPr>
            <a:r>
              <a:rPr lang="id-ID" b="1" dirty="0" smtClean="0"/>
              <a:t>					</a:t>
            </a:r>
            <a:r>
              <a:rPr lang="id-ID" sz="2400" b="1" dirty="0" smtClean="0"/>
              <a:t>              Metode Pengumpulan Data</a:t>
            </a:r>
            <a:endParaRPr lang="id-ID" sz="2400" b="1" dirty="0"/>
          </a:p>
        </p:txBody>
      </p:sp>
      <p:sp>
        <p:nvSpPr>
          <p:cNvPr id="4" name="Right Arrow 3"/>
          <p:cNvSpPr/>
          <p:nvPr/>
        </p:nvSpPr>
        <p:spPr>
          <a:xfrm>
            <a:off x="3635896" y="1628800"/>
            <a:ext cx="72008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4499992" y="1412776"/>
            <a:ext cx="4392488" cy="769441"/>
          </a:xfrm>
          <a:prstGeom prst="rect">
            <a:avLst/>
          </a:prstGeom>
          <a:noFill/>
        </p:spPr>
        <p:txBody>
          <a:bodyPr wrap="square" rtlCol="0">
            <a:spAutoFit/>
          </a:bodyPr>
          <a:lstStyle/>
          <a:p>
            <a:pPr algn="ctr"/>
            <a:r>
              <a:rPr lang="id-ID" sz="2200" dirty="0" smtClean="0"/>
              <a:t>Metode penelitian kualitatif yang bersifat </a:t>
            </a:r>
            <a:r>
              <a:rPr lang="id-ID" sz="2200" b="1" dirty="0" smtClean="0"/>
              <a:t>deskriptif</a:t>
            </a:r>
            <a:endParaRPr lang="id-ID" sz="2200" b="1" dirty="0"/>
          </a:p>
        </p:txBody>
      </p:sp>
      <p:sp>
        <p:nvSpPr>
          <p:cNvPr id="6" name="Rounded Rectangle 5"/>
          <p:cNvSpPr/>
          <p:nvPr/>
        </p:nvSpPr>
        <p:spPr>
          <a:xfrm>
            <a:off x="4572000" y="1484784"/>
            <a:ext cx="4248472" cy="720080"/>
          </a:xfrm>
          <a:prstGeom prst="roundRect">
            <a:avLst/>
          </a:prstGeom>
          <a:solidFill>
            <a:srgbClr val="FFFF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Down Arrow 6"/>
          <p:cNvSpPr/>
          <p:nvPr/>
        </p:nvSpPr>
        <p:spPr>
          <a:xfrm>
            <a:off x="6444208" y="2204864"/>
            <a:ext cx="43204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p:nvSpPr>
        <p:spPr>
          <a:xfrm>
            <a:off x="4572000" y="2564904"/>
            <a:ext cx="4248472" cy="1754326"/>
          </a:xfrm>
          <a:prstGeom prst="rect">
            <a:avLst/>
          </a:prstGeom>
          <a:noFill/>
        </p:spPr>
        <p:txBody>
          <a:bodyPr wrap="square" rtlCol="0">
            <a:spAutoFit/>
          </a:bodyPr>
          <a:lstStyle/>
          <a:p>
            <a:pPr algn="just"/>
            <a:r>
              <a:rPr lang="id-ID" sz="2200" dirty="0" smtClean="0"/>
              <a:t>Proses pemecahan masalah yang diselidiki dengan melukiskan keadaan subjek dan objek berdasarkan fakta yang tampak (</a:t>
            </a:r>
            <a:r>
              <a:rPr lang="id-ID" sz="2400" dirty="0" smtClean="0"/>
              <a:t>Bogdan dan Taylor (1975:5)) </a:t>
            </a:r>
            <a:endParaRPr lang="id-ID" sz="2200" dirty="0" smtClean="0"/>
          </a:p>
          <a:p>
            <a:pPr algn="just"/>
            <a:endParaRPr lang="id-ID" dirty="0"/>
          </a:p>
        </p:txBody>
      </p:sp>
      <p:sp>
        <p:nvSpPr>
          <p:cNvPr id="9" name="Rounded Rectangle 8"/>
          <p:cNvSpPr/>
          <p:nvPr/>
        </p:nvSpPr>
        <p:spPr>
          <a:xfrm>
            <a:off x="4499992" y="2564904"/>
            <a:ext cx="4320480" cy="1872208"/>
          </a:xfrm>
          <a:prstGeom prst="roundRect">
            <a:avLst/>
          </a:prstGeom>
          <a:solidFill>
            <a:srgbClr val="FFFF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0" y="2852936"/>
            <a:ext cx="3960440" cy="3693319"/>
          </a:xfrm>
          <a:prstGeom prst="rect">
            <a:avLst/>
          </a:prstGeom>
          <a:noFill/>
        </p:spPr>
        <p:txBody>
          <a:bodyPr wrap="square" rtlCol="0">
            <a:spAutoFit/>
          </a:bodyPr>
          <a:lstStyle/>
          <a:p>
            <a:pPr lvl="1"/>
            <a:r>
              <a:rPr lang="en-US" b="1" dirty="0" err="1" smtClean="0"/>
              <a:t>Observasi</a:t>
            </a:r>
            <a:r>
              <a:rPr lang="en-US" b="1" dirty="0" smtClean="0"/>
              <a:t> </a:t>
            </a:r>
            <a:r>
              <a:rPr lang="en-US" b="1" dirty="0" err="1" smtClean="0"/>
              <a:t>langsung</a:t>
            </a:r>
            <a:r>
              <a:rPr lang="en-US" dirty="0" smtClean="0"/>
              <a:t>	: </a:t>
            </a:r>
            <a:r>
              <a:rPr lang="en-US" dirty="0" err="1" smtClean="0"/>
              <a:t>pengamatan</a:t>
            </a:r>
            <a:r>
              <a:rPr lang="en-US" dirty="0" smtClean="0"/>
              <a:t> </a:t>
            </a:r>
            <a:r>
              <a:rPr lang="en-US" dirty="0" err="1" smtClean="0"/>
              <a:t>objek</a:t>
            </a:r>
            <a:r>
              <a:rPr lang="en-US" dirty="0" smtClean="0"/>
              <a:t>, survey</a:t>
            </a:r>
            <a:endParaRPr lang="id-ID" dirty="0" smtClean="0"/>
          </a:p>
          <a:p>
            <a:pPr lvl="1"/>
            <a:endParaRPr lang="en-US" dirty="0" smtClean="0"/>
          </a:p>
          <a:p>
            <a:pPr lvl="1"/>
            <a:r>
              <a:rPr lang="en-US" b="1" dirty="0" err="1" smtClean="0"/>
              <a:t>Wawancara</a:t>
            </a:r>
            <a:r>
              <a:rPr lang="en-US" b="1" dirty="0" smtClean="0"/>
              <a:t>	</a:t>
            </a:r>
            <a:r>
              <a:rPr lang="en-US" dirty="0" smtClean="0"/>
              <a:t>	:</a:t>
            </a:r>
            <a:endParaRPr lang="id-ID" dirty="0" smtClean="0"/>
          </a:p>
          <a:p>
            <a:pPr lvl="0"/>
            <a:r>
              <a:rPr lang="id-ID" dirty="0" smtClean="0"/>
              <a:t>          -Pengelola Ndalem Mangkubumen</a:t>
            </a:r>
          </a:p>
          <a:p>
            <a:pPr lvl="0"/>
            <a:r>
              <a:rPr lang="id-ID" dirty="0" smtClean="0"/>
              <a:t>          -Dosen arsitektur Universitas 	Widya Mataram Yogyakarta</a:t>
            </a:r>
          </a:p>
          <a:p>
            <a:pPr lvl="1"/>
            <a:endParaRPr lang="en-US" i="1" dirty="0" smtClean="0"/>
          </a:p>
          <a:p>
            <a:pPr lvl="1"/>
            <a:r>
              <a:rPr lang="en-US" b="1" dirty="0" err="1" smtClean="0"/>
              <a:t>Catatan</a:t>
            </a:r>
            <a:r>
              <a:rPr lang="en-US" b="1" dirty="0" smtClean="0"/>
              <a:t> </a:t>
            </a:r>
            <a:r>
              <a:rPr lang="en-US" b="1" dirty="0" err="1" smtClean="0"/>
              <a:t>Lapangan</a:t>
            </a:r>
            <a:r>
              <a:rPr lang="en-US" dirty="0" smtClean="0"/>
              <a:t>	: </a:t>
            </a:r>
            <a:endParaRPr lang="id-ID" dirty="0" smtClean="0"/>
          </a:p>
          <a:p>
            <a:pPr lvl="1"/>
            <a:r>
              <a:rPr lang="en-US" dirty="0" err="1" smtClean="0"/>
              <a:t>hasil</a:t>
            </a:r>
            <a:r>
              <a:rPr lang="en-US" dirty="0" smtClean="0"/>
              <a:t> </a:t>
            </a:r>
            <a:r>
              <a:rPr lang="en-US" dirty="0" err="1" smtClean="0"/>
              <a:t>wawancara</a:t>
            </a:r>
            <a:r>
              <a:rPr lang="en-US" dirty="0" smtClean="0"/>
              <a:t>, </a:t>
            </a:r>
            <a:r>
              <a:rPr lang="en-US" dirty="0" err="1" smtClean="0"/>
              <a:t>sketsa</a:t>
            </a:r>
            <a:endParaRPr lang="id-ID" dirty="0" smtClean="0"/>
          </a:p>
          <a:p>
            <a:pPr lvl="1"/>
            <a:endParaRPr lang="en-US" dirty="0" smtClean="0"/>
          </a:p>
          <a:p>
            <a:pPr lvl="1"/>
            <a:r>
              <a:rPr lang="en-US" b="1" dirty="0" err="1" smtClean="0"/>
              <a:t>Dokumentasi</a:t>
            </a:r>
            <a:r>
              <a:rPr lang="en-US" dirty="0" smtClean="0"/>
              <a:t>	: </a:t>
            </a:r>
            <a:r>
              <a:rPr lang="en-US" dirty="0" err="1" smtClean="0"/>
              <a:t>foto</a:t>
            </a:r>
            <a:r>
              <a:rPr lang="en-US" dirty="0" smtClean="0"/>
              <a:t> - </a:t>
            </a:r>
            <a:r>
              <a:rPr lang="en-US" dirty="0" err="1" smtClean="0"/>
              <a:t>foto</a:t>
            </a:r>
            <a:endParaRPr lang="en-US" dirty="0" smtClean="0"/>
          </a:p>
          <a:p>
            <a:endParaRPr lang="id-ID" dirty="0"/>
          </a:p>
        </p:txBody>
      </p:sp>
      <p:sp>
        <p:nvSpPr>
          <p:cNvPr id="11" name="Rounded Rectangle 10"/>
          <p:cNvSpPr/>
          <p:nvPr/>
        </p:nvSpPr>
        <p:spPr>
          <a:xfrm>
            <a:off x="467544" y="2852936"/>
            <a:ext cx="2520280" cy="720080"/>
          </a:xfrm>
          <a:prstGeom prst="roundRect">
            <a:avLst/>
          </a:prstGeom>
          <a:solidFill>
            <a:srgbClr val="FFFF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ounded Rectangle 11"/>
          <p:cNvSpPr/>
          <p:nvPr/>
        </p:nvSpPr>
        <p:spPr>
          <a:xfrm>
            <a:off x="395536" y="3645024"/>
            <a:ext cx="3456384" cy="1440160"/>
          </a:xfrm>
          <a:prstGeom prst="roundRect">
            <a:avLst/>
          </a:prstGeom>
          <a:solidFill>
            <a:srgbClr val="FFFF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ounded Rectangle 12"/>
          <p:cNvSpPr/>
          <p:nvPr/>
        </p:nvSpPr>
        <p:spPr>
          <a:xfrm>
            <a:off x="467544" y="5157192"/>
            <a:ext cx="2520280" cy="720080"/>
          </a:xfrm>
          <a:prstGeom prst="roundRect">
            <a:avLst/>
          </a:prstGeom>
          <a:solidFill>
            <a:srgbClr val="FFFF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ounded Rectangle 13"/>
          <p:cNvSpPr/>
          <p:nvPr/>
        </p:nvSpPr>
        <p:spPr>
          <a:xfrm>
            <a:off x="467544" y="5949280"/>
            <a:ext cx="2520280" cy="432048"/>
          </a:xfrm>
          <a:prstGeom prst="roundRect">
            <a:avLst/>
          </a:prstGeom>
          <a:solidFill>
            <a:srgbClr val="FFFF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6" name="Elbow Connector 15"/>
          <p:cNvCxnSpPr>
            <a:stCxn id="36" idx="1"/>
            <a:endCxn id="14" idx="3"/>
          </p:cNvCxnSpPr>
          <p:nvPr/>
        </p:nvCxnSpPr>
        <p:spPr>
          <a:xfrm rot="10800000" flipV="1">
            <a:off x="2987824" y="5445224"/>
            <a:ext cx="1224136" cy="720080"/>
          </a:xfrm>
          <a:prstGeom prst="bentConnector3">
            <a:avLst>
              <a:gd name="adj1" fmla="val 202"/>
            </a:avLst>
          </a:prstGeom>
          <a:ln w="31750">
            <a:solidFill>
              <a:srgbClr val="A8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36" idx="1"/>
            <a:endCxn id="13" idx="3"/>
          </p:cNvCxnSpPr>
          <p:nvPr/>
        </p:nvCxnSpPr>
        <p:spPr>
          <a:xfrm rot="10800000" flipV="1">
            <a:off x="2987824" y="5445224"/>
            <a:ext cx="1224136" cy="72008"/>
          </a:xfrm>
          <a:prstGeom prst="bentConnector3">
            <a:avLst>
              <a:gd name="adj1" fmla="val -1964"/>
            </a:avLst>
          </a:prstGeom>
          <a:ln w="31750">
            <a:solidFill>
              <a:srgbClr val="A8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hape 29"/>
          <p:cNvCxnSpPr>
            <a:endCxn id="12" idx="3"/>
          </p:cNvCxnSpPr>
          <p:nvPr/>
        </p:nvCxnSpPr>
        <p:spPr>
          <a:xfrm rot="16200000" flipV="1">
            <a:off x="3455852" y="4761172"/>
            <a:ext cx="1152128" cy="359992"/>
          </a:xfrm>
          <a:prstGeom prst="bentConnector2">
            <a:avLst/>
          </a:prstGeom>
          <a:ln w="31750">
            <a:solidFill>
              <a:srgbClr val="A8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rot="16200000" flipV="1">
            <a:off x="2411824" y="3753000"/>
            <a:ext cx="2376000" cy="1224000"/>
          </a:xfrm>
          <a:prstGeom prst="bentConnector2">
            <a:avLst/>
          </a:prstGeom>
          <a:ln w="31750">
            <a:solidFill>
              <a:srgbClr val="A80000"/>
            </a:solidFill>
            <a:tailEnd type="arrow"/>
          </a:ln>
        </p:spPr>
        <p:style>
          <a:lnRef idx="1">
            <a:schemeClr val="accent1"/>
          </a:lnRef>
          <a:fillRef idx="0">
            <a:schemeClr val="accent1"/>
          </a:fillRef>
          <a:effectRef idx="0">
            <a:schemeClr val="accent1"/>
          </a:effectRef>
          <a:fontRef idx="minor">
            <a:schemeClr val="tx1"/>
          </a:fontRef>
        </p:style>
      </p:cxnSp>
      <p:sp>
        <p:nvSpPr>
          <p:cNvPr id="36" name="Left Arrow 35"/>
          <p:cNvSpPr/>
          <p:nvPr/>
        </p:nvSpPr>
        <p:spPr>
          <a:xfrm>
            <a:off x="4211960" y="5373216"/>
            <a:ext cx="432048"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7772400" cy="1143000"/>
          </a:xfrm>
        </p:spPr>
        <p:txBody>
          <a:bodyPr>
            <a:normAutofit fontScale="90000"/>
          </a:bodyPr>
          <a:lstStyle/>
          <a:p>
            <a:pPr lvl="0"/>
            <a:r>
              <a:rPr lang="id-ID" b="1" dirty="0" smtClean="0"/>
              <a:t>Metodologi Penelitian</a:t>
            </a:r>
            <a:r>
              <a:rPr lang="id-ID" dirty="0" smtClean="0"/>
              <a:t/>
            </a:r>
            <a:br>
              <a:rPr lang="id-ID" dirty="0" smtClean="0"/>
            </a:br>
            <a:endParaRPr lang="id-ID" dirty="0"/>
          </a:p>
        </p:txBody>
      </p:sp>
      <p:sp>
        <p:nvSpPr>
          <p:cNvPr id="3" name="Content Placeholder 2"/>
          <p:cNvSpPr>
            <a:spLocks noGrp="1"/>
          </p:cNvSpPr>
          <p:nvPr>
            <p:ph idx="1"/>
          </p:nvPr>
        </p:nvSpPr>
        <p:spPr>
          <a:xfrm>
            <a:off x="179512" y="1447800"/>
            <a:ext cx="8784976" cy="5077544"/>
          </a:xfrm>
        </p:spPr>
        <p:txBody>
          <a:bodyPr>
            <a:normAutofit lnSpcReduction="10000"/>
          </a:bodyPr>
          <a:lstStyle/>
          <a:p>
            <a:pPr marL="274320" lvl="1">
              <a:spcBef>
                <a:spcPts val="580"/>
              </a:spcBef>
              <a:buClr>
                <a:schemeClr val="accent1"/>
              </a:buClr>
            </a:pPr>
            <a:r>
              <a:rPr lang="id-ID" sz="3200" b="1" dirty="0" smtClean="0"/>
              <a:t>Metode Analisis Data </a:t>
            </a:r>
            <a:r>
              <a:rPr lang="id-ID" sz="2800" b="1" dirty="0" smtClean="0"/>
              <a:t>: </a:t>
            </a:r>
          </a:p>
          <a:p>
            <a:pPr marL="274320" lvl="1">
              <a:spcBef>
                <a:spcPts val="580"/>
              </a:spcBef>
              <a:buClr>
                <a:schemeClr val="accent1"/>
              </a:buClr>
              <a:buNone/>
            </a:pPr>
            <a:r>
              <a:rPr lang="id-ID" b="1" dirty="0" smtClean="0"/>
              <a:t>	</a:t>
            </a:r>
            <a:r>
              <a:rPr lang="id-ID" dirty="0" smtClean="0"/>
              <a:t>Pengumpulan data baik literatur maupun lapangan, data akan dikategorikan ke dalam kelompok-kelompok  memilih data-data yang penting agar lebih mudah dalam tahap analisis</a:t>
            </a:r>
          </a:p>
          <a:p>
            <a:pPr marL="274320" lvl="1">
              <a:spcBef>
                <a:spcPts val="580"/>
              </a:spcBef>
              <a:buClr>
                <a:schemeClr val="accent1"/>
              </a:buClr>
            </a:pPr>
            <a:r>
              <a:rPr lang="id-ID" sz="3200" b="1" dirty="0" smtClean="0"/>
              <a:t>Proses :</a:t>
            </a:r>
          </a:p>
          <a:p>
            <a:pPr marL="274320" lvl="1">
              <a:spcBef>
                <a:spcPts val="580"/>
              </a:spcBef>
              <a:buClr>
                <a:schemeClr val="accent1"/>
              </a:buClr>
              <a:buNone/>
            </a:pPr>
            <a:r>
              <a:rPr lang="id-ID" sz="2400" dirty="0" smtClean="0"/>
              <a:t>Histori		Keadaan Awal		Fungsi Awal                  Pemakai</a:t>
            </a:r>
          </a:p>
          <a:p>
            <a:pPr marL="274320" lvl="1">
              <a:spcBef>
                <a:spcPts val="580"/>
              </a:spcBef>
              <a:buClr>
                <a:schemeClr val="accent1"/>
              </a:buClr>
              <a:buNone/>
            </a:pPr>
            <a:endParaRPr lang="id-ID" sz="2400" dirty="0" smtClean="0"/>
          </a:p>
          <a:p>
            <a:pPr marL="274320" lvl="1">
              <a:spcBef>
                <a:spcPts val="580"/>
              </a:spcBef>
              <a:buClr>
                <a:schemeClr val="accent1"/>
              </a:buClr>
              <a:buNone/>
            </a:pPr>
            <a:r>
              <a:rPr lang="id-ID" sz="2400" dirty="0" smtClean="0"/>
              <a:t>Keadaan 	           Pemakai </a:t>
            </a:r>
            <a:r>
              <a:rPr lang="id-ID" sz="2400" i="1" dirty="0" smtClean="0"/>
              <a:t>	                     Public area</a:t>
            </a:r>
            <a:r>
              <a:rPr lang="id-ID" sz="2400" dirty="0" smtClean="0"/>
              <a:t>	                  Alih	</a:t>
            </a:r>
          </a:p>
          <a:p>
            <a:pPr marL="274320" lvl="1">
              <a:spcBef>
                <a:spcPts val="580"/>
              </a:spcBef>
              <a:buClr>
                <a:schemeClr val="accent1"/>
              </a:buClr>
              <a:buNone/>
            </a:pPr>
            <a:r>
              <a:rPr lang="id-ID" sz="2400" dirty="0" smtClean="0"/>
              <a:t>sekarang                      yang baru 			                Fungsi</a:t>
            </a:r>
          </a:p>
          <a:p>
            <a:pPr>
              <a:buNone/>
            </a:pPr>
            <a:endParaRPr lang="id-ID" sz="2400" dirty="0" smtClean="0"/>
          </a:p>
          <a:p>
            <a:pPr>
              <a:buNone/>
            </a:pPr>
            <a:r>
              <a:rPr lang="id-ID" sz="2400" dirty="0" smtClean="0"/>
              <a:t>	</a:t>
            </a:r>
            <a:endParaRPr lang="id-ID" sz="2400" dirty="0"/>
          </a:p>
        </p:txBody>
      </p:sp>
      <p:sp>
        <p:nvSpPr>
          <p:cNvPr id="38" name="Rounded Rectangle 37"/>
          <p:cNvSpPr/>
          <p:nvPr/>
        </p:nvSpPr>
        <p:spPr>
          <a:xfrm>
            <a:off x="251520" y="4149080"/>
            <a:ext cx="900608" cy="360040"/>
          </a:xfrm>
          <a:prstGeom prst="roundRect">
            <a:avLst/>
          </a:prstGeom>
          <a:solidFill>
            <a:srgbClr val="6633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Rounded Rectangle 38"/>
          <p:cNvSpPr/>
          <p:nvPr/>
        </p:nvSpPr>
        <p:spPr>
          <a:xfrm>
            <a:off x="4644008" y="4149080"/>
            <a:ext cx="1728192" cy="360040"/>
          </a:xfrm>
          <a:prstGeom prst="roundRect">
            <a:avLst/>
          </a:prstGeom>
          <a:solidFill>
            <a:srgbClr val="6633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Rounded Rectangle 39"/>
          <p:cNvSpPr/>
          <p:nvPr/>
        </p:nvSpPr>
        <p:spPr>
          <a:xfrm>
            <a:off x="179512" y="4941168"/>
            <a:ext cx="1296144" cy="864096"/>
          </a:xfrm>
          <a:prstGeom prst="roundRect">
            <a:avLst/>
          </a:prstGeom>
          <a:solidFill>
            <a:srgbClr val="6633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Rounded Rectangle 40"/>
          <p:cNvSpPr/>
          <p:nvPr/>
        </p:nvSpPr>
        <p:spPr>
          <a:xfrm>
            <a:off x="5076056" y="4941168"/>
            <a:ext cx="1584176" cy="360040"/>
          </a:xfrm>
          <a:prstGeom prst="roundRect">
            <a:avLst/>
          </a:prstGeom>
          <a:solidFill>
            <a:srgbClr val="6633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Rounded Rectangle 41"/>
          <p:cNvSpPr/>
          <p:nvPr/>
        </p:nvSpPr>
        <p:spPr>
          <a:xfrm>
            <a:off x="1979712" y="4149080"/>
            <a:ext cx="1944216" cy="360040"/>
          </a:xfrm>
          <a:prstGeom prst="roundRect">
            <a:avLst/>
          </a:prstGeom>
          <a:solidFill>
            <a:srgbClr val="CC66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Rounded Rectangle 42"/>
          <p:cNvSpPr/>
          <p:nvPr/>
        </p:nvSpPr>
        <p:spPr>
          <a:xfrm>
            <a:off x="7199784" y="4149080"/>
            <a:ext cx="1404664" cy="360040"/>
          </a:xfrm>
          <a:prstGeom prst="roundRect">
            <a:avLst/>
          </a:prstGeom>
          <a:solidFill>
            <a:srgbClr val="CC66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Rounded Rectangle 43"/>
          <p:cNvSpPr/>
          <p:nvPr/>
        </p:nvSpPr>
        <p:spPr>
          <a:xfrm>
            <a:off x="2555776" y="4941168"/>
            <a:ext cx="1512168" cy="864096"/>
          </a:xfrm>
          <a:prstGeom prst="roundRect">
            <a:avLst/>
          </a:prstGeom>
          <a:solidFill>
            <a:srgbClr val="CC66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Rounded Rectangle 44"/>
          <p:cNvSpPr/>
          <p:nvPr/>
        </p:nvSpPr>
        <p:spPr>
          <a:xfrm>
            <a:off x="7452320" y="4941168"/>
            <a:ext cx="1080120" cy="936104"/>
          </a:xfrm>
          <a:prstGeom prst="roundRect">
            <a:avLst/>
          </a:prstGeom>
          <a:solidFill>
            <a:srgbClr val="CC66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Right Arrow 45"/>
          <p:cNvSpPr/>
          <p:nvPr/>
        </p:nvSpPr>
        <p:spPr>
          <a:xfrm>
            <a:off x="1331640" y="4221088"/>
            <a:ext cx="360040"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Right Arrow 46"/>
          <p:cNvSpPr/>
          <p:nvPr/>
        </p:nvSpPr>
        <p:spPr>
          <a:xfrm>
            <a:off x="4139952" y="4221088"/>
            <a:ext cx="360040"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Right Arrow 47"/>
          <p:cNvSpPr/>
          <p:nvPr/>
        </p:nvSpPr>
        <p:spPr>
          <a:xfrm>
            <a:off x="6588224" y="4221088"/>
            <a:ext cx="360040"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9" name="Right Arrow 48"/>
          <p:cNvSpPr/>
          <p:nvPr/>
        </p:nvSpPr>
        <p:spPr>
          <a:xfrm rot="5400000">
            <a:off x="7760170" y="4592268"/>
            <a:ext cx="360040"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Left Arrow 50"/>
          <p:cNvSpPr/>
          <p:nvPr/>
        </p:nvSpPr>
        <p:spPr>
          <a:xfrm>
            <a:off x="6876256" y="5013176"/>
            <a:ext cx="432048" cy="2880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Left Arrow 51"/>
          <p:cNvSpPr/>
          <p:nvPr/>
        </p:nvSpPr>
        <p:spPr>
          <a:xfrm>
            <a:off x="4355976" y="5013176"/>
            <a:ext cx="432048" cy="2880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Left Arrow 52"/>
          <p:cNvSpPr/>
          <p:nvPr/>
        </p:nvSpPr>
        <p:spPr>
          <a:xfrm>
            <a:off x="1763688" y="5013176"/>
            <a:ext cx="432048" cy="2880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spd="med">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Denah Rumah Bangsawan</a:t>
            </a:r>
            <a:endParaRPr lang="id-ID" dirty="0"/>
          </a:p>
        </p:txBody>
      </p:sp>
      <p:pic>
        <p:nvPicPr>
          <p:cNvPr id="4" name="Picture 3" descr="skema rumag bentuk joglo bangsawan"/>
          <p:cNvPicPr/>
          <p:nvPr/>
        </p:nvPicPr>
        <p:blipFill>
          <a:blip r:embed="rId2" cstate="print"/>
          <a:srcRect/>
          <a:stretch>
            <a:fillRect/>
          </a:stretch>
        </p:blipFill>
        <p:spPr bwMode="auto">
          <a:xfrm>
            <a:off x="395536" y="1556792"/>
            <a:ext cx="5544616" cy="4608512"/>
          </a:xfrm>
          <a:prstGeom prst="rect">
            <a:avLst/>
          </a:prstGeom>
          <a:noFill/>
          <a:ln w="9525">
            <a:noFill/>
            <a:miter lim="800000"/>
            <a:headEnd/>
            <a:tailEnd/>
          </a:ln>
        </p:spPr>
      </p:pic>
      <p:sp>
        <p:nvSpPr>
          <p:cNvPr id="5" name="TextBox 4"/>
          <p:cNvSpPr txBox="1"/>
          <p:nvPr/>
        </p:nvSpPr>
        <p:spPr>
          <a:xfrm>
            <a:off x="6372200" y="2924944"/>
            <a:ext cx="2304256" cy="1815882"/>
          </a:xfrm>
          <a:prstGeom prst="rect">
            <a:avLst/>
          </a:prstGeom>
          <a:noFill/>
        </p:spPr>
        <p:txBody>
          <a:bodyPr wrap="square" rtlCol="0">
            <a:spAutoFit/>
          </a:bodyPr>
          <a:lstStyle/>
          <a:p>
            <a:pPr algn="ctr"/>
            <a:r>
              <a:rPr lang="id-ID" sz="2800" b="1" dirty="0" smtClean="0">
                <a:solidFill>
                  <a:srgbClr val="996633"/>
                </a:solidFill>
              </a:rPr>
              <a:t>Denah rumah bangsawan Jawa pada umumnya</a:t>
            </a:r>
            <a:endParaRPr lang="id-ID" sz="2800" b="1" dirty="0">
              <a:solidFill>
                <a:srgbClr val="996633"/>
              </a:solidFill>
            </a:endParaRPr>
          </a:p>
        </p:txBody>
      </p:sp>
      <p:sp>
        <p:nvSpPr>
          <p:cNvPr id="6" name="Oval 5"/>
          <p:cNvSpPr/>
          <p:nvPr/>
        </p:nvSpPr>
        <p:spPr>
          <a:xfrm>
            <a:off x="6084168" y="2564904"/>
            <a:ext cx="2880320" cy="2376264"/>
          </a:xfrm>
          <a:prstGeom prst="ellipse">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spd="med">
    <p:zoom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1461</TotalTime>
  <Words>1061</Words>
  <Application>Microsoft Office PowerPoint</Application>
  <PresentationFormat>On-screen Show (4:3)</PresentationFormat>
  <Paragraphs>301</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Module</vt:lpstr>
      <vt:lpstr>ADAPTASI FUNGSI INTERIOR RUMAH TRADISIONAL JAWA MENJADI SARANA PENDIDIKKAN: STUDI KASUS NDALEM MANGKUBUMEN YOGYAKARTA </vt:lpstr>
      <vt:lpstr>. PENGERTIAN JUDUL</vt:lpstr>
      <vt:lpstr>LATAR BELAKANG MASALAH</vt:lpstr>
      <vt:lpstr>LATAR BELAKANG MASALAH</vt:lpstr>
      <vt:lpstr>RUMUSAN MASALAH</vt:lpstr>
      <vt:lpstr>Ruang Lingkup</vt:lpstr>
      <vt:lpstr>Metode Penelitian</vt:lpstr>
      <vt:lpstr>Metodologi Penelitian </vt:lpstr>
      <vt:lpstr>Denah Rumah Bangsawan</vt:lpstr>
      <vt:lpstr>ANALISIS DATA</vt:lpstr>
      <vt:lpstr>Analisis Layout Awal</vt:lpstr>
      <vt:lpstr>Analisis Layout Sekarang</vt:lpstr>
      <vt:lpstr>Analisis Elemen Pembentuk Ruang</vt:lpstr>
      <vt:lpstr>Analisis Elemen Pembentuk Ruang</vt:lpstr>
      <vt:lpstr>Analisis Elemen Pembentuk Ruang</vt:lpstr>
      <vt:lpstr>Analisis Elemen Pembentuk Ruang</vt:lpstr>
      <vt:lpstr>Analisis Elemen Transisi </vt:lpstr>
      <vt:lpstr>Analisis Elemen Transisi</vt:lpstr>
      <vt:lpstr>Elemen Pengisi Ruang</vt:lpstr>
      <vt:lpstr>Ragam Hias</vt:lpstr>
      <vt:lpstr>Analisis Pencahayaan Alami </vt:lpstr>
      <vt:lpstr>Analisis Pencahayaan Buatan</vt:lpstr>
      <vt:lpstr>Analisis Penghawaan Alami</vt:lpstr>
      <vt:lpstr>Analisis Penghawaan Buatan</vt:lpstr>
      <vt:lpstr>Kesimpulan Analisis</vt:lpstr>
      <vt:lpstr>Kesimpulan dan Saran</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 ADAPTASI PERUBAHAN FUNGSI RUMAH JAWA NDALEM MANGKUBUMEN MENJADI SARANA PENDIDIKKAN DI YOGYAKARTA</dc:title>
  <dc:creator>Acer</dc:creator>
  <cp:lastModifiedBy>Library</cp:lastModifiedBy>
  <cp:revision>200</cp:revision>
  <dcterms:created xsi:type="dcterms:W3CDTF">2012-01-16T20:13:07Z</dcterms:created>
  <dcterms:modified xsi:type="dcterms:W3CDTF">2013-02-07T04:49:23Z</dcterms:modified>
</cp:coreProperties>
</file>