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82" r:id="rId25"/>
    <p:sldId id="283" r:id="rId26"/>
    <p:sldId id="284" r:id="rId27"/>
    <p:sldId id="278" r:id="rId28"/>
    <p:sldId id="279" r:id="rId29"/>
    <p:sldId id="280" r:id="rId30"/>
    <p:sldId id="285" r:id="rId3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8623" autoAdjust="0"/>
  </p:normalViewPr>
  <p:slideViewPr>
    <p:cSldViewPr>
      <p:cViewPr varScale="1">
        <p:scale>
          <a:sx n="69" d="100"/>
          <a:sy n="69" d="100"/>
        </p:scale>
        <p:origin x="-182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0167C-EC8B-4CBD-8D0C-B360DCD7FEEA}" type="datetimeFigureOut">
              <a:rPr lang="en-US" smtClean="0"/>
              <a:pPr/>
              <a:t>4/13/2010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C9AA8-F059-43EE-BFF9-9AB4CB38E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Good afternoon/ morning ladies and gentlemen, today I</a:t>
            </a:r>
            <a:r>
              <a:rPr lang="id-ID" baseline="0" dirty="0" smtClean="0"/>
              <a:t> want to present my thesis about </a:t>
            </a:r>
            <a:r>
              <a:rPr lang="en-US" sz="1200" dirty="0" smtClean="0">
                <a:solidFill>
                  <a:schemeClr val="tx2"/>
                </a:solidFill>
                <a:latin typeface="Arial" charset="0"/>
              </a:rPr>
              <a:t>DESIGN and IMPLEMENTATION </a:t>
            </a:r>
            <a:r>
              <a:rPr lang="id-ID" sz="1200" dirty="0" smtClean="0">
                <a:solidFill>
                  <a:schemeClr val="tx2"/>
                </a:solidFill>
                <a:latin typeface="Arial" charset="0"/>
              </a:rPr>
              <a:t>DIGITAL WHITEBOARD with WIIMOTE </a:t>
            </a:r>
          </a:p>
          <a:p>
            <a:r>
              <a:rPr lang="id-ID" sz="1200" dirty="0" smtClean="0">
                <a:solidFill>
                  <a:schemeClr val="tx2"/>
                </a:solidFill>
                <a:latin typeface="Arial" charset="0"/>
              </a:rPr>
              <a:t>Under</a:t>
            </a:r>
            <a:r>
              <a:rPr lang="id-ID" sz="1200" baseline="0" dirty="0" smtClean="0">
                <a:solidFill>
                  <a:schemeClr val="tx2"/>
                </a:solidFill>
                <a:latin typeface="Arial" charset="0"/>
              </a:rPr>
              <a:t> guidance of Mr. Iwan Njoto Sandjaja and Mr. Rudy Adipranata.</a:t>
            </a:r>
          </a:p>
          <a:p>
            <a:r>
              <a:rPr lang="id-ID" sz="1200" baseline="0" dirty="0" smtClean="0">
                <a:solidFill>
                  <a:schemeClr val="tx2"/>
                </a:solidFill>
                <a:latin typeface="Arial" charset="0"/>
              </a:rPr>
              <a:t>First let’s start with the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The projective mapping</a:t>
            </a:r>
          </a:p>
          <a:p>
            <a:r>
              <a:rPr lang="id-ID" dirty="0" smtClean="0"/>
              <a:t>First</a:t>
            </a:r>
            <a:r>
              <a:rPr lang="id-ID" baseline="0" dirty="0" smtClean="0"/>
              <a:t> lets see the picture.</a:t>
            </a:r>
          </a:p>
          <a:p>
            <a:r>
              <a:rPr lang="id-ID" baseline="0" dirty="0" smtClean="0"/>
              <a:t>Projective mapping is used to make a quadrilateral shape become a square shape with interval 0 to 1.</a:t>
            </a:r>
          </a:p>
          <a:p>
            <a:r>
              <a:rPr lang="id-ID" baseline="0" dirty="0" smtClean="0"/>
              <a:t>Or it can also make a square become a quadrilateral or quadrialter to quadrilateral.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This is the formula of projective mapping</a:t>
            </a:r>
          </a:p>
          <a:p>
            <a:r>
              <a:rPr lang="id-ID" dirty="0" smtClean="0"/>
              <a:t>It’s from</a:t>
            </a:r>
            <a:r>
              <a:rPr lang="id-ID" baseline="0" dirty="0" smtClean="0"/>
              <a:t> quadrilateral to rectangle.</a:t>
            </a:r>
          </a:p>
          <a:p>
            <a:r>
              <a:rPr lang="id-ID" baseline="0" dirty="0" smtClean="0"/>
              <a:t>The value of a to g are matrix value for mapping</a:t>
            </a:r>
          </a:p>
          <a:p>
            <a:r>
              <a:rPr lang="id-ID" baseline="0" dirty="0" smtClean="0"/>
              <a:t>And the x and y is the position sensor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This is projective mapping from rectangle to</a:t>
            </a:r>
            <a:r>
              <a:rPr lang="id-ID" baseline="0" dirty="0" smtClean="0"/>
              <a:t> quadrilateral is the inverse of the previous formula.</a:t>
            </a:r>
          </a:p>
          <a:p>
            <a:r>
              <a:rPr lang="id-ID" baseline="0" dirty="0" smtClean="0"/>
              <a:t>This formula needs value from the previous formula to find the result.</a:t>
            </a:r>
          </a:p>
          <a:p>
            <a:r>
              <a:rPr lang="id-ID" baseline="0" dirty="0" smtClean="0"/>
              <a:t>We need those result for mapping.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How to use</a:t>
            </a:r>
            <a:r>
              <a:rPr lang="id-ID" baseline="0" dirty="0" smtClean="0"/>
              <a:t> it, </a:t>
            </a:r>
          </a:p>
          <a:p>
            <a:r>
              <a:rPr lang="id-ID" baseline="0" dirty="0" smtClean="0"/>
              <a:t>Well as you can see, x and y represent as position sensor</a:t>
            </a:r>
          </a:p>
          <a:p>
            <a:r>
              <a:rPr lang="id-ID" baseline="0" dirty="0" smtClean="0"/>
              <a:t>And u and v represent as position cursor or mouse.</a:t>
            </a:r>
          </a:p>
          <a:p>
            <a:r>
              <a:rPr lang="id-ID" baseline="0" dirty="0" smtClean="0"/>
              <a:t>So we just need to multiply and divide thos value to find position cursor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id-ID" dirty="0" smtClean="0"/>
              <a:t>1. The projector must</a:t>
            </a:r>
            <a:r>
              <a:rPr lang="id-ID" baseline="0" dirty="0" smtClean="0"/>
              <a:t> connect to the computer and show the image of the monitor to the projector screen.</a:t>
            </a:r>
          </a:p>
          <a:p>
            <a:pPr marL="228600" indent="-228600">
              <a:buNone/>
            </a:pPr>
            <a:r>
              <a:rPr lang="id-ID" baseline="0" dirty="0" smtClean="0"/>
              <a:t>2. Turn on the wiimote and connect it with computer by bluetooth, as you can see the area of the camera is coloured by pink.</a:t>
            </a:r>
          </a:p>
          <a:p>
            <a:pPr marL="228600" indent="-228600">
              <a:buNone/>
            </a:pPr>
            <a:r>
              <a:rPr lang="id-ID" baseline="0" dirty="0" smtClean="0"/>
              <a:t>3. Swich on the infrared pen.</a:t>
            </a:r>
          </a:p>
          <a:p>
            <a:pPr marL="228600" indent="-228600">
              <a:buNone/>
            </a:pPr>
            <a:r>
              <a:rPr lang="id-ID" baseline="0" dirty="0" smtClean="0"/>
              <a:t>4. The sensor is captured by Wiimote and being processed by the processor inside the Wiimote.</a:t>
            </a:r>
          </a:p>
          <a:p>
            <a:pPr marL="228600" indent="-228600">
              <a:buNone/>
            </a:pPr>
            <a:r>
              <a:rPr lang="id-ID" baseline="0" dirty="0" smtClean="0"/>
              <a:t>5. The Wiimote send the position sensor to the computer by bluetooth.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Users can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’t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write freely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like using a pen or whiteboard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during presentation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computer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id-ID" dirty="0" smtClean="0"/>
              <a:t>In the past</a:t>
            </a:r>
            <a:r>
              <a:rPr lang="id-ID" baseline="0" dirty="0" smtClean="0"/>
              <a:t> people usually use whiteboard or blackboard to present their presentation</a:t>
            </a:r>
          </a:p>
          <a:p>
            <a:r>
              <a:rPr lang="id-ID" baseline="0" dirty="0" smtClean="0"/>
              <a:t>But right now, people usually use computer and projector as presentation tools.</a:t>
            </a:r>
          </a:p>
          <a:p>
            <a:r>
              <a:rPr lang="id-ID" baseline="0" dirty="0" smtClean="0"/>
              <a:t>Although computer technology has a weakness, we can’t draw or write anything on projector screen like we did with the whiteboard.</a:t>
            </a:r>
          </a:p>
          <a:p>
            <a:r>
              <a:rPr lang="id-ID" baseline="0" dirty="0" smtClean="0"/>
              <a:t>Off course Mouse, can help us to provide that, but it will be a lot better if we can write directly on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Actually</a:t>
            </a:r>
            <a:r>
              <a:rPr lang="id-ID" baseline="0" dirty="0" smtClean="0"/>
              <a:t> there are 5 shapes, but i’ll only explain 1 shape.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The example we can see</a:t>
            </a:r>
            <a:r>
              <a:rPr lang="id-ID" baseline="0" dirty="0" smtClean="0"/>
              <a:t> in this picture, the first picture is the pen is pointing to me. This is the strongest sensor infrared.</a:t>
            </a:r>
          </a:p>
          <a:p>
            <a:r>
              <a:rPr lang="id-ID" baseline="0" dirty="0" smtClean="0"/>
              <a:t>And the second picture we see the pen from the rear. The sensor is weak but it can be captured by the wiimote but not too far away.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As</a:t>
            </a:r>
            <a:r>
              <a:rPr lang="id-ID" baseline="0" dirty="0" smtClean="0"/>
              <a:t> you can see the picture inside the table is the screen shape inside the wiimote’s view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Well because Wiimote will</a:t>
            </a:r>
            <a:r>
              <a:rPr lang="id-ID" baseline="0" dirty="0" smtClean="0"/>
              <a:t> be more easly to capture the sensor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/>
              <a:t>My main goal</a:t>
            </a:r>
            <a:r>
              <a:rPr lang="id-ID" baseline="0" dirty="0" smtClean="0"/>
              <a:t> is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To create an application where users can write and draw to help presentation on projector screen with Wiimote technology. Well you can see the</a:t>
            </a:r>
            <a:r>
              <a:rPr lang="id-ID" sz="1200" baseline="0" dirty="0" smtClean="0">
                <a:latin typeface="Arial" pitchFamily="34" charset="0"/>
                <a:cs typeface="Arial" pitchFamily="34" charset="0"/>
              </a:rPr>
              <a:t> picture, a man’s writting on the projector screen.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/>
              <a:t>About the problem statement,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/>
              <a:t>Number</a:t>
            </a:r>
            <a:r>
              <a:rPr lang="id-ID" baseline="0" dirty="0" smtClean="0"/>
              <a:t> 1.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How to convert an infrared sensor that was captured become a coordinat point.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Number 2.</a:t>
            </a:r>
            <a:r>
              <a:rPr lang="id-ID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How to connect bluetooth between Wiimote and computer.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Number 3. How to simulate cursor movement and functions from input that comes from Wiimote. So it means</a:t>
            </a:r>
            <a:r>
              <a:rPr lang="id-ID" baseline="0" dirty="0" smtClean="0">
                <a:latin typeface="Arial" pitchFamily="34" charset="0"/>
                <a:cs typeface="Arial" pitchFamily="34" charset="0"/>
              </a:rPr>
              <a:t> how to make a mouse simulation .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Number</a:t>
            </a:r>
            <a:r>
              <a:rPr lang="id-ID" baseline="0" dirty="0" smtClean="0">
                <a:latin typeface="Arial" pitchFamily="34" charset="0"/>
                <a:cs typeface="Arial" pitchFamily="34" charset="0"/>
              </a:rPr>
              <a:t> 4.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How to make an simple application vector graphic paint that can be used for writting, drawing and watching images.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Follow</a:t>
            </a:r>
            <a:r>
              <a:rPr lang="id-ID" baseline="0" dirty="0" smtClean="0"/>
              <a:t> the 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baseline="0" dirty="0" smtClean="0"/>
              <a:t>* 2.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Infrared sensor from infrared pen must be captured directly and must not be blocked,</a:t>
            </a:r>
            <a:r>
              <a:rPr lang="id-ID" baseline="0" dirty="0" smtClean="0">
                <a:latin typeface="Arial" pitchFamily="34" charset="0"/>
                <a:cs typeface="Arial" pitchFamily="34" charset="0"/>
              </a:rPr>
              <a:t> like hands, pen, and many more.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baseline="0" dirty="0" smtClean="0">
                <a:latin typeface="Arial" pitchFamily="34" charset="0"/>
                <a:cs typeface="Arial" pitchFamily="34" charset="0"/>
              </a:rPr>
              <a:t>* 5.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The sensor must be captured from infrared pen,</a:t>
            </a:r>
            <a:r>
              <a:rPr lang="id-ID" baseline="0" dirty="0" smtClean="0">
                <a:latin typeface="Arial" pitchFamily="34" charset="0"/>
                <a:cs typeface="Arial" pitchFamily="34" charset="0"/>
              </a:rPr>
              <a:t> sometimes in the room can provide another infrared sensor like lamps, candle, sun, and many more.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Follow</a:t>
            </a:r>
            <a:r>
              <a:rPr lang="id-ID" baseline="0" dirty="0" smtClean="0"/>
              <a:t> the text</a:t>
            </a:r>
          </a:p>
          <a:p>
            <a:pPr>
              <a:buFont typeface="Arial" charset="0"/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*5 If there are 2nd captured sensor, then there will be new features like rotate, scroll and zoom. Well with 2 sensor together that means we can do multitouch.</a:t>
            </a:r>
            <a:r>
              <a:rPr lang="id-ID" baseline="0" dirty="0" smtClean="0">
                <a:latin typeface="Arial" pitchFamily="34" charset="0"/>
                <a:cs typeface="Arial" pitchFamily="34" charset="0"/>
              </a:rPr>
              <a:t> Multitouch means you can do some features with 2 touch / 2 sensor . Usually we can see it in mac products.</a:t>
            </a:r>
          </a:p>
          <a:p>
            <a:pPr>
              <a:buFont typeface="Arial" charset="0"/>
              <a:buNone/>
            </a:pPr>
            <a:r>
              <a:rPr lang="id-ID" baseline="0" dirty="0" smtClean="0">
                <a:latin typeface="Arial" pitchFamily="34" charset="0"/>
                <a:cs typeface="Arial" pitchFamily="34" charset="0"/>
              </a:rPr>
              <a:t>*6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Using operating system Windows XP, but I’ve tried another operating</a:t>
            </a:r>
            <a:r>
              <a:rPr lang="id-ID" baseline="0" dirty="0" smtClean="0">
                <a:latin typeface="Arial" pitchFamily="34" charset="0"/>
                <a:cs typeface="Arial" pitchFamily="34" charset="0"/>
              </a:rPr>
              <a:t> system like vista and 7 and they work correctly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Now about the Wiimote,</a:t>
            </a:r>
            <a:r>
              <a:rPr lang="id-ID" baseline="0" dirty="0" smtClean="0"/>
              <a:t> Wiimote is a controller for game console Wii. </a:t>
            </a:r>
          </a:p>
          <a:p>
            <a:r>
              <a:rPr lang="id-ID" baseline="0" dirty="0" smtClean="0"/>
              <a:t>It can sense movement, has 6 buttons, infrared camera and bluetooth.</a:t>
            </a:r>
          </a:p>
          <a:p>
            <a:r>
              <a:rPr lang="id-ID" baseline="0" dirty="0" smtClean="0"/>
              <a:t>In this project, the most important part in this Wiimote is infrared camera.</a:t>
            </a:r>
          </a:p>
          <a:p>
            <a:r>
              <a:rPr lang="id-ID" baseline="0" dirty="0" smtClean="0"/>
              <a:t>The infrared camera is used to capture the infrared sensor.</a:t>
            </a:r>
          </a:p>
          <a:p>
            <a:r>
              <a:rPr lang="id-ID" baseline="0" dirty="0" smtClean="0"/>
              <a:t>The camera has resolution 1024 times 768.</a:t>
            </a:r>
          </a:p>
          <a:p>
            <a:r>
              <a:rPr lang="id-ID" baseline="0" dirty="0" smtClean="0"/>
              <a:t>The camera has angle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vertical angle 33 degrees and horizontal angle 23 degrees.</a:t>
            </a:r>
          </a:p>
          <a:p>
            <a:r>
              <a:rPr lang="id-ID" baseline="0" dirty="0" smtClean="0">
                <a:latin typeface="Arial" pitchFamily="34" charset="0"/>
                <a:cs typeface="Arial" pitchFamily="34" charset="0"/>
              </a:rPr>
              <a:t>Inside the wiimote has 4 slots to save position sensor.</a:t>
            </a:r>
          </a:p>
          <a:p>
            <a:r>
              <a:rPr lang="id-ID" baseline="0" dirty="0" smtClean="0">
                <a:latin typeface="Arial" pitchFamily="34" charset="0"/>
                <a:cs typeface="Arial" pitchFamily="34" charset="0"/>
              </a:rPr>
              <a:t>For example, if the first sensor is captured, then the position of the sensor will be save in first slot.</a:t>
            </a:r>
          </a:p>
          <a:p>
            <a:r>
              <a:rPr lang="id-ID" baseline="0" dirty="0" smtClean="0">
                <a:latin typeface="Arial" pitchFamily="34" charset="0"/>
                <a:cs typeface="Arial" pitchFamily="34" charset="0"/>
              </a:rPr>
              <a:t>If another sensor is captured, then it will be save in second slot. </a:t>
            </a:r>
          </a:p>
          <a:p>
            <a:r>
              <a:rPr lang="id-ID" baseline="0" dirty="0" smtClean="0">
                <a:latin typeface="Arial" pitchFamily="34" charset="0"/>
                <a:cs typeface="Arial" pitchFamily="34" charset="0"/>
              </a:rPr>
              <a:t>So that how it works.</a:t>
            </a:r>
            <a:endParaRPr lang="id-ID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baseline="0" dirty="0" smtClean="0"/>
              <a:t>Vector graphic is a graphic that drawing geometric shapes.</a:t>
            </a:r>
          </a:p>
          <a:p>
            <a:r>
              <a:rPr lang="id-ID" baseline="0" dirty="0" smtClean="0"/>
              <a:t>Geometric is come from Geometry that means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of </a:t>
            </a:r>
            <a:r>
              <a:rPr lang="id-ID" sz="1200" b="0" i="0" u="none" strike="noStrike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mathematics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concerned with questions of size, shape, relative position of figures, and the properties of space</a:t>
            </a:r>
            <a:r>
              <a:rPr lang="id-ID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d-ID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basicly, we need to know what is the size, the shape, before we draw a vector graphic. </a:t>
            </a:r>
          </a:p>
          <a:p>
            <a:r>
              <a:rPr lang="id-ID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It’s different with bitmap graphic. </a:t>
            </a:r>
          </a:p>
          <a:p>
            <a:r>
              <a:rPr lang="id-ID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Bitmap graphic use pixel to draw.</a:t>
            </a:r>
          </a:p>
          <a:p>
            <a:r>
              <a:rPr lang="id-ID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you can see in this picture. But the vector graphic use position, like positions at the corners, what kind it shape, and many more.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BezierCurve</a:t>
            </a:r>
            <a:r>
              <a:rPr lang="id-ID" baseline="0" dirty="0" smtClean="0"/>
              <a:t> is used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computer graphics to model smooth curves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r>
              <a:rPr lang="id-ID" dirty="0" smtClean="0">
                <a:latin typeface="Arial" pitchFamily="34" charset="0"/>
                <a:cs typeface="Arial" pitchFamily="34" charset="0"/>
              </a:rPr>
              <a:t>There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are control points to control curve shape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id-ID" dirty="0" smtClean="0">
                <a:latin typeface="Arial" pitchFamily="34" charset="0"/>
                <a:cs typeface="Arial" pitchFamily="34" charset="0"/>
              </a:rPr>
              <a:t>Well as you can in this</a:t>
            </a:r>
            <a:r>
              <a:rPr lang="id-ID" baseline="0" dirty="0" smtClean="0">
                <a:latin typeface="Arial" pitchFamily="34" charset="0"/>
                <a:cs typeface="Arial" pitchFamily="34" charset="0"/>
              </a:rPr>
              <a:t> picture, this is quadratic bezier curve. I’ll use that to draw curve in my paint application.</a:t>
            </a:r>
          </a:p>
          <a:p>
            <a:r>
              <a:rPr lang="id-ID" baseline="0" dirty="0" smtClean="0">
                <a:latin typeface="Arial" pitchFamily="34" charset="0"/>
                <a:cs typeface="Arial" pitchFamily="34" charset="0"/>
              </a:rPr>
              <a:t>There are 4 control points, p0,p1,p2,and p3.</a:t>
            </a:r>
          </a:p>
          <a:p>
            <a:r>
              <a:rPr lang="id-ID" baseline="0" dirty="0" smtClean="0">
                <a:latin typeface="Arial" pitchFamily="34" charset="0"/>
                <a:cs typeface="Arial" pitchFamily="34" charset="0"/>
              </a:rPr>
              <a:t>P0 is the start point and p3 is the end point.</a:t>
            </a:r>
          </a:p>
          <a:p>
            <a:r>
              <a:rPr lang="id-ID" baseline="0" dirty="0" smtClean="0">
                <a:latin typeface="Arial" pitchFamily="34" charset="0"/>
                <a:cs typeface="Arial" pitchFamily="34" charset="0"/>
              </a:rPr>
              <a:t>P1 and p2 are points to help shape the curve.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baseline="0" dirty="0" smtClean="0">
                <a:latin typeface="Arial" pitchFamily="34" charset="0"/>
                <a:cs typeface="Arial" pitchFamily="34" charset="0"/>
              </a:rPr>
              <a:t>And there are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ariab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 is used for length of B(t)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or the curve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from P0 to P1 with value 0 to 1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You can see the formula</a:t>
            </a:r>
            <a:r>
              <a:rPr lang="id-ID" baseline="0" dirty="0" smtClean="0">
                <a:latin typeface="Arial" pitchFamily="34" charset="0"/>
                <a:cs typeface="Arial" pitchFamily="34" charset="0"/>
              </a:rPr>
              <a:t> of the quadratic bezier curve is use to find position curve from control point.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baseline="0" dirty="0" smtClean="0">
                <a:latin typeface="Arial" pitchFamily="34" charset="0"/>
                <a:cs typeface="Arial" pitchFamily="34" charset="0"/>
              </a:rPr>
              <a:t>From this formula we can make aninvers formula to find control points from position curve.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9AA8-F059-43EE-BFF9-9AB4CB38E9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3575-030E-4793-95B8-42F198C89097}" type="datetimeFigureOut">
              <a:rPr lang="id-ID" smtClean="0"/>
              <a:pPr/>
              <a:t>13/04/2010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F6A9-7487-4659-9956-6E813ACF91F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3575-030E-4793-95B8-42F198C89097}" type="datetimeFigureOut">
              <a:rPr lang="id-ID" smtClean="0"/>
              <a:pPr/>
              <a:t>13/04/2010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F6A9-7487-4659-9956-6E813ACF91F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3575-030E-4793-95B8-42F198C89097}" type="datetimeFigureOut">
              <a:rPr lang="id-ID" smtClean="0"/>
              <a:pPr/>
              <a:t>13/04/2010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F6A9-7487-4659-9956-6E813ACF91F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3575-030E-4793-95B8-42F198C89097}" type="datetimeFigureOut">
              <a:rPr lang="id-ID" smtClean="0"/>
              <a:pPr/>
              <a:t>13/04/2010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F6A9-7487-4659-9956-6E813ACF91F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3575-030E-4793-95B8-42F198C89097}" type="datetimeFigureOut">
              <a:rPr lang="id-ID" smtClean="0"/>
              <a:pPr/>
              <a:t>13/04/2010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F6A9-7487-4659-9956-6E813ACF91F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3575-030E-4793-95B8-42F198C89097}" type="datetimeFigureOut">
              <a:rPr lang="id-ID" smtClean="0"/>
              <a:pPr/>
              <a:t>13/04/2010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F6A9-7487-4659-9956-6E813ACF91F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3575-030E-4793-95B8-42F198C89097}" type="datetimeFigureOut">
              <a:rPr lang="id-ID" smtClean="0"/>
              <a:pPr/>
              <a:t>13/04/2010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F6A9-7487-4659-9956-6E813ACF91F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3575-030E-4793-95B8-42F198C89097}" type="datetimeFigureOut">
              <a:rPr lang="id-ID" smtClean="0"/>
              <a:pPr/>
              <a:t>13/04/2010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F6A9-7487-4659-9956-6E813ACF91F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3575-030E-4793-95B8-42F198C89097}" type="datetimeFigureOut">
              <a:rPr lang="id-ID" smtClean="0"/>
              <a:pPr/>
              <a:t>13/04/2010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F6A9-7487-4659-9956-6E813ACF91F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3575-030E-4793-95B8-42F198C89097}" type="datetimeFigureOut">
              <a:rPr lang="id-ID" smtClean="0"/>
              <a:pPr/>
              <a:t>13/04/2010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F6A9-7487-4659-9956-6E813ACF91F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3575-030E-4793-95B8-42F198C89097}" type="datetimeFigureOut">
              <a:rPr lang="id-ID" smtClean="0"/>
              <a:pPr/>
              <a:t>13/04/2010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51F6A9-7487-4659-9956-6E813ACF91F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ED3575-030E-4793-95B8-42F198C89097}" type="datetimeFigureOut">
              <a:rPr lang="id-ID" smtClean="0"/>
              <a:pPr/>
              <a:t>13/04/2010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51F6A9-7487-4659-9956-6E813ACF91FC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7851648" cy="127158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Arial" charset="0"/>
              </a:rPr>
              <a:t>DESIGN and IMPLEMENTATION </a:t>
            </a:r>
            <a:r>
              <a:rPr lang="id-ID" sz="3200" dirty="0" smtClean="0">
                <a:solidFill>
                  <a:schemeClr val="tx2"/>
                </a:solidFill>
                <a:latin typeface="Arial" charset="0"/>
              </a:rPr>
              <a:t>DIGITAL WHITEBOARD with WIIMOTE</a:t>
            </a:r>
            <a:endParaRPr lang="id-ID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00860"/>
          </a:xfrm>
        </p:spPr>
        <p:txBody>
          <a:bodyPr/>
          <a:lstStyle/>
          <a:p>
            <a:pPr algn="l"/>
            <a:r>
              <a:rPr lang="id-ID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Author : </a:t>
            </a:r>
          </a:p>
          <a:p>
            <a:pPr algn="l"/>
            <a:r>
              <a:rPr lang="id-ID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Ng Thomas ( 26406034 )</a:t>
            </a:r>
          </a:p>
          <a:p>
            <a:pPr algn="l"/>
            <a:endParaRPr lang="id-ID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  <a:buClr>
                <a:schemeClr val="tx2"/>
              </a:buClr>
              <a:buSzPct val="70000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Under the Guidance of:</a:t>
            </a:r>
          </a:p>
          <a:p>
            <a:pPr algn="l">
              <a:lnSpc>
                <a:spcPct val="90000"/>
              </a:lnSpc>
              <a:buClr>
                <a:schemeClr val="tx2"/>
              </a:buClr>
              <a:buSzPct val="70000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wan Njoto Sandjaja, MSCS.</a:t>
            </a:r>
            <a:endParaRPr lang="id-ID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Rudy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Adipranata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M.Eng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id-ID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id-ID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MAPPING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50197"/>
            <a:ext cx="8229600" cy="295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MAPPING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Quadrilateral to rectangle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428868"/>
            <a:ext cx="4282708" cy="385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MAPPING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Rectangle to quadrilateral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formula is an inverse formula projective mapping quadrilateral o rectangle.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500438"/>
            <a:ext cx="156094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MAPPING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How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use it ?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Reference materials from “Fundamental of Texture Mapping and Image Warping” by Paul S.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Heckbert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8888" y="3105150"/>
            <a:ext cx="4086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DESAIN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23500" y="2428868"/>
            <a:ext cx="663464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WHITEBOARD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329114" cy="438912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Start with get position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sensor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Set calibration and find matrix calibration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Find cursor position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Move the mouse cursor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Click the mouse by using user32.dll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4522007" y="1928802"/>
          <a:ext cx="4407711" cy="4357718"/>
        </p:xfrm>
        <a:graphic>
          <a:graphicData uri="http://schemas.openxmlformats.org/presentationml/2006/ole">
            <p:oleObj spid="_x0000_s8193" name="Visio" r:id="rId4" imgW="5038446" imgH="4978115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00958" y="5929330"/>
            <a:ext cx="6511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bri" pitchFamily="34" charset="0"/>
              </a:rPr>
              <a:t>p. </a:t>
            </a:r>
            <a:r>
              <a:rPr lang="en-US" dirty="0" smtClean="0">
                <a:latin typeface="Calibri" pitchFamily="34" charset="0"/>
              </a:rPr>
              <a:t>32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MATRIX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471990" cy="438912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Find matrix value from Projective Mapping rectangle to quadrilateral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Find matrix value from Projective Mapping quadrilateral to rectangle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4941958" y="1928802"/>
          <a:ext cx="4130636" cy="3071834"/>
        </p:xfrm>
        <a:graphic>
          <a:graphicData uri="http://schemas.openxmlformats.org/presentationml/2006/ole">
            <p:oleObj spid="_x0000_s46081" name="Visio" r:id="rId4" imgW="3006601" imgH="223505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15140" y="4572008"/>
            <a:ext cx="6511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bri" pitchFamily="34" charset="0"/>
              </a:rPr>
              <a:t>p. </a:t>
            </a:r>
            <a:r>
              <a:rPr lang="en-US" dirty="0" smtClean="0">
                <a:latin typeface="Calibri" pitchFamily="34" charset="0"/>
              </a:rPr>
              <a:t>33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CURSOR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614866" cy="438912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Find cursor position from mapping process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 smoothing process to make smooth cursor movement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Get cursor position and ready to use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4664261" y="2071678"/>
          <a:ext cx="4479771" cy="3286148"/>
        </p:xfrm>
        <a:graphic>
          <a:graphicData uri="http://schemas.openxmlformats.org/presentationml/2006/ole">
            <p:oleObj spid="_x0000_s48131" name="Visio" r:id="rId4" imgW="2892146" imgH="2123567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388" y="4857760"/>
            <a:ext cx="6511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bri" pitchFamily="34" charset="0"/>
              </a:rPr>
              <a:t>p. </a:t>
            </a:r>
            <a:r>
              <a:rPr lang="en-US" dirty="0" smtClean="0">
                <a:latin typeface="Calibri" pitchFamily="34" charset="0"/>
              </a:rPr>
              <a:t>34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471990" cy="438912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Has 2 options at the start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Make a new file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Load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Create an object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Edit an object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Save graphics to SVG or bitmap file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4929190" y="1221074"/>
          <a:ext cx="4429156" cy="4994008"/>
        </p:xfrm>
        <a:graphic>
          <a:graphicData uri="http://schemas.openxmlformats.org/presentationml/2006/ole">
            <p:oleObj spid="_x0000_s50177" name="Visio" r:id="rId4" imgW="4709658" imgH="5837854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00892" y="6202940"/>
            <a:ext cx="6511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bri" pitchFamily="34" charset="0"/>
              </a:rPr>
              <a:t>p. </a:t>
            </a:r>
            <a:r>
              <a:rPr lang="en-US" dirty="0" smtClean="0">
                <a:latin typeface="Calibri" pitchFamily="34" charset="0"/>
              </a:rPr>
              <a:t>36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1785918" y="1990952"/>
          <a:ext cx="987846" cy="4652758"/>
        </p:xfrm>
        <a:graphic>
          <a:graphicData uri="http://schemas.openxmlformats.org/presentationml/2006/ole">
            <p:oleObj spid="_x0000_s52225" name="Visio" r:id="rId4" imgW="952081" imgH="4489265" progId="">
              <p:embed/>
            </p:oleObj>
          </a:graphicData>
        </a:graphic>
      </p:graphicFrame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4286248" y="1933132"/>
          <a:ext cx="3829046" cy="4757299"/>
        </p:xfrm>
        <a:graphic>
          <a:graphicData uri="http://schemas.openxmlformats.org/presentationml/2006/ole">
            <p:oleObj spid="_x0000_s52227" name="Visio" r:id="rId5" imgW="4400306" imgH="5463996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926" y="5643578"/>
            <a:ext cx="6511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bri" pitchFamily="34" charset="0"/>
              </a:rPr>
              <a:t>p. </a:t>
            </a:r>
            <a:r>
              <a:rPr lang="en-US" dirty="0" smtClean="0">
                <a:latin typeface="Calibri" pitchFamily="34" charset="0"/>
              </a:rPr>
              <a:t>38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24" y="5643578"/>
            <a:ext cx="6511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bri" pitchFamily="34" charset="0"/>
              </a:rPr>
              <a:t>p. </a:t>
            </a:r>
            <a:r>
              <a:rPr lang="en-US" dirty="0" smtClean="0">
                <a:latin typeface="Calibri" pitchFamily="34" charset="0"/>
              </a:rPr>
              <a:t>39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BACKGROUND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Users can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’t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write freely 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like using a pen or whiteboard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during presentation 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computer</a:t>
            </a: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d-ID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tock-photo-little-girl-writing-add-numbers-marker-transparent-white-board-450770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43301"/>
            <a:ext cx="3857652" cy="2743219"/>
          </a:xfrm>
          <a:prstGeom prst="rect">
            <a:avLst/>
          </a:prstGeom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57562"/>
            <a:ext cx="3214710" cy="2851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829180" cy="438912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each mouse functions make system must save position to draw a line 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If start position and end position are a same, then system won’t create a line.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5291170" y="1785926"/>
          <a:ext cx="4091830" cy="4071966"/>
        </p:xfrm>
        <a:graphic>
          <a:graphicData uri="http://schemas.openxmlformats.org/presentationml/2006/ole">
            <p:oleObj spid="_x0000_s54277" name="Visio" r:id="rId4" imgW="4403545" imgH="4378053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43570" y="6000768"/>
            <a:ext cx="6511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. 40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1857356" y="1928802"/>
          <a:ext cx="6238886" cy="4698263"/>
        </p:xfrm>
        <a:graphic>
          <a:graphicData uri="http://schemas.openxmlformats.org/presentationml/2006/ole">
            <p:oleObj spid="_x0000_s56323" name="Visio" r:id="rId4" imgW="4669707" imgH="3516695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43570" y="6000768"/>
            <a:ext cx="6511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. 45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Infrared LED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The infrared pen use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Vishay TSAL 6400 IR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643314"/>
            <a:ext cx="3105155" cy="232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661173"/>
            <a:ext cx="2986091" cy="223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Smoothing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Is used to make a smooth cursor movement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Could possible make cursor looked moves slowly</a:t>
            </a:r>
          </a:p>
          <a:p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786" y="3500438"/>
            <a:ext cx="3799338" cy="249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876"/>
            <a:ext cx="31718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72132" y="6215082"/>
            <a:ext cx="17114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After smoothing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6143644"/>
            <a:ext cx="185627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Before smoothing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Bit rate speed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Wiimote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has bit rate transfer 100 data per second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The system can process 100 data per second so there will be no missing data with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Core2Duo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or higher.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00504"/>
            <a:ext cx="4016670" cy="205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000504"/>
            <a:ext cx="39599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00166" y="6072206"/>
            <a:ext cx="25117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Bit rate transfer </a:t>
            </a:r>
            <a:r>
              <a:rPr lang="en-US" dirty="0" err="1" smtClean="0">
                <a:latin typeface="Calibri" pitchFamily="34" charset="0"/>
              </a:rPr>
              <a:t>Wiimote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6072206"/>
            <a:ext cx="273247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smtClean="0"/>
              <a:t>amount of data processed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86238" cy="438912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Calibration result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The result of calibration is different with pen position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The results  of testing calibration results with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Wiimote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upright position with the screen has the minimum deviation to cursor position.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40459"/>
            <a:ext cx="4500562" cy="361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043362" cy="4389120"/>
          </a:xfrm>
        </p:spPr>
        <p:txBody>
          <a:bodyPr/>
          <a:lstStyle/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Calibration test results with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Wiimote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Position 10 ° Vertical downward and 45 ° horizontal to the left of the screen has the worse result in this experiment.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857364"/>
            <a:ext cx="4714876" cy="403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Bit rate transfer from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Wiimote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 computer average is 100 data per second and have high consistent.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Wiimote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can’t capture sensor position accurately, so the movement of cursor becomes ugly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zig-zag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greater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angle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Wiimote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 the screen will add the deviation to the cursor position with infrared pen position.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best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angle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put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Wiimote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60 degree from the screen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reverse Bezier Curves process can’t produce an accurate graphic curve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result of object graphic is still smooth when the object is enlarged.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Make a new hardware design where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Wiimote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can capture the sensor even the sensor is blocked.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Develop or use another better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algorithem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 make a perfect result of calibration.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 another formula 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algorithem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 find more accurate reverse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bezier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curves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Add some features like undo and redo in </a:t>
            </a:r>
            <a:r>
              <a:rPr lang="en-US" smtClean="0">
                <a:latin typeface="Arial" pitchFamily="34" charset="0"/>
                <a:cs typeface="Arial" pitchFamily="34" charset="0"/>
              </a:rPr>
              <a:t>paint application.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MAIN GOAL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2800" dirty="0" smtClean="0">
                <a:latin typeface="Arial" pitchFamily="34" charset="0"/>
                <a:cs typeface="Arial" pitchFamily="34" charset="0"/>
              </a:rPr>
              <a:t>To create an application where users can write and draw to help presentation on projector screen with Wiimote technology.</a:t>
            </a:r>
          </a:p>
          <a:p>
            <a:pPr>
              <a:buNone/>
            </a:pPr>
            <a:endParaRPr lang="id-ID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471882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d-ID" sz="4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THANKS </a:t>
            </a:r>
            <a:r>
              <a:rPr lang="en-US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FOR YOUR ATTENTION</a:t>
            </a:r>
            <a:endParaRPr lang="id-ID" sz="480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latin typeface="Arial" pitchFamily="34" charset="0"/>
                <a:cs typeface="Arial" pitchFamily="34" charset="0"/>
              </a:rPr>
              <a:t>How to convert an infrared sensor that was captured become a coordinat point.</a:t>
            </a:r>
          </a:p>
          <a:p>
            <a:r>
              <a:rPr lang="id-ID" dirty="0" smtClean="0">
                <a:latin typeface="Arial" pitchFamily="34" charset="0"/>
                <a:cs typeface="Arial" pitchFamily="34" charset="0"/>
              </a:rPr>
              <a:t>How to connect bluetooth between Wiimote and computer.</a:t>
            </a:r>
          </a:p>
          <a:p>
            <a:r>
              <a:rPr lang="id-ID" dirty="0" smtClean="0">
                <a:latin typeface="Arial" pitchFamily="34" charset="0"/>
                <a:cs typeface="Arial" pitchFamily="34" charset="0"/>
              </a:rPr>
              <a:t>How to simulate cursor movement and functions from input that comes from Wiimote.</a:t>
            </a:r>
          </a:p>
          <a:p>
            <a:r>
              <a:rPr lang="id-ID" dirty="0" smtClean="0">
                <a:latin typeface="Arial" pitchFamily="34" charset="0"/>
                <a:cs typeface="Arial" pitchFamily="34" charset="0"/>
              </a:rPr>
              <a:t>How to make an simple application vector graphic paint that can be used for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writting, drawing and watching images.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and LIMITATIONS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>
            <a:normAutofit fontScale="92500"/>
          </a:bodyPr>
          <a:lstStyle/>
          <a:p>
            <a:r>
              <a:rPr lang="id-ID" dirty="0" smtClean="0">
                <a:latin typeface="Arial" pitchFamily="34" charset="0"/>
                <a:cs typeface="Arial" pitchFamily="34" charset="0"/>
              </a:rPr>
              <a:t>Hardware </a:t>
            </a:r>
          </a:p>
          <a:p>
            <a:pPr lvl="1"/>
            <a:r>
              <a:rPr lang="id-ID" dirty="0" smtClean="0">
                <a:latin typeface="Arial" pitchFamily="34" charset="0"/>
                <a:cs typeface="Arial" pitchFamily="34" charset="0"/>
              </a:rPr>
              <a:t>Using a Wiimote as infrared receiver and an infrared pen as infrared sensor.</a:t>
            </a:r>
          </a:p>
          <a:p>
            <a:pPr lvl="1"/>
            <a:r>
              <a:rPr lang="id-ID" dirty="0" smtClean="0">
                <a:latin typeface="Arial" pitchFamily="34" charset="0"/>
                <a:cs typeface="Arial" pitchFamily="34" charset="0"/>
              </a:rPr>
              <a:t>Infrared sensor from infrared pen must be captured directly and must not be blocked.</a:t>
            </a:r>
          </a:p>
          <a:p>
            <a:pPr lvl="1"/>
            <a:r>
              <a:rPr lang="id-ID" dirty="0" smtClean="0">
                <a:latin typeface="Arial" pitchFamily="34" charset="0"/>
                <a:cs typeface="Arial" pitchFamily="34" charset="0"/>
              </a:rPr>
              <a:t>Distance  between Wiimote and infrared pen up to 5 meter or inside the infrared range.</a:t>
            </a:r>
          </a:p>
          <a:p>
            <a:pPr lvl="1"/>
            <a:r>
              <a:rPr lang="id-ID" dirty="0" smtClean="0">
                <a:latin typeface="Arial" pitchFamily="34" charset="0"/>
                <a:cs typeface="Arial" pitchFamily="34" charset="0"/>
              </a:rPr>
              <a:t>Distance between Wiimote and computer inside the bluetooth range.</a:t>
            </a:r>
          </a:p>
          <a:p>
            <a:pPr lvl="1"/>
            <a:r>
              <a:rPr lang="id-ID" dirty="0" smtClean="0">
                <a:latin typeface="Arial" pitchFamily="34" charset="0"/>
                <a:cs typeface="Arial" pitchFamily="34" charset="0"/>
              </a:rPr>
              <a:t>The sensor must be captured from infrared pen</a:t>
            </a: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Wiimote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placement right in front of the center of the screen.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Wiimote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direction perpendicular to the screen.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and LIMITATIONS</a:t>
            </a:r>
            <a:r>
              <a:rPr lang="id-ID" dirty="0" smtClean="0"/>
              <a:t> (cont)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>
                <a:latin typeface="Arial" pitchFamily="34" charset="0"/>
                <a:cs typeface="Arial" pitchFamily="34" charset="0"/>
              </a:rPr>
              <a:t>Software</a:t>
            </a:r>
          </a:p>
          <a:p>
            <a:pPr lvl="1"/>
            <a:r>
              <a:rPr lang="id-ID" dirty="0" smtClean="0">
                <a:latin typeface="Arial" pitchFamily="34" charset="0"/>
                <a:cs typeface="Arial" pitchFamily="34" charset="0"/>
              </a:rPr>
              <a:t>System can only process 2 input sensor from Wiimote</a:t>
            </a:r>
          </a:p>
          <a:p>
            <a:pPr lvl="1"/>
            <a:r>
              <a:rPr lang="id-ID" dirty="0" smtClean="0">
                <a:latin typeface="Arial" pitchFamily="34" charset="0"/>
                <a:cs typeface="Arial" pitchFamily="34" charset="0"/>
              </a:rPr>
              <a:t>Wiimote and computer is connected by bluetooth</a:t>
            </a:r>
          </a:p>
          <a:p>
            <a:pPr lvl="1"/>
            <a:r>
              <a:rPr lang="id-ID" dirty="0" smtClean="0">
                <a:latin typeface="Arial" pitchFamily="34" charset="0"/>
                <a:cs typeface="Arial" pitchFamily="34" charset="0"/>
              </a:rPr>
              <a:t>Using SVG as format save data for drawing two-dimensional image vector.</a:t>
            </a:r>
          </a:p>
          <a:p>
            <a:pPr lvl="1"/>
            <a:r>
              <a:rPr lang="id-ID" dirty="0" smtClean="0">
                <a:latin typeface="Arial" pitchFamily="34" charset="0"/>
                <a:cs typeface="Arial" pitchFamily="34" charset="0"/>
              </a:rPr>
              <a:t>First sensor that was captured become mouse replacement to move and click cursor mouse.</a:t>
            </a:r>
          </a:p>
          <a:p>
            <a:pPr lvl="1"/>
            <a:r>
              <a:rPr lang="id-ID" dirty="0" smtClean="0">
                <a:latin typeface="Arial" pitchFamily="34" charset="0"/>
                <a:cs typeface="Arial" pitchFamily="34" charset="0"/>
              </a:rPr>
              <a:t>If there are 2nd captured sensor, then there will be new features like rotate, scroll and zoom.</a:t>
            </a:r>
          </a:p>
          <a:p>
            <a:pPr lvl="1"/>
            <a:r>
              <a:rPr lang="id-ID" dirty="0" smtClean="0">
                <a:latin typeface="Arial" pitchFamily="34" charset="0"/>
                <a:cs typeface="Arial" pitchFamily="34" charset="0"/>
              </a:rPr>
              <a:t>Using operating system Windows XP</a:t>
            </a:r>
          </a:p>
          <a:p>
            <a:pPr lvl="1"/>
            <a:r>
              <a:rPr lang="id-ID" dirty="0" smtClean="0">
                <a:latin typeface="Arial" pitchFamily="34" charset="0"/>
                <a:cs typeface="Arial" pitchFamily="34" charset="0"/>
              </a:rPr>
              <a:t>Using C# developer with .NET Framework v2.0</a:t>
            </a:r>
          </a:p>
          <a:p>
            <a:pPr lvl="1"/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WIIMOTE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286256"/>
            <a:ext cx="8229600" cy="2324096"/>
          </a:xfrm>
        </p:spPr>
        <p:txBody>
          <a:bodyPr/>
          <a:lstStyle/>
          <a:p>
            <a:r>
              <a:rPr lang="id-ID" dirty="0" smtClean="0">
                <a:latin typeface="Arial" pitchFamily="34" charset="0"/>
                <a:cs typeface="Arial" pitchFamily="34" charset="0"/>
              </a:rPr>
              <a:t>Used as infrared camera to capture infrared sensor</a:t>
            </a:r>
          </a:p>
          <a:p>
            <a:r>
              <a:rPr lang="id-ID" dirty="0" smtClean="0">
                <a:latin typeface="Arial" pitchFamily="34" charset="0"/>
                <a:cs typeface="Arial" pitchFamily="34" charset="0"/>
              </a:rPr>
              <a:t>Has resolution camera 1024 x 768</a:t>
            </a:r>
          </a:p>
          <a:p>
            <a:r>
              <a:rPr lang="id-ID" dirty="0" smtClean="0">
                <a:latin typeface="Arial" pitchFamily="34" charset="0"/>
                <a:cs typeface="Arial" pitchFamily="34" charset="0"/>
              </a:rPr>
              <a:t>Has vertical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angle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33 degrees and horizontal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angle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23 degrees</a:t>
            </a:r>
          </a:p>
          <a:p>
            <a:r>
              <a:rPr lang="id-ID" dirty="0" smtClean="0">
                <a:latin typeface="Arial" pitchFamily="34" charset="0"/>
                <a:cs typeface="Arial" pitchFamily="34" charset="0"/>
              </a:rPr>
              <a:t>Has 4 slots to save position sensors.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Wii Remote Imag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000240"/>
            <a:ext cx="28575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VECTOR GRAPHIC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Is a graphic that drawing geometric shapes.</a:t>
            </a:r>
          </a:p>
          <a:p>
            <a:r>
              <a:rPr lang="id-ID" dirty="0" smtClean="0"/>
              <a:t>It’s different with bitmap graphic.</a:t>
            </a:r>
            <a:endParaRPr lang="id-ID" dirty="0"/>
          </a:p>
        </p:txBody>
      </p:sp>
      <p:pic>
        <p:nvPicPr>
          <p:cNvPr id="4" name="Picture 3" descr="bitma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876"/>
            <a:ext cx="2152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vector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571876"/>
            <a:ext cx="21907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BEZIER CURVES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Used in computer graphics to model smooth curves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There are control points to control curve shape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Variab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 is used for length of B(t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or the curve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from P0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 value 0 to 1</a:t>
            </a:r>
          </a:p>
          <a:p>
            <a:endParaRPr lang="id-ID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\mathbf{B}(t)=(1-t)^3\mathbf{P}_0+3(1-t)^2t\mathbf{P}_1+3(1-t)t^2\mathbf{P}_2+t^3\mathbf{P}_3 \mbox{ , } t \in [0,1]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7" y="3929066"/>
            <a:ext cx="6972349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onstruction of a cubic Bézier curv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429132"/>
            <a:ext cx="39433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837</TotalTime>
  <Words>1971</Words>
  <Application>Microsoft Office PowerPoint</Application>
  <PresentationFormat>On-screen Show (4:3)</PresentationFormat>
  <Paragraphs>232</Paragraphs>
  <Slides>30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Flow</vt:lpstr>
      <vt:lpstr>Visio</vt:lpstr>
      <vt:lpstr>DESIGN and IMPLEMENTATION DIGITAL WHITEBOARD with WIIMOTE</vt:lpstr>
      <vt:lpstr>BACKGROUND</vt:lpstr>
      <vt:lpstr>MAIN GOAL</vt:lpstr>
      <vt:lpstr>PROBLEM STATEMENT</vt:lpstr>
      <vt:lpstr>SCOPE and LIMITATIONS</vt:lpstr>
      <vt:lpstr>SCOPE and LIMITATIONS (cont)</vt:lpstr>
      <vt:lpstr>WIIMOTE</vt:lpstr>
      <vt:lpstr>VECTOR GRAPHIC </vt:lpstr>
      <vt:lpstr>BEZIER CURVES</vt:lpstr>
      <vt:lpstr>PROJECTIVE MAPPING</vt:lpstr>
      <vt:lpstr>PROJECTIVE MAPPING (cont)</vt:lpstr>
      <vt:lpstr>PROJECTIVE MAPPING (cont)</vt:lpstr>
      <vt:lpstr>PROJECTIVE MAPPING (cont)</vt:lpstr>
      <vt:lpstr>HARDWARE DESAIN</vt:lpstr>
      <vt:lpstr>DIGITAL WHITEBOARD DESIGN</vt:lpstr>
      <vt:lpstr>SEARCH MATRIX CALIBRATION</vt:lpstr>
      <vt:lpstr>FIND CURSOR POSITION</vt:lpstr>
      <vt:lpstr>PAINT DESIGN</vt:lpstr>
      <vt:lpstr>CREATE AN OBJECT</vt:lpstr>
      <vt:lpstr>CREATE A LINE</vt:lpstr>
      <vt:lpstr>EDIT SHAPE</vt:lpstr>
      <vt:lpstr>EXPERIMENTAL RESULT</vt:lpstr>
      <vt:lpstr>EXPERIMENTAL RESULT</vt:lpstr>
      <vt:lpstr>EXPERIMENTAL RESULT</vt:lpstr>
      <vt:lpstr>EXPERIMENTAL RESULT</vt:lpstr>
      <vt:lpstr>EXPERIMENTAL RESULT (cont)</vt:lpstr>
      <vt:lpstr>CONCLUSION</vt:lpstr>
      <vt:lpstr>CONCLUSION (cont)</vt:lpstr>
      <vt:lpstr>SUGGESTION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IMPLEMENTATION DIGITAL WHITEBOARD with WIIMOTE</dc:title>
  <dc:creator>Thomas Ng</dc:creator>
  <cp:lastModifiedBy>Thomas Ng</cp:lastModifiedBy>
  <cp:revision>63</cp:revision>
  <dcterms:created xsi:type="dcterms:W3CDTF">2010-04-10T05:32:33Z</dcterms:created>
  <dcterms:modified xsi:type="dcterms:W3CDTF">2010-04-13T17:53:28Z</dcterms:modified>
</cp:coreProperties>
</file>