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9" r:id="rId10"/>
    <p:sldId id="264" r:id="rId11"/>
    <p:sldId id="266" r:id="rId12"/>
    <p:sldId id="268" r:id="rId13"/>
    <p:sldId id="270" r:id="rId14"/>
    <p:sldId id="273" r:id="rId15"/>
    <p:sldId id="287" r:id="rId16"/>
    <p:sldId id="271" r:id="rId17"/>
    <p:sldId id="272" r:id="rId18"/>
    <p:sldId id="274" r:id="rId19"/>
    <p:sldId id="275" r:id="rId20"/>
    <p:sldId id="276" r:id="rId21"/>
    <p:sldId id="277" r:id="rId22"/>
    <p:sldId id="267" r:id="rId23"/>
    <p:sldId id="279" r:id="rId24"/>
    <p:sldId id="280" r:id="rId25"/>
    <p:sldId id="281" r:id="rId26"/>
    <p:sldId id="282" r:id="rId27"/>
    <p:sldId id="284" r:id="rId28"/>
    <p:sldId id="283" r:id="rId29"/>
    <p:sldId id="288" r:id="rId30"/>
    <p:sldId id="286" r:id="rId31"/>
    <p:sldId id="290" r:id="rId32"/>
    <p:sldId id="289" r:id="rId33"/>
    <p:sldId id="291" r:id="rId34"/>
    <p:sldId id="292" r:id="rId35"/>
    <p:sldId id="293" r:id="rId36"/>
    <p:sldId id="294" r:id="rId37"/>
    <p:sldId id="295" r:id="rId38"/>
    <p:sldId id="296" r:id="rId39"/>
    <p:sldId id="297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533" autoAdjust="0"/>
  </p:normalViewPr>
  <p:slideViewPr>
    <p:cSldViewPr>
      <p:cViewPr>
        <p:scale>
          <a:sx n="64" d="100"/>
          <a:sy n="64" d="100"/>
        </p:scale>
        <p:origin x="-1338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670C9-89D5-483D-A60F-2EFA9AB8E34D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CC3BB-EA94-45BB-8E9A-31D240A714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OVER DEPAN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533400"/>
            <a:ext cx="96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Ekspresi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5683115" y="304801"/>
            <a:ext cx="2438670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tampak final-22-edit.jpg"/>
          <p:cNvPicPr>
            <a:picLocks noChangeAspect="1"/>
          </p:cNvPicPr>
          <p:nvPr/>
        </p:nvPicPr>
        <p:blipFill>
          <a:blip r:embed="rId3" cstate="print"/>
          <a:srcRect l="7500" t="20341" r="8333" b="20341"/>
          <a:stretch>
            <a:fillRect/>
          </a:stretch>
        </p:blipFill>
        <p:spPr>
          <a:xfrm>
            <a:off x="609600" y="2590800"/>
            <a:ext cx="7375526" cy="35052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943600" y="457200"/>
            <a:ext cx="838200" cy="838200"/>
          </a:xfrm>
          <a:prstGeom prst="ellipse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162800" y="457200"/>
            <a:ext cx="838200" cy="838200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3400" y="914400"/>
            <a:ext cx="4911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Ada</a:t>
            </a:r>
            <a:r>
              <a:rPr lang="en-US" dirty="0" smtClean="0"/>
              <a:t> 2 </a:t>
            </a:r>
            <a:r>
              <a:rPr lang="en-US" dirty="0" err="1" smtClean="0"/>
              <a:t>ekspresi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bola yang </a:t>
            </a:r>
            <a:r>
              <a:rPr lang="en-US" dirty="0" err="1" smtClean="0"/>
              <a:t>menyatu</a:t>
            </a:r>
            <a:r>
              <a:rPr lang="en-US" dirty="0" smtClean="0"/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05400" y="6488668"/>
            <a:ext cx="2146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Blade Runner Movie Font" pitchFamily="34" charset="0"/>
              </a:rPr>
              <a:t>Tampak</a:t>
            </a:r>
            <a:r>
              <a:rPr lang="en-US" dirty="0" smtClean="0">
                <a:latin typeface="Blade Runner Movie Font" pitchFamily="34" charset="0"/>
              </a:rPr>
              <a:t> </a:t>
            </a:r>
            <a:r>
              <a:rPr lang="en-US" dirty="0" err="1" smtClean="0">
                <a:latin typeface="Blade Runner Movie Font" pitchFamily="34" charset="0"/>
              </a:rPr>
              <a:t>barat</a:t>
            </a:r>
            <a:r>
              <a:rPr lang="en-US" dirty="0" smtClean="0">
                <a:latin typeface="Blade Runner Movie Font" pitchFamily="34" charset="0"/>
              </a:rPr>
              <a:t> </a:t>
            </a:r>
            <a:r>
              <a:rPr lang="en-US" dirty="0" err="1" smtClean="0">
                <a:latin typeface="Blade Runner Movie Font" pitchFamily="34" charset="0"/>
              </a:rPr>
              <a:t>daya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3400" y="533400"/>
            <a:ext cx="10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Orientasi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381000"/>
            <a:ext cx="1908175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914400"/>
            <a:ext cx="48506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Circle Plaza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orientasi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taman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surya</a:t>
            </a:r>
            <a:r>
              <a:rPr lang="en-US" dirty="0" smtClean="0">
                <a:sym typeface="Wingdings" pitchFamily="2" charset="2"/>
              </a:rPr>
              <a:t>.</a:t>
            </a:r>
          </a:p>
          <a:p>
            <a:r>
              <a:rPr lang="en-US" dirty="0" smtClean="0"/>
              <a:t>Row Plaza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smtClean="0"/>
              <a:t> </a:t>
            </a:r>
            <a:r>
              <a:rPr lang="en-US" dirty="0" err="1" smtClean="0"/>
              <a:t>orientasi</a:t>
            </a:r>
            <a:r>
              <a:rPr lang="en-US" dirty="0" smtClean="0"/>
              <a:t> figure ground </a:t>
            </a:r>
            <a:r>
              <a:rPr lang="en-US" dirty="0" err="1" smtClean="0"/>
              <a:t>perumahan</a:t>
            </a:r>
            <a:r>
              <a:rPr lang="en-US" dirty="0" smtClean="0"/>
              <a:t>.</a:t>
            </a:r>
          </a:p>
        </p:txBody>
      </p:sp>
      <p:pic>
        <p:nvPicPr>
          <p:cNvPr id="7" name="Picture 6" descr="tampak final-33.jpg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5800" y="1905000"/>
            <a:ext cx="6781800" cy="45731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9717" y="4126468"/>
            <a:ext cx="1265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B0F0"/>
                </a:solidFill>
              </a:rPr>
              <a:t>Perumahan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88117" y="3886200"/>
            <a:ext cx="1265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B0F0"/>
                </a:solidFill>
              </a:rPr>
              <a:t>Perumahan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45117" y="1905000"/>
            <a:ext cx="1265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B0F0"/>
                </a:solidFill>
              </a:rPr>
              <a:t>Perumahan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2743200" y="3505200"/>
            <a:ext cx="685800" cy="685800"/>
          </a:xfrm>
          <a:prstGeom prst="ellipse">
            <a:avLst/>
          </a:prstGeom>
          <a:solidFill>
            <a:srgbClr val="FFC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938214">
            <a:off x="2503063" y="4158386"/>
            <a:ext cx="479117" cy="1676400"/>
          </a:xfrm>
          <a:prstGeom prst="rect">
            <a:avLst/>
          </a:prstGeom>
          <a:solidFill>
            <a:srgbClr val="FFFF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796724">
            <a:off x="1296350" y="3298061"/>
            <a:ext cx="428954" cy="2941630"/>
          </a:xfrm>
          <a:prstGeom prst="rect">
            <a:avLst/>
          </a:prstGeom>
          <a:solidFill>
            <a:srgbClr val="FFFF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965382">
            <a:off x="1273527" y="1794274"/>
            <a:ext cx="902064" cy="859514"/>
          </a:xfrm>
          <a:prstGeom prst="rect">
            <a:avLst/>
          </a:prstGeom>
          <a:solidFill>
            <a:srgbClr val="FFC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965382">
            <a:off x="2133243" y="2053556"/>
            <a:ext cx="1172839" cy="713084"/>
          </a:xfrm>
          <a:prstGeom prst="rect">
            <a:avLst/>
          </a:prstGeom>
          <a:solidFill>
            <a:srgbClr val="FFC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965382">
            <a:off x="3258742" y="2279002"/>
            <a:ext cx="478580" cy="836344"/>
          </a:xfrm>
          <a:prstGeom prst="rect">
            <a:avLst/>
          </a:prstGeom>
          <a:solidFill>
            <a:srgbClr val="FFC000">
              <a:alpha val="5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981200" y="2057400"/>
            <a:ext cx="1379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B0F0"/>
                </a:solidFill>
              </a:rPr>
              <a:t>Taman Surya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539600" y="6488668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Site Plan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825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Hirarki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52400"/>
            <a:ext cx="1987550" cy="198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potongan33.jpg"/>
          <p:cNvPicPr>
            <a:picLocks noChangeAspect="1"/>
          </p:cNvPicPr>
          <p:nvPr/>
        </p:nvPicPr>
        <p:blipFill>
          <a:blip r:embed="rId3"/>
          <a:srcRect l="890"/>
          <a:stretch>
            <a:fillRect/>
          </a:stretch>
        </p:blipFill>
        <p:spPr>
          <a:xfrm>
            <a:off x="381000" y="2590800"/>
            <a:ext cx="7628773" cy="375349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943600" y="6488668"/>
            <a:ext cx="2152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Blade Runner Movie Font" pitchFamily="34" charset="0"/>
              </a:rPr>
              <a:t>Potongan</a:t>
            </a:r>
            <a:r>
              <a:rPr lang="en-US" dirty="0" smtClean="0">
                <a:latin typeface="Blade Runner Movie Font" pitchFamily="34" charset="0"/>
              </a:rPr>
              <a:t> b-b</a:t>
            </a:r>
            <a:endParaRPr lang="en-US" dirty="0">
              <a:latin typeface="Blade Runner Movie Fon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3400" y="914400"/>
            <a:ext cx="4988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3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, </a:t>
            </a:r>
            <a:r>
              <a:rPr lang="en-US" dirty="0" err="1" smtClean="0"/>
              <a:t>kolonial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00" y="5105400"/>
            <a:ext cx="1676400" cy="533400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286000" y="4876800"/>
            <a:ext cx="2209800" cy="228600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286000" y="4419600"/>
            <a:ext cx="3581400" cy="457200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638800" y="3962400"/>
            <a:ext cx="990600" cy="990600"/>
          </a:xfrm>
          <a:prstGeom prst="ellipse">
            <a:avLst/>
          </a:prstGeom>
          <a:solidFill>
            <a:schemeClr val="accent4">
              <a:alpha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533400" y="1828800"/>
            <a:ext cx="838200" cy="762000"/>
            <a:chOff x="533400" y="1600200"/>
            <a:chExt cx="838200" cy="762000"/>
          </a:xfrm>
        </p:grpSpPr>
        <p:sp>
          <p:nvSpPr>
            <p:cNvPr id="16" name="Rectangle 15"/>
            <p:cNvSpPr/>
            <p:nvPr/>
          </p:nvSpPr>
          <p:spPr>
            <a:xfrm>
              <a:off x="533400" y="1600200"/>
              <a:ext cx="838200" cy="152400"/>
            </a:xfrm>
            <a:prstGeom prst="rect">
              <a:avLst/>
            </a:prstGeom>
            <a:solidFill>
              <a:schemeClr val="accent6">
                <a:alpha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33400" y="1905000"/>
              <a:ext cx="838200" cy="152400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33400" y="2209800"/>
              <a:ext cx="838200" cy="152400"/>
            </a:xfrm>
            <a:prstGeom prst="rect">
              <a:avLst/>
            </a:prstGeom>
            <a:solidFill>
              <a:schemeClr val="accent4">
                <a:alpha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371600" y="1743670"/>
            <a:ext cx="21578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Kolonial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2406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Hubungan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Antar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Ruang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1911" y="381000"/>
            <a:ext cx="3155289" cy="53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33400" y="914400"/>
            <a:ext cx="4548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urutan</a:t>
            </a:r>
            <a:r>
              <a:rPr lang="en-US" dirty="0" smtClean="0"/>
              <a:t> </a:t>
            </a:r>
            <a:r>
              <a:rPr lang="en-US" dirty="0" err="1" smtClean="0"/>
              <a:t>menerus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.</a:t>
            </a:r>
          </a:p>
        </p:txBody>
      </p:sp>
      <p:pic>
        <p:nvPicPr>
          <p:cNvPr id="8" name="Picture 7" descr="22-11.jpg"/>
          <p:cNvPicPr>
            <a:picLocks noChangeAspect="1"/>
          </p:cNvPicPr>
          <p:nvPr/>
        </p:nvPicPr>
        <p:blipFill>
          <a:blip r:embed="rId3" cstate="print"/>
          <a:srcRect l="7678" t="8110" r="2098"/>
          <a:stretch>
            <a:fillRect/>
          </a:stretch>
        </p:blipFill>
        <p:spPr>
          <a:xfrm>
            <a:off x="609600" y="1752600"/>
            <a:ext cx="7446935" cy="47244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>
            <a:off x="762000" y="4953000"/>
            <a:ext cx="3810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524000" y="4800600"/>
            <a:ext cx="304800" cy="2286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752600" y="5181600"/>
            <a:ext cx="304800" cy="76200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 flipH="1" flipV="1">
            <a:off x="1485900" y="4457700"/>
            <a:ext cx="304800" cy="76200"/>
          </a:xfrm>
          <a:prstGeom prst="straightConnector1">
            <a:avLst/>
          </a:prstGeom>
          <a:ln w="254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2743200" y="4876800"/>
            <a:ext cx="304800" cy="76200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3657600" y="4724400"/>
            <a:ext cx="304800" cy="76200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4572000" y="4572000"/>
            <a:ext cx="304800" cy="76200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5334000" y="4495800"/>
            <a:ext cx="304800" cy="76200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5829300" y="4076700"/>
            <a:ext cx="228600" cy="152400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rot="5400000" flipH="1" flipV="1">
            <a:off x="6286500" y="3543300"/>
            <a:ext cx="228600" cy="152400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Up Arrow 29"/>
          <p:cNvSpPr/>
          <p:nvPr/>
        </p:nvSpPr>
        <p:spPr>
          <a:xfrm rot="4197723">
            <a:off x="1854060" y="4819611"/>
            <a:ext cx="147328" cy="384549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rot="10800000">
            <a:off x="3581400" y="3962400"/>
            <a:ext cx="230188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Up Arrow 32"/>
          <p:cNvSpPr/>
          <p:nvPr/>
        </p:nvSpPr>
        <p:spPr>
          <a:xfrm rot="16991621">
            <a:off x="3709941" y="3726613"/>
            <a:ext cx="102278" cy="345125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Up Arrow 33"/>
          <p:cNvSpPr/>
          <p:nvPr/>
        </p:nvSpPr>
        <p:spPr>
          <a:xfrm rot="16991621">
            <a:off x="3328941" y="3345613"/>
            <a:ext cx="102278" cy="345125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0800000">
            <a:off x="3200402" y="3581399"/>
            <a:ext cx="304799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5400000">
            <a:off x="2400299" y="3238501"/>
            <a:ext cx="304802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Up Arrow 39"/>
          <p:cNvSpPr/>
          <p:nvPr/>
        </p:nvSpPr>
        <p:spPr>
          <a:xfrm rot="11673902">
            <a:off x="2615033" y="3144401"/>
            <a:ext cx="84784" cy="355856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6044271" y="6488668"/>
            <a:ext cx="2032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lay-out plan</a:t>
            </a:r>
            <a:endParaRPr lang="en-US" dirty="0">
              <a:latin typeface="Blade Runner Movie Font" pitchFamily="34" charset="0"/>
            </a:endParaRPr>
          </a:p>
        </p:txBody>
      </p:sp>
      <p:sp>
        <p:nvSpPr>
          <p:cNvPr id="25" name="Up Arrow 24">
            <a:hlinkClick r:id="rId4" action="ppaction://hlinksldjump"/>
          </p:cNvPr>
          <p:cNvSpPr/>
          <p:nvPr/>
        </p:nvSpPr>
        <p:spPr>
          <a:xfrm>
            <a:off x="7696200" y="1066800"/>
            <a:ext cx="30480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.jpg"/>
          <p:cNvPicPr>
            <a:picLocks noChangeAspect="1"/>
          </p:cNvPicPr>
          <p:nvPr/>
        </p:nvPicPr>
        <p:blipFill>
          <a:blip r:embed="rId2" cstate="print"/>
          <a:srcRect l="3663" t="16418" r="22063" b="22388"/>
          <a:stretch>
            <a:fillRect/>
          </a:stretch>
        </p:blipFill>
        <p:spPr>
          <a:xfrm>
            <a:off x="762000" y="1219200"/>
            <a:ext cx="7326351" cy="4114800"/>
          </a:xfrm>
          <a:prstGeom prst="rect">
            <a:avLst/>
          </a:prstGeom>
        </p:spPr>
      </p:pic>
      <p:sp>
        <p:nvSpPr>
          <p:cNvPr id="3" name="Right Arrow 2">
            <a:hlinkClick r:id="rId3" action="ppaction://hlinksldjump"/>
          </p:cNvPr>
          <p:cNvSpPr/>
          <p:nvPr/>
        </p:nvSpPr>
        <p:spPr>
          <a:xfrm>
            <a:off x="7162800" y="58674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Up Arrow 3"/>
          <p:cNvSpPr/>
          <p:nvPr/>
        </p:nvSpPr>
        <p:spPr>
          <a:xfrm rot="823116">
            <a:off x="3082322" y="3823964"/>
            <a:ext cx="157426" cy="329723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286000" y="3657600"/>
            <a:ext cx="304800" cy="2286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3200400" y="3124200"/>
            <a:ext cx="304800" cy="2286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Up Arrow 6"/>
          <p:cNvSpPr/>
          <p:nvPr/>
        </p:nvSpPr>
        <p:spPr>
          <a:xfrm rot="2526746">
            <a:off x="3432990" y="3214406"/>
            <a:ext cx="193583" cy="394325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648200" y="2971800"/>
            <a:ext cx="3048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Up Arrow 9"/>
          <p:cNvSpPr/>
          <p:nvPr/>
        </p:nvSpPr>
        <p:spPr>
          <a:xfrm rot="6267112">
            <a:off x="4762302" y="2971356"/>
            <a:ext cx="121600" cy="394325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852185" y="6488668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level 2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3.jpg"/>
          <p:cNvPicPr>
            <a:picLocks noChangeAspect="1"/>
          </p:cNvPicPr>
          <p:nvPr/>
        </p:nvPicPr>
        <p:blipFill>
          <a:blip r:embed="rId2" cstate="print"/>
          <a:srcRect l="3663" t="16418" r="22063" b="22388"/>
          <a:stretch>
            <a:fillRect/>
          </a:stretch>
        </p:blipFill>
        <p:spPr>
          <a:xfrm>
            <a:off x="762000" y="1219200"/>
            <a:ext cx="7326351" cy="4114800"/>
          </a:xfrm>
          <a:prstGeom prst="rect">
            <a:avLst/>
          </a:prstGeom>
        </p:spPr>
      </p:pic>
      <p:sp>
        <p:nvSpPr>
          <p:cNvPr id="3" name="Right Arrow 2">
            <a:hlinkClick r:id="rId3" action="ppaction://hlinksldjump"/>
          </p:cNvPr>
          <p:cNvSpPr/>
          <p:nvPr/>
        </p:nvSpPr>
        <p:spPr>
          <a:xfrm>
            <a:off x="7162800" y="59436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rot="5400000" flipH="1" flipV="1">
            <a:off x="2628900" y="2781300"/>
            <a:ext cx="228600" cy="152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Up Arrow 12"/>
          <p:cNvSpPr/>
          <p:nvPr/>
        </p:nvSpPr>
        <p:spPr>
          <a:xfrm rot="2526746">
            <a:off x="2753327" y="2823906"/>
            <a:ext cx="132145" cy="308342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657600" y="2286000"/>
            <a:ext cx="3048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Up Arrow 15"/>
          <p:cNvSpPr/>
          <p:nvPr/>
        </p:nvSpPr>
        <p:spPr>
          <a:xfrm rot="4518288">
            <a:off x="3731324" y="2277324"/>
            <a:ext cx="157354" cy="431395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029200" y="2590800"/>
            <a:ext cx="228600" cy="152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Up Arrow 21"/>
          <p:cNvSpPr/>
          <p:nvPr/>
        </p:nvSpPr>
        <p:spPr>
          <a:xfrm rot="7564808">
            <a:off x="4946000" y="2483411"/>
            <a:ext cx="142771" cy="432434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rot="10800000">
            <a:off x="5638800" y="3503612"/>
            <a:ext cx="2286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6200000" flipH="1">
            <a:off x="5638800" y="2743201"/>
            <a:ext cx="304800" cy="3048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Up Arrow 28"/>
          <p:cNvSpPr/>
          <p:nvPr/>
        </p:nvSpPr>
        <p:spPr>
          <a:xfrm rot="7564808">
            <a:off x="5717308" y="2762065"/>
            <a:ext cx="71476" cy="419470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Up Arrow 30"/>
          <p:cNvSpPr/>
          <p:nvPr/>
        </p:nvSpPr>
        <p:spPr>
          <a:xfrm rot="15589358">
            <a:off x="5685729" y="3232524"/>
            <a:ext cx="109610" cy="238112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852185" y="6488668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level 2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enah11-33.jpg"/>
          <p:cNvPicPr>
            <a:picLocks noChangeAspect="1"/>
          </p:cNvPicPr>
          <p:nvPr/>
        </p:nvPicPr>
        <p:blipFill>
          <a:blip r:embed="rId2"/>
          <a:srcRect l="5223" t="14445" r="5223" b="16667"/>
          <a:stretch>
            <a:fillRect/>
          </a:stretch>
        </p:blipFill>
        <p:spPr>
          <a:xfrm>
            <a:off x="1723103" y="609601"/>
            <a:ext cx="6184491" cy="5638800"/>
          </a:xfrm>
          <a:prstGeom prst="rect">
            <a:avLst/>
          </a:prstGeom>
        </p:spPr>
      </p:pic>
      <p:sp>
        <p:nvSpPr>
          <p:cNvPr id="7" name="Up Arrow 6"/>
          <p:cNvSpPr/>
          <p:nvPr/>
        </p:nvSpPr>
        <p:spPr>
          <a:xfrm rot="10800000">
            <a:off x="4945646" y="2895600"/>
            <a:ext cx="159754" cy="342859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rot="5400000">
            <a:off x="4000500" y="2781300"/>
            <a:ext cx="2286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>
            <a:off x="3391694" y="3542506"/>
            <a:ext cx="2286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>
            <a:off x="3848894" y="4380706"/>
            <a:ext cx="2286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4839494" y="4152106"/>
            <a:ext cx="2286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4800600" y="22098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724400" y="22098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715000" y="38862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715000" y="39624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562600" y="42672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486400" y="43434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743200" y="38100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743200" y="3886200"/>
            <a:ext cx="152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 Arrow 21"/>
          <p:cNvSpPr/>
          <p:nvPr/>
        </p:nvSpPr>
        <p:spPr>
          <a:xfrm rot="10800000">
            <a:off x="4267200" y="4038599"/>
            <a:ext cx="152400" cy="266659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rot="5400000">
            <a:off x="4077494" y="4152106"/>
            <a:ext cx="228600" cy="15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Up Arrow 23"/>
          <p:cNvSpPr/>
          <p:nvPr/>
        </p:nvSpPr>
        <p:spPr>
          <a:xfrm rot="878159">
            <a:off x="4677680" y="3665425"/>
            <a:ext cx="93441" cy="245337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257800" y="3962400"/>
            <a:ext cx="3048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Up Arrow 27"/>
          <p:cNvSpPr/>
          <p:nvPr/>
        </p:nvSpPr>
        <p:spPr>
          <a:xfrm rot="6096901">
            <a:off x="5367550" y="3755322"/>
            <a:ext cx="130167" cy="238612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/>
          <p:cNvCxnSpPr/>
          <p:nvPr/>
        </p:nvCxnSpPr>
        <p:spPr>
          <a:xfrm rot="16200000" flipV="1">
            <a:off x="5753100" y="3390900"/>
            <a:ext cx="3048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rot="10800000" flipV="1">
            <a:off x="3657601" y="2438400"/>
            <a:ext cx="3048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rot="16200000" flipH="1">
            <a:off x="2628106" y="4153694"/>
            <a:ext cx="305594" cy="7540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3886200" y="5257800"/>
            <a:ext cx="304006" cy="7699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rot="10800000">
            <a:off x="5410200" y="4267200"/>
            <a:ext cx="3048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Up Arrow 43"/>
          <p:cNvSpPr/>
          <p:nvPr/>
        </p:nvSpPr>
        <p:spPr>
          <a:xfrm rot="20597740">
            <a:off x="5678737" y="3294432"/>
            <a:ext cx="168506" cy="302620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Up Arrow 44"/>
          <p:cNvSpPr/>
          <p:nvPr/>
        </p:nvSpPr>
        <p:spPr>
          <a:xfrm rot="15138762">
            <a:off x="3815891" y="2350537"/>
            <a:ext cx="137033" cy="439947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Up Arrow 45"/>
          <p:cNvSpPr/>
          <p:nvPr/>
        </p:nvSpPr>
        <p:spPr>
          <a:xfrm rot="9609297">
            <a:off x="2867633" y="4044133"/>
            <a:ext cx="84904" cy="299012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Up Arrow 46"/>
          <p:cNvSpPr/>
          <p:nvPr/>
        </p:nvSpPr>
        <p:spPr>
          <a:xfrm rot="6288156">
            <a:off x="3982202" y="4929019"/>
            <a:ext cx="124523" cy="427858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Up Arrow 47"/>
          <p:cNvSpPr/>
          <p:nvPr/>
        </p:nvSpPr>
        <p:spPr>
          <a:xfrm rot="17065536">
            <a:off x="5508799" y="4154733"/>
            <a:ext cx="119378" cy="453534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Straight Arrow Connector 48"/>
          <p:cNvCxnSpPr/>
          <p:nvPr/>
        </p:nvCxnSpPr>
        <p:spPr>
          <a:xfrm rot="10800000" flipV="1">
            <a:off x="4800600" y="4648200"/>
            <a:ext cx="228600" cy="152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Up Arrow 52"/>
          <p:cNvSpPr/>
          <p:nvPr/>
        </p:nvSpPr>
        <p:spPr>
          <a:xfrm rot="14170527">
            <a:off x="5003131" y="4588490"/>
            <a:ext cx="120096" cy="388072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TextBox 53"/>
          <p:cNvSpPr txBox="1"/>
          <p:nvPr/>
        </p:nvSpPr>
        <p:spPr>
          <a:xfrm>
            <a:off x="5334000" y="6488668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Basement level 2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enah11-22.jpg"/>
          <p:cNvPicPr>
            <a:picLocks noChangeAspect="1"/>
          </p:cNvPicPr>
          <p:nvPr/>
        </p:nvPicPr>
        <p:blipFill>
          <a:blip r:embed="rId2" cstate="print"/>
          <a:srcRect l="12655" t="13806" r="12467" b="14711"/>
          <a:stretch>
            <a:fillRect/>
          </a:stretch>
        </p:blipFill>
        <p:spPr>
          <a:xfrm>
            <a:off x="914401" y="533400"/>
            <a:ext cx="7000874" cy="5638800"/>
          </a:xfrm>
          <a:prstGeom prst="rect">
            <a:avLst/>
          </a:prstGeom>
        </p:spPr>
      </p:pic>
      <p:sp>
        <p:nvSpPr>
          <p:cNvPr id="5" name="Up Arrow 4">
            <a:hlinkClick r:id="rId3" action="ppaction://hlinksldjump"/>
          </p:cNvPr>
          <p:cNvSpPr/>
          <p:nvPr/>
        </p:nvSpPr>
        <p:spPr>
          <a:xfrm>
            <a:off x="7467600" y="228600"/>
            <a:ext cx="304800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 rot="5400000" flipH="1" flipV="1">
            <a:off x="6553200" y="2819400"/>
            <a:ext cx="2286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p Arrow 7"/>
          <p:cNvSpPr/>
          <p:nvPr/>
        </p:nvSpPr>
        <p:spPr>
          <a:xfrm rot="677638">
            <a:off x="6717087" y="2753301"/>
            <a:ext cx="113980" cy="286310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7239794" y="3809206"/>
            <a:ext cx="228600" cy="7778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6096000" y="4495800"/>
            <a:ext cx="230188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0800000">
            <a:off x="5257800" y="3505199"/>
            <a:ext cx="230188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Up Arrow 15"/>
          <p:cNvSpPr/>
          <p:nvPr/>
        </p:nvSpPr>
        <p:spPr>
          <a:xfrm rot="11789193">
            <a:off x="7199854" y="3666023"/>
            <a:ext cx="99278" cy="275519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 Arrow 16"/>
          <p:cNvSpPr/>
          <p:nvPr/>
        </p:nvSpPr>
        <p:spPr>
          <a:xfrm rot="16991621">
            <a:off x="6224541" y="4260013"/>
            <a:ext cx="102278" cy="345125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 Arrow 17"/>
          <p:cNvSpPr/>
          <p:nvPr/>
        </p:nvSpPr>
        <p:spPr>
          <a:xfrm rot="16991621">
            <a:off x="5386340" y="3269413"/>
            <a:ext cx="102278" cy="345125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5334000" y="6488668"/>
            <a:ext cx="2674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Basement level 1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4.jpg"/>
          <p:cNvPicPr>
            <a:picLocks noChangeAspect="1"/>
          </p:cNvPicPr>
          <p:nvPr/>
        </p:nvPicPr>
        <p:blipFill>
          <a:blip r:embed="rId2" cstate="print"/>
          <a:srcRect l="11667" t="8631" r="40833" b="10234"/>
          <a:stretch>
            <a:fillRect/>
          </a:stretch>
        </p:blipFill>
        <p:spPr>
          <a:xfrm>
            <a:off x="1066800" y="533400"/>
            <a:ext cx="6786664" cy="5596021"/>
          </a:xfrm>
          <a:prstGeom prst="rect">
            <a:avLst/>
          </a:prstGeom>
        </p:spPr>
      </p:pic>
      <p:sp>
        <p:nvSpPr>
          <p:cNvPr id="3" name="Up Arrow 2"/>
          <p:cNvSpPr/>
          <p:nvPr/>
        </p:nvSpPr>
        <p:spPr>
          <a:xfrm rot="17932546">
            <a:off x="6307987" y="3089013"/>
            <a:ext cx="98203" cy="302398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 rot="10800000">
            <a:off x="6170612" y="3276600"/>
            <a:ext cx="230188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6324600" y="3962400"/>
            <a:ext cx="381000" cy="152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Up Arrow 7"/>
          <p:cNvSpPr/>
          <p:nvPr/>
        </p:nvSpPr>
        <p:spPr>
          <a:xfrm rot="6218078">
            <a:off x="6394783" y="3900571"/>
            <a:ext cx="164433" cy="587392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 rot="13876714">
            <a:off x="6823426" y="3731600"/>
            <a:ext cx="156692" cy="208761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rot="5400000">
            <a:off x="6743700" y="3695700"/>
            <a:ext cx="228600" cy="1524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52185" y="6488668"/>
            <a:ext cx="1225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level 3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5.jpg"/>
          <p:cNvPicPr>
            <a:picLocks noChangeAspect="1"/>
          </p:cNvPicPr>
          <p:nvPr/>
        </p:nvPicPr>
        <p:blipFill>
          <a:blip r:embed="rId2" cstate="print"/>
          <a:srcRect l="14075" t="9417" r="24112" b="19289"/>
          <a:stretch>
            <a:fillRect/>
          </a:stretch>
        </p:blipFill>
        <p:spPr>
          <a:xfrm>
            <a:off x="744747" y="838200"/>
            <a:ext cx="7332453" cy="51816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rot="5400000" flipH="1" flipV="1">
            <a:off x="6172200" y="3733800"/>
            <a:ext cx="381000" cy="7620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Up Arrow 4"/>
          <p:cNvSpPr/>
          <p:nvPr/>
        </p:nvSpPr>
        <p:spPr>
          <a:xfrm rot="677638">
            <a:off x="6427733" y="3667701"/>
            <a:ext cx="113980" cy="286310"/>
          </a:xfrm>
          <a:prstGeom prst="up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2185" y="6488668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level 4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blog.directededge.com/wp-content/uploads/2009/08/new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8594144">
            <a:off x="3127222" y="1077155"/>
            <a:ext cx="2514600" cy="2772347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Concept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32144" y="15240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SIGNIFIED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42720" y="228600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REFERENT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90974" y="3810000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SIGNIFIER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8000" y="2286000"/>
            <a:ext cx="32426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rgbClr val="FFC000"/>
                </a:solidFill>
              </a:rPr>
              <a:t>OBSECURE</a:t>
            </a:r>
            <a:endParaRPr lang="en-US" sz="5400" b="1" dirty="0">
              <a:solidFill>
                <a:srgbClr val="FFC000"/>
              </a:solidFill>
            </a:endParaRPr>
          </a:p>
        </p:txBody>
      </p:sp>
      <p:pic>
        <p:nvPicPr>
          <p:cNvPr id="19" name="Picture 4" descr="http://www.cosmiccafe.us/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" y="4343400"/>
            <a:ext cx="762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http://eledyard.files.wordpress.com/2009/04/75spiral_snake.gif?w=160&amp;h=16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800" y="5688012"/>
            <a:ext cx="609600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990600" y="4114800"/>
            <a:ext cx="7086600" cy="2803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Signified</a:t>
            </a:r>
          </a:p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Ide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diinginkan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membangun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museum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uang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menghubungkan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masa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lalu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masa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sekarang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Inventive</a:t>
            </a:r>
          </a:p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Uang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mempunyai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hubungan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masa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lalu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masa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sekarang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dipengaruhi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jaman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yaitu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kerajaan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penjajahan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kemerdekaan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1400" dirty="0" smtClean="0">
                <a:solidFill>
                  <a:schemeClr val="bg1"/>
                </a:solidFill>
                <a:latin typeface="RomanC" pitchFamily="2" charset="0"/>
                <a:cs typeface="RomanC" pitchFamily="2" charset="0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998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Material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3" name="Picture 2" descr="AXONOMETRI STRUKTu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76200"/>
            <a:ext cx="4648200" cy="674261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914400"/>
            <a:ext cx="24742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Permainan</a:t>
            </a:r>
            <a:r>
              <a:rPr lang="en-US" dirty="0" smtClean="0"/>
              <a:t> “</a:t>
            </a:r>
            <a:r>
              <a:rPr lang="en-US" dirty="0" err="1" smtClean="0"/>
              <a:t>berat</a:t>
            </a:r>
            <a:r>
              <a:rPr lang="en-US" dirty="0" smtClean="0"/>
              <a:t>”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ringan</a:t>
            </a:r>
            <a:r>
              <a:rPr lang="en-US" dirty="0" smtClean="0"/>
              <a:t>”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endParaRPr lang="en-US" dirty="0" smtClean="0"/>
          </a:p>
          <a:p>
            <a:r>
              <a:rPr lang="en-US" dirty="0" smtClean="0"/>
              <a:t>material.</a:t>
            </a: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09800"/>
            <a:ext cx="1828800" cy="152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2007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Tradition &amp; Culture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52400"/>
            <a:ext cx="2149475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3400" y="914400"/>
            <a:ext cx="4376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perjalanan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yang </a:t>
            </a:r>
            <a:r>
              <a:rPr lang="en-US" dirty="0" err="1" smtClean="0"/>
              <a:t>khas</a:t>
            </a:r>
            <a:endParaRPr lang="en-US" dirty="0" smtClean="0"/>
          </a:p>
          <a:p>
            <a:r>
              <a:rPr lang="en-US" dirty="0" err="1" smtClean="0"/>
              <a:t>tiap-tiap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.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762000" y="1828800"/>
            <a:ext cx="1752600" cy="2209800"/>
            <a:chOff x="533400" y="1600200"/>
            <a:chExt cx="838200" cy="762000"/>
          </a:xfrm>
        </p:grpSpPr>
        <p:sp>
          <p:nvSpPr>
            <p:cNvPr id="6" name="Rectangle 5"/>
            <p:cNvSpPr/>
            <p:nvPr/>
          </p:nvSpPr>
          <p:spPr>
            <a:xfrm>
              <a:off x="533400" y="1600200"/>
              <a:ext cx="838200" cy="152400"/>
            </a:xfrm>
            <a:prstGeom prst="rect">
              <a:avLst/>
            </a:prstGeom>
            <a:solidFill>
              <a:schemeClr val="accent6">
                <a:alpha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33400" y="1905000"/>
              <a:ext cx="838200" cy="152400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3400" y="2209800"/>
              <a:ext cx="838200" cy="152400"/>
            </a:xfrm>
            <a:prstGeom prst="rect">
              <a:avLst/>
            </a:prstGeom>
            <a:solidFill>
              <a:schemeClr val="accent4">
                <a:alpha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514600" y="1828800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kesan</a:t>
            </a:r>
            <a:r>
              <a:rPr lang="en-US" dirty="0" smtClean="0"/>
              <a:t> </a:t>
            </a:r>
            <a:r>
              <a:rPr lang="en-US" dirty="0" err="1" smtClean="0"/>
              <a:t>kuno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Gua</a:t>
            </a:r>
            <a:endParaRPr lang="en-US" dirty="0" smtClean="0">
              <a:sym typeface="Wingdings" pitchFamily="2" charset="2"/>
            </a:endParaRPr>
          </a:p>
          <a:p>
            <a:endParaRPr lang="en-US" dirty="0" smtClean="0"/>
          </a:p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Kolonial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kesan</a:t>
            </a:r>
            <a:r>
              <a:rPr lang="en-US" dirty="0" smtClean="0"/>
              <a:t> </a:t>
            </a:r>
            <a:r>
              <a:rPr lang="en-US" dirty="0" err="1" smtClean="0"/>
              <a:t>urbanisasi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lori</a:t>
            </a:r>
            <a:r>
              <a:rPr lang="en-US" dirty="0" smtClean="0">
                <a:sym typeface="Wingdings" pitchFamily="2" charset="2"/>
              </a:rPr>
              <a:t> &amp; bank</a:t>
            </a:r>
          </a:p>
          <a:p>
            <a:endParaRPr lang="en-US" dirty="0" smtClean="0"/>
          </a:p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kesan</a:t>
            </a:r>
            <a:r>
              <a:rPr lang="en-US" dirty="0" smtClean="0"/>
              <a:t> </a:t>
            </a:r>
            <a:r>
              <a:rPr lang="en-US" dirty="0" err="1" smtClean="0"/>
              <a:t>demokrasi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perjuangan</a:t>
            </a:r>
            <a:r>
              <a:rPr lang="en-US" dirty="0" smtClean="0">
                <a:sym typeface="Wingdings" pitchFamily="2" charset="2"/>
              </a:rPr>
              <a:t>.</a:t>
            </a:r>
            <a:endParaRPr lang="en-US" dirty="0"/>
          </a:p>
        </p:txBody>
      </p:sp>
      <p:pic>
        <p:nvPicPr>
          <p:cNvPr id="10" name="Picture 9" descr="TA final23-11.jpg"/>
          <p:cNvPicPr>
            <a:picLocks noChangeAspect="1"/>
          </p:cNvPicPr>
          <p:nvPr/>
        </p:nvPicPr>
        <p:blipFill>
          <a:blip r:embed="rId3" cstate="print"/>
          <a:srcRect l="24166" t="5512" r="30833" b="6747"/>
          <a:stretch>
            <a:fillRect/>
          </a:stretch>
        </p:blipFill>
        <p:spPr>
          <a:xfrm>
            <a:off x="685800" y="4571999"/>
            <a:ext cx="1310425" cy="1722967"/>
          </a:xfrm>
          <a:prstGeom prst="rect">
            <a:avLst/>
          </a:prstGeom>
        </p:spPr>
      </p:pic>
      <p:pic>
        <p:nvPicPr>
          <p:cNvPr id="11" name="Picture 10" descr="TA final23-33.jpg"/>
          <p:cNvPicPr>
            <a:picLocks noChangeAspect="1"/>
          </p:cNvPicPr>
          <p:nvPr/>
        </p:nvPicPr>
        <p:blipFill>
          <a:blip r:embed="rId4" cstate="print"/>
          <a:srcRect l="19167" t="4276" r="23333" b="5512"/>
          <a:stretch>
            <a:fillRect/>
          </a:stretch>
        </p:blipFill>
        <p:spPr>
          <a:xfrm>
            <a:off x="2362200" y="4551017"/>
            <a:ext cx="1676400" cy="1773583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 cstate="print"/>
          <a:srcRect l="4080" b="11429"/>
          <a:stretch>
            <a:fillRect/>
          </a:stretch>
        </p:blipFill>
        <p:spPr bwMode="auto">
          <a:xfrm>
            <a:off x="4027436" y="4544378"/>
            <a:ext cx="4049764" cy="178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609600" y="6260068"/>
            <a:ext cx="1526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92D050"/>
                </a:solidFill>
              </a:rPr>
              <a:t>Zona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kerajaan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26214" y="6260068"/>
            <a:ext cx="142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92D050"/>
                </a:solidFill>
              </a:rPr>
              <a:t>Zona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kolonial</a:t>
            </a:r>
            <a:endParaRPr lang="en-US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1680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Light &amp; Shadow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304800"/>
            <a:ext cx="200869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3400" y="914400"/>
            <a:ext cx="4387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Adanya</a:t>
            </a:r>
            <a:r>
              <a:rPr lang="en-US" dirty="0" smtClean="0"/>
              <a:t> shadow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karakter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yang 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menggiring</a:t>
            </a:r>
            <a:r>
              <a:rPr lang="en-US" dirty="0" smtClean="0"/>
              <a:t>” </a:t>
            </a:r>
            <a:r>
              <a:rPr lang="en-US" dirty="0" err="1" smtClean="0"/>
              <a:t>pengunjung</a:t>
            </a:r>
            <a:r>
              <a:rPr lang="en-US" dirty="0" smtClean="0"/>
              <a:t>. </a:t>
            </a:r>
          </a:p>
        </p:txBody>
      </p:sp>
      <p:pic>
        <p:nvPicPr>
          <p:cNvPr id="5" name="Picture 4" descr="TA final23-11.jpg"/>
          <p:cNvPicPr>
            <a:picLocks noChangeAspect="1"/>
          </p:cNvPicPr>
          <p:nvPr/>
        </p:nvPicPr>
        <p:blipFill>
          <a:blip r:embed="rId3" cstate="print">
            <a:lum bright="-30000"/>
          </a:blip>
          <a:srcRect l="24166" t="5512" r="30833" b="6747"/>
          <a:stretch>
            <a:fillRect/>
          </a:stretch>
        </p:blipFill>
        <p:spPr>
          <a:xfrm>
            <a:off x="381000" y="2743200"/>
            <a:ext cx="1462825" cy="192334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33400" y="1676400"/>
            <a:ext cx="838200" cy="762000"/>
            <a:chOff x="533400" y="1600200"/>
            <a:chExt cx="838200" cy="762000"/>
          </a:xfrm>
        </p:grpSpPr>
        <p:sp>
          <p:nvSpPr>
            <p:cNvPr id="7" name="Rectangle 6"/>
            <p:cNvSpPr/>
            <p:nvPr/>
          </p:nvSpPr>
          <p:spPr>
            <a:xfrm>
              <a:off x="533400" y="1600200"/>
              <a:ext cx="838200" cy="152400"/>
            </a:xfrm>
            <a:prstGeom prst="rect">
              <a:avLst/>
            </a:prstGeom>
            <a:solidFill>
              <a:schemeClr val="accent6">
                <a:alpha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3400" y="1905000"/>
              <a:ext cx="838200" cy="152400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33400" y="2209800"/>
              <a:ext cx="838200" cy="152400"/>
            </a:xfrm>
            <a:prstGeom prst="rect">
              <a:avLst/>
            </a:prstGeom>
            <a:solidFill>
              <a:schemeClr val="accent4">
                <a:alpha val="6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371600" y="1600200"/>
            <a:ext cx="21578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Kerajaan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Kolonial</a:t>
            </a:r>
            <a:r>
              <a:rPr lang="en-US" dirty="0" smtClean="0"/>
              <a:t>.</a:t>
            </a:r>
          </a:p>
          <a:p>
            <a:r>
              <a:rPr lang="en-US" dirty="0" smtClean="0"/>
              <a:t>: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2743200"/>
            <a:ext cx="1725670" cy="1901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11" descr="TA final23-33.jpg"/>
          <p:cNvPicPr>
            <a:picLocks noChangeAspect="1"/>
          </p:cNvPicPr>
          <p:nvPr/>
        </p:nvPicPr>
        <p:blipFill>
          <a:blip r:embed="rId5" cstate="print"/>
          <a:srcRect l="19167" t="4276" r="23333" b="5512"/>
          <a:stretch>
            <a:fillRect/>
          </a:stretch>
        </p:blipFill>
        <p:spPr>
          <a:xfrm>
            <a:off x="2362200" y="4855817"/>
            <a:ext cx="1676400" cy="1773583"/>
          </a:xfrm>
          <a:prstGeom prst="rect">
            <a:avLst/>
          </a:prstGeo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 cstate="print"/>
          <a:srcRect l="4080" b="11429"/>
          <a:stretch>
            <a:fillRect/>
          </a:stretch>
        </p:blipFill>
        <p:spPr bwMode="auto">
          <a:xfrm>
            <a:off x="4027436" y="4849178"/>
            <a:ext cx="4049764" cy="178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3581400" y="4267200"/>
            <a:ext cx="1526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92D050"/>
                </a:solidFill>
              </a:rPr>
              <a:t>Zona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kerajaan</a:t>
            </a:r>
            <a:endParaRPr lang="en-US" dirty="0">
              <a:solidFill>
                <a:srgbClr val="92D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5800" y="6172200"/>
            <a:ext cx="1427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92D050"/>
                </a:solidFill>
              </a:rPr>
              <a:t>Zona</a:t>
            </a:r>
            <a:r>
              <a:rPr lang="en-US" dirty="0" smtClean="0">
                <a:solidFill>
                  <a:srgbClr val="92D050"/>
                </a:solidFill>
              </a:rPr>
              <a:t> </a:t>
            </a:r>
            <a:r>
              <a:rPr lang="en-US" dirty="0" err="1" smtClean="0">
                <a:solidFill>
                  <a:srgbClr val="92D050"/>
                </a:solidFill>
              </a:rPr>
              <a:t>kolonial</a:t>
            </a:r>
            <a:endParaRPr lang="en-US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mpak final-22.jpg"/>
          <p:cNvPicPr>
            <a:picLocks noChangeAspect="1"/>
          </p:cNvPicPr>
          <p:nvPr/>
        </p:nvPicPr>
        <p:blipFill>
          <a:blip r:embed="rId2" cstate="print">
            <a:grayscl/>
          </a:blip>
          <a:srcRect t="22907" b="21111"/>
          <a:stretch>
            <a:fillRect/>
          </a:stretch>
        </p:blipFill>
        <p:spPr>
          <a:xfrm>
            <a:off x="381000" y="381000"/>
            <a:ext cx="7670324" cy="2895600"/>
          </a:xfrm>
          <a:prstGeom prst="rect">
            <a:avLst/>
          </a:prstGeom>
        </p:spPr>
      </p:pic>
      <p:pic>
        <p:nvPicPr>
          <p:cNvPr id="10" name="Picture 4" descr="http://upload.wikimedia.org/wikipedia/en/7/74/Output_Recordings_logo.png"/>
          <p:cNvPicPr>
            <a:picLocks noChangeAspect="1" noChangeArrowheads="1"/>
          </p:cNvPicPr>
          <p:nvPr/>
        </p:nvPicPr>
        <p:blipFill>
          <a:blip r:embed="rId3"/>
          <a:srcRect l="10575" t="9195" r="10115" b="8046"/>
          <a:stretch>
            <a:fillRect/>
          </a:stretch>
        </p:blipFill>
        <p:spPr bwMode="auto">
          <a:xfrm>
            <a:off x="533400" y="381000"/>
            <a:ext cx="838200" cy="100584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295401" y="381000"/>
            <a:ext cx="6553199" cy="96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2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Signifier</a:t>
            </a:r>
          </a:p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887609" y="3090446"/>
            <a:ext cx="31895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Blade Runner Movie Font" pitchFamily="34" charset="0"/>
              </a:rPr>
              <a:t>Perspektif</a:t>
            </a:r>
            <a:r>
              <a:rPr lang="en-US" sz="1600" dirty="0" smtClean="0">
                <a:latin typeface="Blade Runner Movie Font" pitchFamily="34" charset="0"/>
              </a:rPr>
              <a:t> </a:t>
            </a:r>
            <a:r>
              <a:rPr lang="en-US" sz="1600" dirty="0" err="1" smtClean="0">
                <a:latin typeface="Blade Runner Movie Font" pitchFamily="34" charset="0"/>
              </a:rPr>
              <a:t>barat</a:t>
            </a:r>
            <a:r>
              <a:rPr lang="en-US" sz="1600" dirty="0" smtClean="0">
                <a:latin typeface="Blade Runner Movie Font" pitchFamily="34" charset="0"/>
              </a:rPr>
              <a:t> </a:t>
            </a:r>
            <a:r>
              <a:rPr lang="en-US" sz="1600" dirty="0" err="1" smtClean="0">
                <a:latin typeface="Blade Runner Movie Font" pitchFamily="34" charset="0"/>
              </a:rPr>
              <a:t>daya</a:t>
            </a:r>
            <a:endParaRPr lang="en-US" sz="1600" dirty="0">
              <a:latin typeface="Blade Runner Movie Font" pitchFamily="34" charset="0"/>
            </a:endParaRPr>
          </a:p>
        </p:txBody>
      </p:sp>
      <p:pic>
        <p:nvPicPr>
          <p:cNvPr id="12" name="Picture 11" descr="tampak final-11.jpg"/>
          <p:cNvPicPr>
            <a:picLocks noChangeAspect="1"/>
          </p:cNvPicPr>
          <p:nvPr/>
        </p:nvPicPr>
        <p:blipFill>
          <a:blip r:embed="rId4" cstate="print"/>
          <a:srcRect t="11691" b="15398"/>
          <a:stretch>
            <a:fillRect/>
          </a:stretch>
        </p:blipFill>
        <p:spPr>
          <a:xfrm>
            <a:off x="1066800" y="3429000"/>
            <a:ext cx="6098583" cy="29984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105400" y="6172200"/>
            <a:ext cx="30004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Blade Runner Movie Font" pitchFamily="34" charset="0"/>
              </a:rPr>
              <a:t>Perspektif</a:t>
            </a:r>
            <a:r>
              <a:rPr lang="en-US" sz="1600" dirty="0" smtClean="0">
                <a:latin typeface="Blade Runner Movie Font" pitchFamily="34" charset="0"/>
              </a:rPr>
              <a:t> </a:t>
            </a:r>
            <a:r>
              <a:rPr lang="en-US" sz="1600" dirty="0" err="1" smtClean="0">
                <a:latin typeface="Blade Runner Movie Font" pitchFamily="34" charset="0"/>
              </a:rPr>
              <a:t>tenggara</a:t>
            </a:r>
            <a:endParaRPr lang="en-US" sz="1600" dirty="0">
              <a:latin typeface="Blade Runner Movie Font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819400" y="4038600"/>
            <a:ext cx="533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Pendalaman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 descr="PENDALAMAN KERAJAAN11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89" y="1066800"/>
            <a:ext cx="8037011" cy="5479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NDALAMAN KERAJAAN22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7924800" cy="5534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ENDALAMAN KERAJAAN33-2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96690" y="609600"/>
            <a:ext cx="795671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NDALAMAN KOLONIAL22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" y="762000"/>
            <a:ext cx="7977750" cy="5354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NDALAMAN KOLONIAL11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7924800" cy="54220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ENDALAMAN KOLONIAL33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0"/>
            <a:ext cx="7924800" cy="5311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EMIOTIKA125405412.jpg"/>
          <p:cNvPicPr>
            <a:picLocks noGrp="1" noChangeAspect="1"/>
          </p:cNvPicPr>
          <p:nvPr>
            <p:ph idx="1"/>
          </p:nvPr>
        </p:nvPicPr>
        <p:blipFill>
          <a:blip r:embed="rId2"/>
          <a:srcRect t="62294"/>
          <a:stretch>
            <a:fillRect/>
          </a:stretch>
        </p:blipFill>
        <p:spPr>
          <a:xfrm>
            <a:off x="1752600" y="2563987"/>
            <a:ext cx="5949479" cy="3151011"/>
          </a:xfrm>
        </p:spPr>
      </p:pic>
      <p:sp>
        <p:nvSpPr>
          <p:cNvPr id="4" name="TextBox 3"/>
          <p:cNvSpPr txBox="1"/>
          <p:nvPr/>
        </p:nvSpPr>
        <p:spPr>
          <a:xfrm>
            <a:off x="1219200" y="811006"/>
            <a:ext cx="6553199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Referent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en-US" sz="12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sejarah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uang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Indonesia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dipengaruhi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jaman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yaitu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kerajaan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penjajahan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kemerdekaan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5" name="Picture 2" descr="D:\from c\semester 600\merancang-0utstanding\mrancang 600-2\thinkingcapwhoa (1).gif"/>
          <p:cNvPicPr>
            <a:picLocks noChangeAspect="1" noChangeArrowheads="1"/>
          </p:cNvPicPr>
          <p:nvPr/>
        </p:nvPicPr>
        <p:blipFill>
          <a:blip r:embed="rId3"/>
          <a:srcRect r="1613"/>
          <a:stretch>
            <a:fillRect/>
          </a:stretch>
        </p:blipFill>
        <p:spPr bwMode="auto">
          <a:xfrm>
            <a:off x="381000" y="990600"/>
            <a:ext cx="914400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905000" y="3810000"/>
            <a:ext cx="838200" cy="826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3886200"/>
            <a:ext cx="838200" cy="81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3810000"/>
            <a:ext cx="914400" cy="896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71800" y="3815538"/>
            <a:ext cx="838200" cy="83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24600" y="3810000"/>
            <a:ext cx="838200" cy="90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67600" y="3820026"/>
            <a:ext cx="914400" cy="904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8200" y="3810000"/>
            <a:ext cx="930469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5" name="Picture 13" descr="http://www.yrekawesternrr.com/user/cimage/rmrmm-logo.jpg"/>
          <p:cNvPicPr>
            <a:picLocks noChangeAspect="1" noChangeArrowheads="1"/>
          </p:cNvPicPr>
          <p:nvPr/>
        </p:nvPicPr>
        <p:blipFill>
          <a:blip r:embed="rId9" cstate="print"/>
          <a:srcRect b="28281"/>
          <a:stretch>
            <a:fillRect/>
          </a:stretch>
        </p:blipFill>
        <p:spPr bwMode="auto">
          <a:xfrm>
            <a:off x="685800" y="1600200"/>
            <a:ext cx="7772400" cy="213360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820014" y="4953000"/>
            <a:ext cx="57999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SEKIAN &amp; TERIMA KASIH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7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265" y="-76200"/>
            <a:ext cx="7066935" cy="701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3400" y="533400"/>
            <a:ext cx="149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Potongan</a:t>
            </a:r>
            <a:r>
              <a:rPr lang="en-US" b="1" dirty="0" smtClean="0">
                <a:solidFill>
                  <a:srgbClr val="C00000"/>
                </a:solidFill>
              </a:rPr>
              <a:t> A-A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TAIL11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0"/>
            <a:ext cx="484927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2303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Detail </a:t>
            </a:r>
            <a:r>
              <a:rPr lang="en-US" b="1" dirty="0" err="1" smtClean="0">
                <a:solidFill>
                  <a:srgbClr val="C00000"/>
                </a:solidFill>
              </a:rPr>
              <a:t>A</a:t>
            </a:r>
            <a:r>
              <a:rPr lang="en-US" b="1" dirty="0" err="1" smtClean="0">
                <a:solidFill>
                  <a:srgbClr val="C00000"/>
                </a:solidFill>
              </a:rPr>
              <a:t>tap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C</a:t>
            </a:r>
            <a:r>
              <a:rPr lang="en-US" b="1" dirty="0" err="1" smtClean="0">
                <a:solidFill>
                  <a:srgbClr val="C00000"/>
                </a:solidFill>
              </a:rPr>
              <a:t>endawan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TILITAS11-11.jpg"/>
          <p:cNvPicPr>
            <a:picLocks noChangeAspect="1"/>
          </p:cNvPicPr>
          <p:nvPr/>
        </p:nvPicPr>
        <p:blipFill>
          <a:blip r:embed="rId2"/>
          <a:srcRect r="24800"/>
          <a:stretch>
            <a:fillRect/>
          </a:stretch>
        </p:blipFill>
        <p:spPr>
          <a:xfrm>
            <a:off x="3352800" y="429638"/>
            <a:ext cx="4699819" cy="61997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2753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Sistem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Distribusi</a:t>
            </a:r>
            <a:r>
              <a:rPr lang="en-US" b="1" dirty="0" smtClean="0">
                <a:solidFill>
                  <a:srgbClr val="C00000"/>
                </a:solidFill>
              </a:rPr>
              <a:t> Air </a:t>
            </a:r>
            <a:r>
              <a:rPr lang="en-US" b="1" dirty="0" err="1" smtClean="0">
                <a:solidFill>
                  <a:srgbClr val="C00000"/>
                </a:solidFill>
              </a:rPr>
              <a:t>Bersih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TILITAS11-22.jpg"/>
          <p:cNvPicPr>
            <a:picLocks noChangeAspect="1"/>
          </p:cNvPicPr>
          <p:nvPr/>
        </p:nvPicPr>
        <p:blipFill>
          <a:blip r:embed="rId2"/>
          <a:srcRect r="28000"/>
          <a:stretch>
            <a:fillRect/>
          </a:stretch>
        </p:blipFill>
        <p:spPr>
          <a:xfrm>
            <a:off x="3733800" y="381000"/>
            <a:ext cx="4313903" cy="5943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3259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Sistem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Penempatan</a:t>
            </a:r>
            <a:r>
              <a:rPr lang="en-US" b="1" dirty="0" smtClean="0">
                <a:solidFill>
                  <a:srgbClr val="C00000"/>
                </a:solidFill>
              </a:rPr>
              <a:t> Shaft </a:t>
            </a:r>
            <a:r>
              <a:rPr lang="en-US" b="1" dirty="0" err="1" smtClean="0">
                <a:solidFill>
                  <a:srgbClr val="C00000"/>
                </a:solidFill>
              </a:rPr>
              <a:t>Listrik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TILITAS22-11.jpg"/>
          <p:cNvPicPr>
            <a:picLocks noChangeAspect="1"/>
          </p:cNvPicPr>
          <p:nvPr/>
        </p:nvPicPr>
        <p:blipFill>
          <a:blip r:embed="rId2"/>
          <a:srcRect l="29200"/>
          <a:stretch>
            <a:fillRect/>
          </a:stretch>
        </p:blipFill>
        <p:spPr>
          <a:xfrm>
            <a:off x="3962400" y="533400"/>
            <a:ext cx="4114800" cy="57653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3157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Sistem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Distribusi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Pipa</a:t>
            </a:r>
            <a:r>
              <a:rPr lang="en-US" b="1" dirty="0" smtClean="0">
                <a:solidFill>
                  <a:srgbClr val="C00000"/>
                </a:solidFill>
              </a:rPr>
              <a:t> Air </a:t>
            </a:r>
            <a:r>
              <a:rPr lang="en-US" b="1" dirty="0" err="1" smtClean="0">
                <a:solidFill>
                  <a:srgbClr val="C00000"/>
                </a:solidFill>
              </a:rPr>
              <a:t>Kotor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TILITAS22-22.jpg"/>
          <p:cNvPicPr>
            <a:picLocks noChangeAspect="1"/>
          </p:cNvPicPr>
          <p:nvPr/>
        </p:nvPicPr>
        <p:blipFill>
          <a:blip r:embed="rId2"/>
          <a:srcRect l="6800" r="21200" b="3226"/>
          <a:stretch>
            <a:fillRect/>
          </a:stretch>
        </p:blipFill>
        <p:spPr>
          <a:xfrm>
            <a:off x="3638550" y="457200"/>
            <a:ext cx="4400550" cy="5867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30657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Sistem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Jaringan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Telepon,CCTV</a:t>
            </a:r>
            <a:r>
              <a:rPr lang="en-US" b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Alarm, </a:t>
            </a:r>
            <a:r>
              <a:rPr lang="en-US" b="1" dirty="0" err="1" smtClean="0">
                <a:solidFill>
                  <a:srgbClr val="C00000"/>
                </a:solidFill>
              </a:rPr>
              <a:t>MATV,Speaker</a:t>
            </a:r>
            <a:r>
              <a:rPr lang="en-US" b="1" dirty="0" smtClean="0">
                <a:solidFill>
                  <a:srgbClr val="C00000"/>
                </a:solidFill>
              </a:rPr>
              <a:t>.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TILITAS33-11.jpg"/>
          <p:cNvPicPr>
            <a:picLocks noChangeAspect="1"/>
          </p:cNvPicPr>
          <p:nvPr/>
        </p:nvPicPr>
        <p:blipFill>
          <a:blip r:embed="rId2"/>
          <a:srcRect l="30800"/>
          <a:stretch>
            <a:fillRect/>
          </a:stretch>
        </p:blipFill>
        <p:spPr>
          <a:xfrm>
            <a:off x="3810000" y="359858"/>
            <a:ext cx="4267200" cy="61171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2347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Sistem</a:t>
            </a:r>
            <a:r>
              <a:rPr lang="en-US" b="1" dirty="0" smtClean="0">
                <a:solidFill>
                  <a:srgbClr val="C00000"/>
                </a:solidFill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</a:rPr>
              <a:t>Pembagian</a:t>
            </a:r>
            <a:r>
              <a:rPr lang="en-US" b="1" dirty="0" smtClean="0">
                <a:solidFill>
                  <a:srgbClr val="C00000"/>
                </a:solidFill>
              </a:rPr>
              <a:t> Lift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TILITAS33-22.jpg"/>
          <p:cNvPicPr>
            <a:picLocks noChangeAspect="1"/>
          </p:cNvPicPr>
          <p:nvPr/>
        </p:nvPicPr>
        <p:blipFill>
          <a:blip r:embed="rId2"/>
          <a:srcRect r="29600"/>
          <a:stretch>
            <a:fillRect/>
          </a:stretch>
        </p:blipFill>
        <p:spPr>
          <a:xfrm>
            <a:off x="3886200" y="457199"/>
            <a:ext cx="4154130" cy="58535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2139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Sistem</a:t>
            </a:r>
            <a:r>
              <a:rPr lang="en-US" b="1" dirty="0" smtClean="0">
                <a:solidFill>
                  <a:srgbClr val="C00000"/>
                </a:solidFill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</a:rPr>
              <a:t>Distribusi</a:t>
            </a:r>
            <a:r>
              <a:rPr lang="en-US" b="1" dirty="0" smtClean="0">
                <a:solidFill>
                  <a:srgbClr val="C00000"/>
                </a:solidFill>
              </a:rPr>
              <a:t> AC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TILITAS44-11.jpg"/>
          <p:cNvPicPr>
            <a:picLocks noChangeAspect="1"/>
          </p:cNvPicPr>
          <p:nvPr/>
        </p:nvPicPr>
        <p:blipFill>
          <a:blip r:embed="rId2"/>
          <a:srcRect l="14516" r="14516"/>
          <a:stretch>
            <a:fillRect/>
          </a:stretch>
        </p:blipFill>
        <p:spPr>
          <a:xfrm>
            <a:off x="3962401" y="457200"/>
            <a:ext cx="4122116" cy="585527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533400"/>
            <a:ext cx="3122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Sistem</a:t>
            </a:r>
            <a:r>
              <a:rPr lang="en-US" b="1" dirty="0" smtClean="0">
                <a:solidFill>
                  <a:srgbClr val="C00000"/>
                </a:solidFill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</a:rPr>
              <a:t>Pembuangan</a:t>
            </a:r>
            <a:r>
              <a:rPr lang="en-US" b="1" dirty="0" smtClean="0">
                <a:solidFill>
                  <a:srgbClr val="C00000"/>
                </a:solidFill>
              </a:rPr>
              <a:t> Air </a:t>
            </a:r>
            <a:r>
              <a:rPr lang="en-US" b="1" dirty="0" err="1" smtClean="0">
                <a:solidFill>
                  <a:srgbClr val="C00000"/>
                </a:solidFill>
              </a:rPr>
              <a:t>Hujan</a:t>
            </a:r>
            <a:endParaRPr lang="en-US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MIOTIKA12540541235252635362.jpg"/>
          <p:cNvPicPr>
            <a:picLocks noChangeAspect="1"/>
          </p:cNvPicPr>
          <p:nvPr/>
        </p:nvPicPr>
        <p:blipFill>
          <a:blip r:embed="rId2"/>
          <a:srcRect t="11775" r="1347" b="-1308"/>
          <a:stretch>
            <a:fillRect/>
          </a:stretch>
        </p:blipFill>
        <p:spPr>
          <a:xfrm>
            <a:off x="1676400" y="304800"/>
            <a:ext cx="5888540" cy="632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846189618416458.jpg"/>
          <p:cNvPicPr>
            <a:picLocks noChangeAspect="1"/>
          </p:cNvPicPr>
          <p:nvPr/>
        </p:nvPicPr>
        <p:blipFill>
          <a:blip r:embed="rId2"/>
          <a:srcRect b="31473"/>
          <a:stretch>
            <a:fillRect/>
          </a:stretch>
        </p:blipFill>
        <p:spPr>
          <a:xfrm>
            <a:off x="1676400" y="609600"/>
            <a:ext cx="5932025" cy="533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846189618416458.jpg"/>
          <p:cNvPicPr>
            <a:picLocks noChangeAspect="1"/>
          </p:cNvPicPr>
          <p:nvPr/>
        </p:nvPicPr>
        <p:blipFill>
          <a:blip r:embed="rId2"/>
          <a:srcRect t="67547" b="146"/>
          <a:stretch>
            <a:fillRect/>
          </a:stretch>
        </p:blipFill>
        <p:spPr>
          <a:xfrm>
            <a:off x="1447801" y="399288"/>
            <a:ext cx="6248400" cy="2648712"/>
          </a:xfrm>
          <a:prstGeom prst="rect">
            <a:avLst/>
          </a:prstGeom>
        </p:spPr>
      </p:pic>
      <p:pic>
        <p:nvPicPr>
          <p:cNvPr id="5" name="Picture 4" descr="SEMIOTIKA2588877.jpg"/>
          <p:cNvPicPr>
            <a:picLocks noChangeAspect="1"/>
          </p:cNvPicPr>
          <p:nvPr/>
        </p:nvPicPr>
        <p:blipFill>
          <a:blip r:embed="rId3"/>
          <a:srcRect t="1994" b="62108"/>
          <a:stretch>
            <a:fillRect/>
          </a:stretch>
        </p:blipFill>
        <p:spPr>
          <a:xfrm>
            <a:off x="1371600" y="3048000"/>
            <a:ext cx="6301438" cy="274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MIOTIKA2588877.jpg"/>
          <p:cNvPicPr>
            <a:picLocks noChangeAspect="1"/>
          </p:cNvPicPr>
          <p:nvPr/>
        </p:nvPicPr>
        <p:blipFill>
          <a:blip r:embed="rId2"/>
          <a:srcRect t="37892" b="283"/>
          <a:stretch>
            <a:fillRect/>
          </a:stretch>
        </p:blipFill>
        <p:spPr>
          <a:xfrm>
            <a:off x="1371600" y="914400"/>
            <a:ext cx="6301438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5401" y="811006"/>
            <a:ext cx="6553199" cy="96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1200" b="1" dirty="0" smtClean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Innovation</a:t>
            </a:r>
          </a:p>
          <a:p>
            <a:pPr marL="342900" indent="-342900" fontAlgn="auto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en-US" sz="12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ColorWhip.jpg"/>
          <p:cNvPicPr>
            <a:picLocks noChangeAspect="1"/>
          </p:cNvPicPr>
          <p:nvPr/>
        </p:nvPicPr>
        <p:blipFill>
          <a:blip r:embed="rId2"/>
          <a:srcRect l="20000" t="8000" r="14000" b="32000"/>
          <a:stretch>
            <a:fillRect/>
          </a:stretch>
        </p:blipFill>
        <p:spPr>
          <a:xfrm>
            <a:off x="152400" y="228600"/>
            <a:ext cx="1196340" cy="10875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1000" y="1828800"/>
            <a:ext cx="61334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persegi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lingkaran</a:t>
            </a:r>
            <a:r>
              <a:rPr lang="en-US" dirty="0" smtClean="0"/>
              <a:t> yang                             </a:t>
            </a:r>
          </a:p>
          <a:p>
            <a:r>
              <a:rPr lang="en-US" dirty="0" err="1" smtClean="0"/>
              <a:t>mewakili</a:t>
            </a:r>
            <a:r>
              <a:rPr lang="en-US" dirty="0" smtClean="0"/>
              <a:t> 3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81000" y="1447800"/>
            <a:ext cx="175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Bentukan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massa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13" name="Picture 12" descr="66NEW788-11.jpg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15525" t="5556" r="19834"/>
          <a:stretch>
            <a:fillRect/>
          </a:stretch>
        </p:blipFill>
        <p:spPr>
          <a:xfrm rot="16200000">
            <a:off x="2279027" y="921374"/>
            <a:ext cx="3756213" cy="7095066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172200" y="598212"/>
            <a:ext cx="1752601" cy="2645272"/>
            <a:chOff x="440917" y="2514600"/>
            <a:chExt cx="1464083" cy="22098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40917" y="2514600"/>
              <a:ext cx="778283" cy="21399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38656" y="2514600"/>
              <a:ext cx="666344" cy="2209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7" name="Oval 16"/>
          <p:cNvSpPr/>
          <p:nvPr/>
        </p:nvSpPr>
        <p:spPr>
          <a:xfrm>
            <a:off x="1524000" y="3048000"/>
            <a:ext cx="762000" cy="762000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219200" y="4876800"/>
            <a:ext cx="685800" cy="685800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400800" y="4343400"/>
            <a:ext cx="381000" cy="381000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114800" y="4038600"/>
            <a:ext cx="685800" cy="685800"/>
          </a:xfrm>
          <a:prstGeom prst="ellipse">
            <a:avLst/>
          </a:pr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 rot="16200000" flipH="1">
            <a:off x="1219200" y="5105400"/>
            <a:ext cx="533400" cy="53340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539600" y="6488668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Blade Runner Movie Font" pitchFamily="34" charset="0"/>
              </a:rPr>
              <a:t>Site Plan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533400"/>
            <a:ext cx="1160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rgbClr val="C00000"/>
                </a:solidFill>
              </a:rPr>
              <a:t>Komposisi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r="20000"/>
          <a:stretch>
            <a:fillRect/>
          </a:stretch>
        </p:blipFill>
        <p:spPr bwMode="auto">
          <a:xfrm>
            <a:off x="5410200" y="304800"/>
            <a:ext cx="266553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33400" y="914400"/>
            <a:ext cx="4674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komposisi</a:t>
            </a:r>
            <a:r>
              <a:rPr lang="en-US" dirty="0" smtClean="0"/>
              <a:t> </a:t>
            </a:r>
            <a:r>
              <a:rPr lang="en-US" dirty="0" err="1" smtClean="0"/>
              <a:t>massa</a:t>
            </a:r>
            <a:r>
              <a:rPr lang="en-US" dirty="0" smtClean="0"/>
              <a:t> </a:t>
            </a:r>
            <a:r>
              <a:rPr lang="en-US" dirty="0" err="1" smtClean="0"/>
              <a:t>kotak</a:t>
            </a:r>
            <a:r>
              <a:rPr lang="en-US" dirty="0" smtClean="0"/>
              <a:t> &amp; </a:t>
            </a:r>
            <a:r>
              <a:rPr lang="en-US" dirty="0" err="1" smtClean="0"/>
              <a:t>lingkaran</a:t>
            </a:r>
            <a:r>
              <a:rPr lang="en-US" dirty="0" smtClean="0"/>
              <a:t> yang</a:t>
            </a:r>
          </a:p>
          <a:p>
            <a:r>
              <a:rPr lang="en-US" dirty="0" err="1" smtClean="0"/>
              <a:t>disatukan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vertikal</a:t>
            </a:r>
            <a:r>
              <a:rPr lang="en-US" dirty="0" smtClean="0"/>
              <a:t> </a:t>
            </a:r>
            <a:r>
              <a:rPr lang="en-US" dirty="0" err="1" smtClean="0"/>
              <a:t>horisontal</a:t>
            </a:r>
            <a:r>
              <a:rPr lang="en-US" dirty="0" smtClean="0"/>
              <a:t>. </a:t>
            </a:r>
          </a:p>
        </p:txBody>
      </p:sp>
      <p:pic>
        <p:nvPicPr>
          <p:cNvPr id="7" name="Picture 6" descr="tampak final-11.jpg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b="17243"/>
          <a:stretch>
            <a:fillRect/>
          </a:stretch>
        </p:blipFill>
        <p:spPr>
          <a:xfrm>
            <a:off x="567187" y="1905000"/>
            <a:ext cx="7510013" cy="4191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419600" y="3352800"/>
            <a:ext cx="2209800" cy="2362200"/>
          </a:xfrm>
          <a:prstGeom prst="ellipse">
            <a:avLst/>
          </a:pr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0" y="3352800"/>
            <a:ext cx="7620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334000" y="6488668"/>
            <a:ext cx="2751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Blade Runner Movie Font" pitchFamily="34" charset="0"/>
              </a:rPr>
              <a:t>Tampak</a:t>
            </a:r>
            <a:r>
              <a:rPr lang="en-US" dirty="0" smtClean="0">
                <a:latin typeface="Blade Runner Movie Font" pitchFamily="34" charset="0"/>
              </a:rPr>
              <a:t> </a:t>
            </a:r>
            <a:r>
              <a:rPr lang="en-US" dirty="0" err="1" smtClean="0">
                <a:latin typeface="Blade Runner Movie Font" pitchFamily="34" charset="0"/>
              </a:rPr>
              <a:t>tenggara</a:t>
            </a:r>
            <a:endParaRPr lang="en-US" dirty="0">
              <a:latin typeface="Blade Runner Movie Font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3533</TotalTime>
  <Words>267</Words>
  <Application>Microsoft Office PowerPoint</Application>
  <PresentationFormat>On-screen Show (4:3)</PresentationFormat>
  <Paragraphs>88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Slide 1</vt:lpstr>
      <vt:lpstr>Concept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Peter Kwan</dc:creator>
  <cp:lastModifiedBy>Toshiba</cp:lastModifiedBy>
  <cp:revision>319</cp:revision>
  <dcterms:created xsi:type="dcterms:W3CDTF">2011-12-10T12:55:59Z</dcterms:created>
  <dcterms:modified xsi:type="dcterms:W3CDTF">2011-12-13T03:16:23Z</dcterms:modified>
</cp:coreProperties>
</file>