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7"/>
  </p:notesMasterIdLst>
  <p:sldIdLst>
    <p:sldId id="256" r:id="rId2"/>
    <p:sldId id="263" r:id="rId3"/>
    <p:sldId id="280" r:id="rId4"/>
    <p:sldId id="265" r:id="rId5"/>
    <p:sldId id="268" r:id="rId6"/>
    <p:sldId id="316" r:id="rId7"/>
    <p:sldId id="313" r:id="rId8"/>
    <p:sldId id="314" r:id="rId9"/>
    <p:sldId id="315" r:id="rId10"/>
    <p:sldId id="266" r:id="rId11"/>
    <p:sldId id="282" r:id="rId12"/>
    <p:sldId id="322" r:id="rId13"/>
    <p:sldId id="324" r:id="rId14"/>
    <p:sldId id="325" r:id="rId15"/>
    <p:sldId id="326" r:id="rId16"/>
    <p:sldId id="327" r:id="rId17"/>
    <p:sldId id="359" r:id="rId18"/>
    <p:sldId id="363" r:id="rId19"/>
    <p:sldId id="317" r:id="rId20"/>
    <p:sldId id="257" r:id="rId21"/>
    <p:sldId id="318" r:id="rId22"/>
    <p:sldId id="319" r:id="rId23"/>
    <p:sldId id="259" r:id="rId24"/>
    <p:sldId id="320" r:id="rId25"/>
    <p:sldId id="261" r:id="rId26"/>
    <p:sldId id="321" r:id="rId27"/>
    <p:sldId id="262" r:id="rId28"/>
    <p:sldId id="332" r:id="rId29"/>
    <p:sldId id="346" r:id="rId30"/>
    <p:sldId id="334" r:id="rId31"/>
    <p:sldId id="347" r:id="rId32"/>
    <p:sldId id="368" r:id="rId33"/>
    <p:sldId id="308" r:id="rId34"/>
    <p:sldId id="310" r:id="rId35"/>
    <p:sldId id="309" r:id="rId36"/>
    <p:sldId id="344" r:id="rId37"/>
    <p:sldId id="345" r:id="rId38"/>
    <p:sldId id="335" r:id="rId39"/>
    <p:sldId id="369" r:id="rId40"/>
    <p:sldId id="370" r:id="rId41"/>
    <p:sldId id="371" r:id="rId42"/>
    <p:sldId id="372" r:id="rId43"/>
    <p:sldId id="373" r:id="rId44"/>
    <p:sldId id="374" r:id="rId45"/>
    <p:sldId id="375" r:id="rId46"/>
    <p:sldId id="376" r:id="rId47"/>
    <p:sldId id="377" r:id="rId48"/>
    <p:sldId id="378" r:id="rId49"/>
    <p:sldId id="379" r:id="rId50"/>
    <p:sldId id="380" r:id="rId51"/>
    <p:sldId id="381" r:id="rId52"/>
    <p:sldId id="382" r:id="rId53"/>
    <p:sldId id="383" r:id="rId54"/>
    <p:sldId id="384" r:id="rId55"/>
    <p:sldId id="385" r:id="rId56"/>
    <p:sldId id="386" r:id="rId57"/>
    <p:sldId id="387" r:id="rId58"/>
    <p:sldId id="388" r:id="rId59"/>
    <p:sldId id="351" r:id="rId60"/>
    <p:sldId id="339" r:id="rId61"/>
    <p:sldId id="340" r:id="rId62"/>
    <p:sldId id="341" r:id="rId63"/>
    <p:sldId id="342" r:id="rId64"/>
    <p:sldId id="348" r:id="rId65"/>
    <p:sldId id="367" r:id="rId66"/>
    <p:sldId id="365" r:id="rId67"/>
    <p:sldId id="366" r:id="rId68"/>
    <p:sldId id="362" r:id="rId69"/>
    <p:sldId id="361" r:id="rId70"/>
    <p:sldId id="350" r:id="rId71"/>
    <p:sldId id="352" r:id="rId72"/>
    <p:sldId id="353" r:id="rId73"/>
    <p:sldId id="364" r:id="rId74"/>
    <p:sldId id="354" r:id="rId75"/>
    <p:sldId id="355" r:id="rId7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FF00"/>
    <a:srgbClr val="FF0000"/>
    <a:srgbClr val="00B0F0"/>
    <a:srgbClr val="E46C0A"/>
    <a:srgbClr val="00B050"/>
    <a:srgbClr val="007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626" autoAdjust="0"/>
    <p:restoredTop sz="90780" autoAdjust="0"/>
  </p:normalViewPr>
  <p:slideViewPr>
    <p:cSldViewPr>
      <p:cViewPr varScale="1">
        <p:scale>
          <a:sx n="85" d="100"/>
          <a:sy n="85" d="100"/>
        </p:scale>
        <p:origin x="-74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184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RT (s)</c:v>
                </c:pt>
              </c:strCache>
            </c:strRef>
          </c:tx>
          <c:spPr>
            <a:ln>
              <a:noFill/>
            </a:ln>
          </c:spPr>
          <c:marker>
            <c:symbol val="circle"/>
            <c:size val="13"/>
          </c:marker>
          <c:cat>
            <c:strRef>
              <c:f>Sheet1!$A$2:$A$7</c:f>
              <c:strCache>
                <c:ptCount val="6"/>
                <c:pt idx="0">
                  <c:v>125 Hz</c:v>
                </c:pt>
                <c:pt idx="1">
                  <c:v>250 Hz</c:v>
                </c:pt>
                <c:pt idx="2">
                  <c:v>500 Hz</c:v>
                </c:pt>
                <c:pt idx="3">
                  <c:v>1000 Hz</c:v>
                </c:pt>
                <c:pt idx="4">
                  <c:v>2000 Hz</c:v>
                </c:pt>
                <c:pt idx="5">
                  <c:v>4000 Hz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0.6</c:v>
                </c:pt>
                <c:pt idx="1">
                  <c:v>0.5</c:v>
                </c:pt>
                <c:pt idx="2">
                  <c:v>0.6</c:v>
                </c:pt>
                <c:pt idx="3">
                  <c:v>0.6</c:v>
                </c:pt>
                <c:pt idx="4">
                  <c:v>0.6</c:v>
                </c:pt>
                <c:pt idx="5">
                  <c:v>0.5</c:v>
                </c:pt>
              </c:numCache>
            </c:numRef>
          </c:val>
          <c:smooth val="0"/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88805376"/>
        <c:axId val="87797696"/>
      </c:lineChart>
      <c:catAx>
        <c:axId val="88805376"/>
        <c:scaling>
          <c:orientation val="minMax"/>
        </c:scaling>
        <c:delete val="0"/>
        <c:axPos val="b"/>
        <c:majorTickMark val="out"/>
        <c:minorTickMark val="none"/>
        <c:tickLblPos val="nextTo"/>
        <c:crossAx val="87797696"/>
        <c:crosses val="autoZero"/>
        <c:auto val="1"/>
        <c:lblAlgn val="ctr"/>
        <c:lblOffset val="100"/>
        <c:noMultiLvlLbl val="0"/>
      </c:catAx>
      <c:valAx>
        <c:axId val="87797696"/>
        <c:scaling>
          <c:orientation val="minMax"/>
          <c:max val="0.70000000000000007"/>
          <c:min val="0.4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8805376"/>
        <c:crosses val="autoZero"/>
        <c:crossBetween val="between"/>
      </c:valAx>
    </c:plotArea>
    <c:legend>
      <c:legendPos val="r"/>
      <c:layout/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RT (s)</c:v>
                </c:pt>
              </c:strCache>
            </c:strRef>
          </c:tx>
          <c:spPr>
            <a:ln>
              <a:noFill/>
            </a:ln>
          </c:spPr>
          <c:marker>
            <c:symbol val="circle"/>
            <c:size val="13"/>
          </c:marker>
          <c:cat>
            <c:strRef>
              <c:f>Sheet1!$A$2:$A$7</c:f>
              <c:strCache>
                <c:ptCount val="6"/>
                <c:pt idx="0">
                  <c:v>125 Hz</c:v>
                </c:pt>
                <c:pt idx="1">
                  <c:v>250 Hz</c:v>
                </c:pt>
                <c:pt idx="2">
                  <c:v>500 Hz</c:v>
                </c:pt>
                <c:pt idx="3">
                  <c:v>1000 Hz</c:v>
                </c:pt>
                <c:pt idx="4">
                  <c:v>2000 Hz</c:v>
                </c:pt>
                <c:pt idx="5">
                  <c:v>4000 Hz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2.1</c:v>
                </c:pt>
                <c:pt idx="1">
                  <c:v>1.8</c:v>
                </c:pt>
                <c:pt idx="2">
                  <c:v>1.9</c:v>
                </c:pt>
                <c:pt idx="3">
                  <c:v>1.9</c:v>
                </c:pt>
                <c:pt idx="4">
                  <c:v>1.9</c:v>
                </c:pt>
                <c:pt idx="5">
                  <c:v>1.7</c:v>
                </c:pt>
              </c:numCache>
            </c:numRef>
          </c:val>
          <c:smooth val="0"/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88808448"/>
        <c:axId val="87805888"/>
      </c:lineChart>
      <c:catAx>
        <c:axId val="88808448"/>
        <c:scaling>
          <c:orientation val="minMax"/>
        </c:scaling>
        <c:delete val="0"/>
        <c:axPos val="b"/>
        <c:majorTickMark val="out"/>
        <c:minorTickMark val="none"/>
        <c:tickLblPos val="nextTo"/>
        <c:crossAx val="87805888"/>
        <c:crosses val="autoZero"/>
        <c:auto val="1"/>
        <c:lblAlgn val="ctr"/>
        <c:lblOffset val="100"/>
        <c:noMultiLvlLbl val="0"/>
      </c:catAx>
      <c:valAx>
        <c:axId val="87805888"/>
        <c:scaling>
          <c:orientation val="minMax"/>
          <c:max val="2.4"/>
          <c:min val="1.6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88808448"/>
        <c:crosses val="autoZero"/>
        <c:crossBetween val="between"/>
      </c:valAx>
    </c:plotArea>
    <c:legend>
      <c:legendPos val="r"/>
      <c:layout/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RT (s)</c:v>
                </c:pt>
              </c:strCache>
            </c:strRef>
          </c:tx>
          <c:spPr>
            <a:ln>
              <a:noFill/>
            </a:ln>
          </c:spPr>
          <c:marker>
            <c:symbol val="circle"/>
            <c:size val="13"/>
          </c:marker>
          <c:cat>
            <c:strRef>
              <c:f>Sheet1!$A$2:$A$7</c:f>
              <c:strCache>
                <c:ptCount val="6"/>
                <c:pt idx="0">
                  <c:v>125 Hz</c:v>
                </c:pt>
                <c:pt idx="1">
                  <c:v>250 Hz</c:v>
                </c:pt>
                <c:pt idx="2">
                  <c:v>500 Hz</c:v>
                </c:pt>
                <c:pt idx="3">
                  <c:v>1000 Hz</c:v>
                </c:pt>
                <c:pt idx="4">
                  <c:v>2000 Hz</c:v>
                </c:pt>
                <c:pt idx="5">
                  <c:v>4000 Hz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1.3</c:v>
                </c:pt>
                <c:pt idx="1">
                  <c:v>1.2</c:v>
                </c:pt>
                <c:pt idx="2">
                  <c:v>1.4</c:v>
                </c:pt>
                <c:pt idx="3">
                  <c:v>1.4</c:v>
                </c:pt>
                <c:pt idx="4">
                  <c:v>1.4</c:v>
                </c:pt>
                <c:pt idx="5">
                  <c:v>1.2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3495040"/>
        <c:axId val="84724544"/>
      </c:lineChart>
      <c:catAx>
        <c:axId val="73495040"/>
        <c:scaling>
          <c:orientation val="minMax"/>
        </c:scaling>
        <c:delete val="0"/>
        <c:axPos val="b"/>
        <c:majorTickMark val="out"/>
        <c:minorTickMark val="none"/>
        <c:tickLblPos val="nextTo"/>
        <c:crossAx val="84724544"/>
        <c:crosses val="autoZero"/>
        <c:auto val="1"/>
        <c:lblAlgn val="ctr"/>
        <c:lblOffset val="100"/>
        <c:noMultiLvlLbl val="0"/>
      </c:catAx>
      <c:valAx>
        <c:axId val="847245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349504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80CF37-692B-4516-B5E6-6CB9F8D56510}" type="datetimeFigureOut">
              <a:rPr lang="en-US" smtClean="0"/>
              <a:t>12/13/2011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6DD1CB-1B31-49AF-A26E-18753374D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39796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11 9 5 0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F2C15D-52BA-4D26-A81A-A35C77D4C6D6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6949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Data </a:t>
            </a:r>
            <a:r>
              <a:rPr lang="en-US" dirty="0" err="1" smtClean="0"/>
              <a:t>Tapak</a:t>
            </a:r>
            <a:r>
              <a:rPr lang="en-US" dirty="0" smtClean="0"/>
              <a:t>:</a:t>
            </a:r>
          </a:p>
          <a:p>
            <a:r>
              <a:rPr lang="en-US" dirty="0" smtClean="0"/>
              <a:t>GSB 15 m (frontage), 10 m (</a:t>
            </a:r>
            <a:r>
              <a:rPr lang="en-US" dirty="0" err="1" smtClean="0"/>
              <a:t>kell</a:t>
            </a:r>
            <a:r>
              <a:rPr lang="en-US" dirty="0" smtClean="0"/>
              <a:t>)</a:t>
            </a:r>
          </a:p>
          <a:p>
            <a:r>
              <a:rPr lang="en-US" dirty="0" smtClean="0"/>
              <a:t>KDB 50 %</a:t>
            </a:r>
          </a:p>
          <a:p>
            <a:r>
              <a:rPr lang="en-US" dirty="0" smtClean="0"/>
              <a:t>KLB 200 %</a:t>
            </a:r>
          </a:p>
          <a:p>
            <a:r>
              <a:rPr lang="en-US" dirty="0" smtClean="0"/>
              <a:t>TLB 8-10</a:t>
            </a:r>
          </a:p>
          <a:p>
            <a:r>
              <a:rPr lang="en-US" dirty="0" err="1" smtClean="0"/>
              <a:t>Lebar</a:t>
            </a:r>
            <a:r>
              <a:rPr lang="en-US" dirty="0" smtClean="0"/>
              <a:t> </a:t>
            </a:r>
            <a:r>
              <a:rPr lang="en-US" dirty="0" err="1" smtClean="0"/>
              <a:t>Jalan</a:t>
            </a:r>
            <a:r>
              <a:rPr lang="en-US" dirty="0" smtClean="0"/>
              <a:t> </a:t>
            </a:r>
            <a:r>
              <a:rPr lang="en-US" dirty="0" err="1" smtClean="0"/>
              <a:t>Utama</a:t>
            </a:r>
            <a:r>
              <a:rPr lang="en-US" dirty="0" smtClean="0"/>
              <a:t> 20 m</a:t>
            </a:r>
          </a:p>
          <a:p>
            <a:r>
              <a:rPr lang="en-US" dirty="0" err="1" smtClean="0"/>
              <a:t>Lebar</a:t>
            </a:r>
            <a:r>
              <a:rPr lang="en-US" dirty="0" smtClean="0"/>
              <a:t> </a:t>
            </a:r>
            <a:r>
              <a:rPr lang="en-US" dirty="0" err="1" smtClean="0"/>
              <a:t>Jalan</a:t>
            </a:r>
            <a:r>
              <a:rPr lang="en-US" dirty="0" smtClean="0"/>
              <a:t> </a:t>
            </a:r>
            <a:r>
              <a:rPr lang="en-US" dirty="0" err="1" smtClean="0"/>
              <a:t>Sekunder</a:t>
            </a:r>
            <a:r>
              <a:rPr lang="en-US" dirty="0" smtClean="0"/>
              <a:t> 9 m</a:t>
            </a:r>
          </a:p>
          <a:p>
            <a:r>
              <a:rPr lang="en-US" dirty="0" err="1" smtClean="0"/>
              <a:t>Topografi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berkontur</a:t>
            </a:r>
            <a:endParaRPr lang="en-US" dirty="0" smtClean="0"/>
          </a:p>
          <a:p>
            <a:r>
              <a:rPr lang="en-US" dirty="0" err="1" smtClean="0"/>
              <a:t>Kondisi</a:t>
            </a:r>
            <a:r>
              <a:rPr lang="en-US" dirty="0" smtClean="0"/>
              <a:t> </a:t>
            </a:r>
            <a:r>
              <a:rPr lang="en-US" dirty="0" err="1" smtClean="0"/>
              <a:t>Eksisting</a:t>
            </a:r>
            <a:r>
              <a:rPr lang="en-US" dirty="0" smtClean="0"/>
              <a:t> </a:t>
            </a:r>
            <a:r>
              <a:rPr lang="en-US" dirty="0" err="1" smtClean="0"/>
              <a:t>unbuilt</a:t>
            </a:r>
            <a:endParaRPr lang="en-US" dirty="0" smtClean="0"/>
          </a:p>
          <a:p>
            <a:r>
              <a:rPr lang="en-US" dirty="0" err="1" smtClean="0"/>
              <a:t>Rencana</a:t>
            </a:r>
            <a:r>
              <a:rPr lang="en-US" dirty="0" smtClean="0"/>
              <a:t> </a:t>
            </a:r>
            <a:r>
              <a:rPr lang="en-US" dirty="0" err="1" smtClean="0"/>
              <a:t>Kawasan</a:t>
            </a:r>
            <a:r>
              <a:rPr lang="en-US" dirty="0" smtClean="0"/>
              <a:t> </a:t>
            </a:r>
            <a:r>
              <a:rPr lang="en-US" dirty="0" err="1" smtClean="0"/>
              <a:t>Perdagangan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Jasa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6DD1CB-1B31-49AF-A26E-18753374D34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9326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6DD1CB-1B31-49AF-A26E-18753374D34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9929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680DCB-CA1F-4F99-8FF0-AAC84EE8C9A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1464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6DD1CB-1B31-49AF-A26E-18753374D349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119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18DE7-994A-4C8A-B3BC-07A0D5CBEDFC}" type="datetimeFigureOut">
              <a:rPr lang="en-US" smtClean="0"/>
              <a:t>12/13/2011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EDAD0-496D-4728-9DF2-BB1329BAB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012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18DE7-994A-4C8A-B3BC-07A0D5CBEDFC}" type="datetimeFigureOut">
              <a:rPr lang="en-US" smtClean="0"/>
              <a:t>12/13/2011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EDAD0-496D-4728-9DF2-BB1329BAB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820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18DE7-994A-4C8A-B3BC-07A0D5CBEDFC}" type="datetimeFigureOut">
              <a:rPr lang="en-US" smtClean="0"/>
              <a:t>12/13/2011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EDAD0-496D-4728-9DF2-BB1329BAB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570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18DE7-994A-4C8A-B3BC-07A0D5CBEDFC}" type="datetimeFigureOut">
              <a:rPr lang="en-US" smtClean="0"/>
              <a:t>12/13/2011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EDAD0-496D-4728-9DF2-BB1329BAB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486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18DE7-994A-4C8A-B3BC-07A0D5CBEDFC}" type="datetimeFigureOut">
              <a:rPr lang="en-US" smtClean="0"/>
              <a:t>12/13/2011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EDAD0-496D-4728-9DF2-BB1329BAB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573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18DE7-994A-4C8A-B3BC-07A0D5CBEDFC}" type="datetimeFigureOut">
              <a:rPr lang="en-US" smtClean="0"/>
              <a:t>12/13/2011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EDAD0-496D-4728-9DF2-BB1329BAB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635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18DE7-994A-4C8A-B3BC-07A0D5CBEDFC}" type="datetimeFigureOut">
              <a:rPr lang="en-US" smtClean="0"/>
              <a:t>12/13/2011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EDAD0-496D-4728-9DF2-BB1329BAB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953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18DE7-994A-4C8A-B3BC-07A0D5CBEDFC}" type="datetimeFigureOut">
              <a:rPr lang="en-US" smtClean="0"/>
              <a:t>12/13/2011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EDAD0-496D-4728-9DF2-BB1329BAB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316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18DE7-994A-4C8A-B3BC-07A0D5CBEDFC}" type="datetimeFigureOut">
              <a:rPr lang="en-US" smtClean="0"/>
              <a:t>12/13/2011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EDAD0-496D-4728-9DF2-BB1329BAB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186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18DE7-994A-4C8A-B3BC-07A0D5CBEDFC}" type="datetimeFigureOut">
              <a:rPr lang="en-US" smtClean="0"/>
              <a:t>12/13/2011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EDAD0-496D-4728-9DF2-BB1329BAB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899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18DE7-994A-4C8A-B3BC-07A0D5CBEDFC}" type="datetimeFigureOut">
              <a:rPr lang="en-US" smtClean="0"/>
              <a:t>12/13/2011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5EDAD0-496D-4728-9DF2-BB1329BAB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7874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A18DE7-994A-4C8A-B3BC-07A0D5CBEDFC}" type="datetimeFigureOut">
              <a:rPr lang="en-US" smtClean="0"/>
              <a:t>12/13/2011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5EDAD0-496D-4728-9DF2-BB1329BABF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8722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28.jpeg"/><Relationship Id="rId4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13.jp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0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13.jpg"/><Relationship Id="rId4" Type="http://schemas.openxmlformats.org/officeDocument/2006/relationships/image" Target="../media/image48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13.jpg"/><Relationship Id="rId7" Type="http://schemas.openxmlformats.org/officeDocument/2006/relationships/image" Target="../media/image60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openxmlformats.org/officeDocument/2006/relationships/image" Target="../media/image58.png"/><Relationship Id="rId10" Type="http://schemas.openxmlformats.org/officeDocument/2006/relationships/image" Target="../media/image63.jpeg"/><Relationship Id="rId4" Type="http://schemas.openxmlformats.org/officeDocument/2006/relationships/image" Target="../media/image57.png"/><Relationship Id="rId9" Type="http://schemas.openxmlformats.org/officeDocument/2006/relationships/image" Target="../media/image6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slide" Target="slide49.xml"/><Relationship Id="rId13" Type="http://schemas.openxmlformats.org/officeDocument/2006/relationships/slide" Target="slide56.xml"/><Relationship Id="rId3" Type="http://schemas.openxmlformats.org/officeDocument/2006/relationships/slide" Target="slide41.xml"/><Relationship Id="rId7" Type="http://schemas.openxmlformats.org/officeDocument/2006/relationships/slide" Target="slide54.xml"/><Relationship Id="rId12" Type="http://schemas.openxmlformats.org/officeDocument/2006/relationships/slide" Target="slide55.xml"/><Relationship Id="rId2" Type="http://schemas.openxmlformats.org/officeDocument/2006/relationships/slide" Target="slide40.xml"/><Relationship Id="rId1" Type="http://schemas.openxmlformats.org/officeDocument/2006/relationships/slideLayout" Target="../slideLayouts/slideLayout2.xml"/><Relationship Id="rId6" Type="http://schemas.openxmlformats.org/officeDocument/2006/relationships/slide" Target="slide48.xml"/><Relationship Id="rId11" Type="http://schemas.openxmlformats.org/officeDocument/2006/relationships/slide" Target="slide53.xml"/><Relationship Id="rId5" Type="http://schemas.openxmlformats.org/officeDocument/2006/relationships/slide" Target="slide45.xml"/><Relationship Id="rId10" Type="http://schemas.openxmlformats.org/officeDocument/2006/relationships/slide" Target="slide52.xml"/><Relationship Id="rId4" Type="http://schemas.openxmlformats.org/officeDocument/2006/relationships/slide" Target="slide42.xml"/><Relationship Id="rId9" Type="http://schemas.openxmlformats.org/officeDocument/2006/relationships/slide" Target="slide5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39.xml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" Target="slide3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emf"/><Relationship Id="rId2" Type="http://schemas.openxmlformats.org/officeDocument/2006/relationships/image" Target="../media/image7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emf"/><Relationship Id="rId2" Type="http://schemas.openxmlformats.org/officeDocument/2006/relationships/image" Target="../media/image8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39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emf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" Target="slide39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9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6.xml"/><Relationship Id="rId4" Type="http://schemas.openxmlformats.org/officeDocument/2006/relationships/slide" Target="slide3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emf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6.xml"/><Relationship Id="rId4" Type="http://schemas.openxmlformats.org/officeDocument/2006/relationships/slide" Target="slide39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6.xml"/><Relationship Id="rId4" Type="http://schemas.openxmlformats.org/officeDocument/2006/relationships/slide" Target="slide39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6" Type="http://schemas.openxmlformats.org/officeDocument/2006/relationships/slide" Target="slide39.xml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39.xml"/><Relationship Id="rId5" Type="http://schemas.openxmlformats.org/officeDocument/2006/relationships/image" Target="../media/image100.jpeg"/><Relationship Id="rId4" Type="http://schemas.openxmlformats.org/officeDocument/2006/relationships/image" Target="../media/image99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6" Type="http://schemas.openxmlformats.org/officeDocument/2006/relationships/slide" Target="slide39.xml"/><Relationship Id="rId5" Type="http://schemas.openxmlformats.org/officeDocument/2006/relationships/image" Target="../media/image104.jpeg"/><Relationship Id="rId4" Type="http://schemas.openxmlformats.org/officeDocument/2006/relationships/image" Target="../media/image103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emf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" Target="slide39.xml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1.jpg"/><Relationship Id="rId4" Type="http://schemas.openxmlformats.org/officeDocument/2006/relationships/image" Target="../media/image110.jp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image" Target="../media/image113.png"/><Relationship Id="rId7" Type="http://schemas.openxmlformats.org/officeDocument/2006/relationships/image" Target="../media/image117.pn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6.png"/><Relationship Id="rId5" Type="http://schemas.openxmlformats.org/officeDocument/2006/relationships/image" Target="../media/image115.png"/><Relationship Id="rId4" Type="http://schemas.openxmlformats.org/officeDocument/2006/relationships/image" Target="../media/image114.png"/><Relationship Id="rId9" Type="http://schemas.openxmlformats.org/officeDocument/2006/relationships/image" Target="../media/image119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3" Type="http://schemas.openxmlformats.org/officeDocument/2006/relationships/image" Target="../media/image120.png"/><Relationship Id="rId7" Type="http://schemas.openxmlformats.org/officeDocument/2006/relationships/image" Target="../media/image124.pn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10" Type="http://schemas.openxmlformats.org/officeDocument/2006/relationships/image" Target="../media/image127.png"/><Relationship Id="rId4" Type="http://schemas.openxmlformats.org/officeDocument/2006/relationships/image" Target="../media/image121.png"/><Relationship Id="rId9" Type="http://schemas.openxmlformats.org/officeDocument/2006/relationships/image" Target="../media/image126.png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7" Type="http://schemas.openxmlformats.org/officeDocument/2006/relationships/image" Target="../media/image136.jpeg"/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5.jpeg"/><Relationship Id="rId5" Type="http://schemas.openxmlformats.org/officeDocument/2006/relationships/image" Target="../media/image134.jpeg"/><Relationship Id="rId4" Type="http://schemas.openxmlformats.org/officeDocument/2006/relationships/image" Target="../media/image133.jpeg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jpeg"/><Relationship Id="rId3" Type="http://schemas.openxmlformats.org/officeDocument/2006/relationships/image" Target="../media/image138.jpeg"/><Relationship Id="rId7" Type="http://schemas.openxmlformats.org/officeDocument/2006/relationships/image" Target="../media/image142.jpeg"/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1.jpeg"/><Relationship Id="rId5" Type="http://schemas.openxmlformats.org/officeDocument/2006/relationships/image" Target="../media/image140.jpeg"/><Relationship Id="rId4" Type="http://schemas.openxmlformats.org/officeDocument/2006/relationships/image" Target="../media/image139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2" Type="http://schemas.openxmlformats.org/officeDocument/2006/relationships/image" Target="../media/image1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7.png"/><Relationship Id="rId4" Type="http://schemas.openxmlformats.org/officeDocument/2006/relationships/image" Target="../media/image146.png"/></Relationships>
</file>

<file path=ppt/slides/_rels/slide6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48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1.pn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2.emf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Windows\Desktop\IMG\perspektif bangunan 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LineDrawing/>
                    </a14:imgEffect>
                    <a14:imgEffect>
                      <a14:sharpenSoften amount="48000"/>
                    </a14:imgEffect>
                    <a14:imgEffect>
                      <a14:brightnessContrast bright="-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9493" y="0"/>
            <a:ext cx="10911693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304800"/>
            <a:ext cx="7772400" cy="1470025"/>
          </a:xfrm>
        </p:spPr>
        <p:txBody>
          <a:bodyPr>
            <a:noAutofit/>
          </a:bodyPr>
          <a:lstStyle/>
          <a:p>
            <a:pPr algn="r"/>
            <a:r>
              <a:rPr lang="en-US" sz="5400" dirty="0" err="1" smtClean="0">
                <a:latin typeface="Brush Script MT" pitchFamily="66" charset="0"/>
              </a:rPr>
              <a:t>Fasilitas</a:t>
            </a:r>
            <a:r>
              <a:rPr lang="en-US" sz="5400" dirty="0" smtClean="0">
                <a:latin typeface="Brush Script MT" pitchFamily="66" charset="0"/>
              </a:rPr>
              <a:t> </a:t>
            </a:r>
            <a:r>
              <a:rPr lang="en-US" sz="5400" dirty="0" err="1" smtClean="0">
                <a:latin typeface="Brush Script MT" pitchFamily="66" charset="0"/>
              </a:rPr>
              <a:t>Pendidikan</a:t>
            </a:r>
            <a:r>
              <a:rPr lang="en-US" sz="5400" dirty="0" smtClean="0">
                <a:latin typeface="Brush Script MT" pitchFamily="66" charset="0"/>
              </a:rPr>
              <a:t> </a:t>
            </a:r>
            <a:r>
              <a:rPr lang="en-US" sz="5400" dirty="0" err="1" smtClean="0">
                <a:latin typeface="Brush Script MT" pitchFamily="66" charset="0"/>
              </a:rPr>
              <a:t>Musik</a:t>
            </a:r>
            <a:r>
              <a:rPr lang="en-US" sz="5400" dirty="0">
                <a:latin typeface="Brush Script MT" pitchFamily="66" charset="0"/>
              </a:rPr>
              <a:t/>
            </a:r>
            <a:br>
              <a:rPr lang="en-US" sz="5400" dirty="0">
                <a:latin typeface="Brush Script MT" pitchFamily="66" charset="0"/>
              </a:rPr>
            </a:br>
            <a:r>
              <a:rPr lang="en-US" sz="5400" dirty="0" err="1" smtClean="0">
                <a:latin typeface="Brush Script MT" pitchFamily="66" charset="0"/>
              </a:rPr>
              <a:t>Klasik</a:t>
            </a:r>
            <a:r>
              <a:rPr lang="en-US" sz="5400" dirty="0" smtClean="0">
                <a:latin typeface="Brush Script MT" pitchFamily="66" charset="0"/>
              </a:rPr>
              <a:t> di Surabaya</a:t>
            </a:r>
            <a:endParaRPr lang="en-US" sz="5400" dirty="0">
              <a:latin typeface="Brush Script MT" pitchFamily="66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4724400"/>
            <a:ext cx="8458200" cy="1752600"/>
          </a:xfrm>
        </p:spPr>
        <p:txBody>
          <a:bodyPr>
            <a:normAutofit/>
          </a:bodyPr>
          <a:lstStyle/>
          <a:p>
            <a:pPr algn="l"/>
            <a:r>
              <a:rPr lang="en-US" dirty="0" err="1" smtClean="0">
                <a:solidFill>
                  <a:schemeClr val="tx1"/>
                </a:solidFill>
                <a:latin typeface="Brush Script MT" pitchFamily="66" charset="0"/>
              </a:rPr>
              <a:t>Mitha</a:t>
            </a:r>
            <a:r>
              <a:rPr lang="en-US" dirty="0" smtClean="0">
                <a:solidFill>
                  <a:schemeClr val="tx1"/>
                </a:solidFill>
                <a:latin typeface="Brush Script MT" pitchFamily="66" charset="0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Brush Script MT" pitchFamily="66" charset="0"/>
              </a:rPr>
              <a:t>Angreani</a:t>
            </a:r>
            <a:r>
              <a:rPr lang="en-US" dirty="0" smtClean="0">
                <a:solidFill>
                  <a:schemeClr val="tx1"/>
                </a:solidFill>
                <a:latin typeface="Brush Script MT" pitchFamily="66" charset="0"/>
              </a:rPr>
              <a:t> S.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  <a:latin typeface="Brush Script MT" pitchFamily="66" charset="0"/>
              </a:rPr>
              <a:t>224 07 090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  <a:latin typeface="Brush Script MT" pitchFamily="66" charset="0"/>
              </a:rPr>
              <a:t>Mentor </a:t>
            </a:r>
            <a:r>
              <a:rPr lang="en-US" dirty="0" err="1" smtClean="0">
                <a:solidFill>
                  <a:schemeClr val="tx1"/>
                </a:solidFill>
                <a:latin typeface="Brush Script MT" pitchFamily="66" charset="0"/>
              </a:rPr>
              <a:t>Utama</a:t>
            </a:r>
            <a:r>
              <a:rPr lang="en-US" dirty="0" smtClean="0">
                <a:solidFill>
                  <a:schemeClr val="tx1"/>
                </a:solidFill>
                <a:latin typeface="Brush Script MT" pitchFamily="66" charset="0"/>
              </a:rPr>
              <a:t> : </a:t>
            </a:r>
            <a:r>
              <a:rPr lang="en-US" dirty="0" err="1">
                <a:solidFill>
                  <a:schemeClr val="tx1"/>
                </a:solidFill>
                <a:latin typeface="Brush Script MT" pitchFamily="66" charset="0"/>
              </a:rPr>
              <a:t>Eunike</a:t>
            </a:r>
            <a:r>
              <a:rPr lang="en-US" dirty="0">
                <a:solidFill>
                  <a:schemeClr val="tx1"/>
                </a:solidFill>
                <a:latin typeface="Brush Script MT" pitchFamily="66" charset="0"/>
              </a:rPr>
              <a:t> Kristi </a:t>
            </a:r>
            <a:r>
              <a:rPr lang="en-US" dirty="0" err="1">
                <a:solidFill>
                  <a:schemeClr val="tx1"/>
                </a:solidFill>
                <a:latin typeface="Brush Script MT" pitchFamily="66" charset="0"/>
              </a:rPr>
              <a:t>J,ST,M.Des</a:t>
            </a:r>
            <a:r>
              <a:rPr lang="en-US" dirty="0">
                <a:solidFill>
                  <a:schemeClr val="tx1"/>
                </a:solidFill>
                <a:latin typeface="Brush Script MT" pitchFamily="66" charset="0"/>
              </a:rPr>
              <a:t>. </a:t>
            </a:r>
            <a:r>
              <a:rPr lang="en-US" dirty="0" err="1">
                <a:solidFill>
                  <a:schemeClr val="tx1"/>
                </a:solidFill>
                <a:latin typeface="Brush Script MT" pitchFamily="66" charset="0"/>
              </a:rPr>
              <a:t>Sc</a:t>
            </a:r>
            <a:r>
              <a:rPr lang="en-US" dirty="0">
                <a:solidFill>
                  <a:schemeClr val="tx1"/>
                </a:solidFill>
                <a:latin typeface="Brush Script MT" pitchFamily="66" charset="0"/>
              </a:rPr>
              <a:t> (</a:t>
            </a:r>
            <a:r>
              <a:rPr lang="en-US" dirty="0" err="1">
                <a:solidFill>
                  <a:schemeClr val="tx1"/>
                </a:solidFill>
                <a:latin typeface="Brush Script MT" pitchFamily="66" charset="0"/>
              </a:rPr>
              <a:t>Hons</a:t>
            </a:r>
            <a:r>
              <a:rPr lang="en-US" dirty="0">
                <a:solidFill>
                  <a:schemeClr val="tx1"/>
                </a:solidFill>
                <a:latin typeface="Brush Script MT" pitchFamily="66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05563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Windows\Desktop\dari dell\FILE A2 EDO\gambar\Pian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7706" y="4457700"/>
            <a:ext cx="3201205" cy="24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5829300" y="5562600"/>
            <a:ext cx="3162300" cy="1143000"/>
          </a:xfrm>
        </p:spPr>
        <p:txBody>
          <a:bodyPr>
            <a:normAutofit fontScale="90000"/>
          </a:bodyPr>
          <a:lstStyle/>
          <a:p>
            <a:pPr algn="r"/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Pendekatan</a:t>
            </a:r>
            <a:r>
              <a:rPr lang="en-US" sz="4000" b="1" dirty="0" smtClean="0">
                <a:solidFill>
                  <a:srgbClr val="0070C0"/>
                </a:solidFill>
                <a:latin typeface="Myriad Pro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Simbolik</a:t>
            </a:r>
            <a:endParaRPr lang="en-US" sz="4000" b="1" dirty="0">
              <a:solidFill>
                <a:srgbClr val="0070C0"/>
              </a:solidFill>
              <a:latin typeface="Myriad Pro" pitchFamily="34" charset="0"/>
            </a:endParaRPr>
          </a:p>
        </p:txBody>
      </p:sp>
      <p:pic>
        <p:nvPicPr>
          <p:cNvPr id="2" name="Picture 2" descr="C:\Users\Edward\Desktop\jack_singer_concert_hall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20040"/>
            <a:ext cx="2967037" cy="206402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Mitha\Desktop\data final\dari dell\FILE A2 EDO\GAMBAR UTK COREL\Picture6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09" b="27603"/>
          <a:stretch/>
        </p:blipFill>
        <p:spPr bwMode="auto">
          <a:xfrm>
            <a:off x="6096000" y="1315720"/>
            <a:ext cx="2570916" cy="206402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Edward\Desktop\data final\dari dell\FILE A2 EDO\MUSIC PICT\music-clipart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1295220"/>
            <a:ext cx="2580066" cy="210502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1302105" y="3873545"/>
            <a:ext cx="2003463" cy="1302251"/>
            <a:chOff x="2108" y="1679304"/>
            <a:chExt cx="2003463" cy="1302251"/>
          </a:xfrm>
          <a:scene3d>
            <a:camera prst="orthographicFront"/>
            <a:lightRig rig="flat" dir="t"/>
          </a:scene3d>
        </p:grpSpPr>
        <p:sp>
          <p:nvSpPr>
            <p:cNvPr id="16" name="Round Same Side Corner Rectangle 15"/>
            <p:cNvSpPr/>
            <p:nvPr/>
          </p:nvSpPr>
          <p:spPr>
            <a:xfrm rot="19200000">
              <a:off x="2108" y="1679304"/>
              <a:ext cx="2003463" cy="1302251"/>
            </a:xfrm>
            <a:prstGeom prst="round2Same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7" name="Round Same Side Corner Rectangle 4"/>
            <p:cNvSpPr/>
            <p:nvPr/>
          </p:nvSpPr>
          <p:spPr>
            <a:xfrm rot="19200000">
              <a:off x="86110" y="1735439"/>
              <a:ext cx="1876321" cy="123868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10490" tIns="36830" rIns="110490" bIns="36830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900" b="1" kern="1200" dirty="0" err="1" smtClean="0"/>
                <a:t>Keluwesan</a:t>
              </a:r>
              <a:endParaRPr lang="en-US" sz="2900" b="1" kern="1200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570268" y="3048000"/>
            <a:ext cx="2003463" cy="1302251"/>
            <a:chOff x="2270271" y="853759"/>
            <a:chExt cx="2003463" cy="1302251"/>
          </a:xfrm>
          <a:scene3d>
            <a:camera prst="orthographicFront"/>
            <a:lightRig rig="flat" dir="t"/>
          </a:scene3d>
        </p:grpSpPr>
        <p:sp>
          <p:nvSpPr>
            <p:cNvPr id="14" name="Round Same Side Corner Rectangle 13"/>
            <p:cNvSpPr/>
            <p:nvPr/>
          </p:nvSpPr>
          <p:spPr>
            <a:xfrm>
              <a:off x="2270271" y="853759"/>
              <a:ext cx="2003463" cy="1302251"/>
            </a:xfrm>
            <a:prstGeom prst="round2Same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3">
                <a:hueOff val="0"/>
                <a:satOff val="0"/>
                <a:lumOff val="0"/>
                <a:alphaOff val="0"/>
              </a:schemeClr>
            </a:fillRef>
            <a:effectRef idx="1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5" name="Round Same Side Corner Rectangle 6"/>
            <p:cNvSpPr/>
            <p:nvPr/>
          </p:nvSpPr>
          <p:spPr>
            <a:xfrm>
              <a:off x="2333842" y="917330"/>
              <a:ext cx="1876321" cy="123868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10490" tIns="36830" rIns="110490" bIns="36830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900" b="1" kern="1200" smtClean="0"/>
                <a:t>Elegant</a:t>
              </a:r>
              <a:endParaRPr lang="en-US" sz="2900" b="1" kern="1200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5838432" y="3873545"/>
            <a:ext cx="2003463" cy="1302251"/>
            <a:chOff x="4538435" y="1679304"/>
            <a:chExt cx="2003463" cy="1302251"/>
          </a:xfrm>
          <a:scene3d>
            <a:camera prst="orthographicFront"/>
            <a:lightRig rig="flat" dir="t"/>
          </a:scene3d>
        </p:grpSpPr>
        <p:sp>
          <p:nvSpPr>
            <p:cNvPr id="12" name="Round Same Side Corner Rectangle 11"/>
            <p:cNvSpPr/>
            <p:nvPr/>
          </p:nvSpPr>
          <p:spPr>
            <a:xfrm rot="2400000">
              <a:off x="4538435" y="1679304"/>
              <a:ext cx="2003463" cy="1302251"/>
            </a:xfrm>
            <a:prstGeom prst="round2Same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13" name="Round Same Side Corner Rectangle 8"/>
            <p:cNvSpPr/>
            <p:nvPr/>
          </p:nvSpPr>
          <p:spPr>
            <a:xfrm rot="2400000">
              <a:off x="4581575" y="1735439"/>
              <a:ext cx="1876321" cy="123868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10490" tIns="36830" rIns="110490" bIns="36830" numCol="1" spcCol="1270" anchor="ctr" anchorCtr="0">
              <a:noAutofit/>
            </a:bodyPr>
            <a:lstStyle/>
            <a:p>
              <a:pPr lvl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900" b="1" kern="1200" dirty="0" smtClean="0"/>
                <a:t>Tranquility</a:t>
              </a:r>
              <a:endParaRPr lang="en-US" sz="2900" b="1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4838830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/>
          <p:nvPr/>
        </p:nvSpPr>
        <p:spPr>
          <a:xfrm>
            <a:off x="1115616" y="5069480"/>
            <a:ext cx="1152128" cy="375744"/>
          </a:xfrm>
          <a:custGeom>
            <a:avLst/>
            <a:gdLst>
              <a:gd name="connsiteX0" fmla="*/ 0 w 1695450"/>
              <a:gd name="connsiteY0" fmla="*/ 486134 h 552938"/>
              <a:gd name="connsiteX1" fmla="*/ 419100 w 1695450"/>
              <a:gd name="connsiteY1" fmla="*/ 359 h 552938"/>
              <a:gd name="connsiteX2" fmla="*/ 1171575 w 1695450"/>
              <a:gd name="connsiteY2" fmla="*/ 552809 h 552938"/>
              <a:gd name="connsiteX3" fmla="*/ 1695450 w 1695450"/>
              <a:gd name="connsiteY3" fmla="*/ 57509 h 55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95450" h="552938">
                <a:moveTo>
                  <a:pt x="0" y="486134"/>
                </a:moveTo>
                <a:cubicBezTo>
                  <a:pt x="111919" y="237690"/>
                  <a:pt x="223838" y="-10753"/>
                  <a:pt x="419100" y="359"/>
                </a:cubicBezTo>
                <a:cubicBezTo>
                  <a:pt x="614362" y="11471"/>
                  <a:pt x="958850" y="543284"/>
                  <a:pt x="1171575" y="552809"/>
                </a:cubicBezTo>
                <a:cubicBezTo>
                  <a:pt x="1384300" y="562334"/>
                  <a:pt x="1584325" y="41634"/>
                  <a:pt x="1695450" y="57509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614958" y="5611665"/>
            <a:ext cx="1724794" cy="265607"/>
          </a:xfrm>
          <a:custGeom>
            <a:avLst/>
            <a:gdLst>
              <a:gd name="connsiteX0" fmla="*/ 0 w 2228850"/>
              <a:gd name="connsiteY0" fmla="*/ 76200 h 343228"/>
              <a:gd name="connsiteX1" fmla="*/ 581025 w 2228850"/>
              <a:gd name="connsiteY1" fmla="*/ 342900 h 343228"/>
              <a:gd name="connsiteX2" fmla="*/ 1171575 w 2228850"/>
              <a:gd name="connsiteY2" fmla="*/ 28575 h 343228"/>
              <a:gd name="connsiteX3" fmla="*/ 1781175 w 2228850"/>
              <a:gd name="connsiteY3" fmla="*/ 238125 h 343228"/>
              <a:gd name="connsiteX4" fmla="*/ 2228850 w 2228850"/>
              <a:gd name="connsiteY4" fmla="*/ 0 h 343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28850" h="343228">
                <a:moveTo>
                  <a:pt x="0" y="76200"/>
                </a:moveTo>
                <a:cubicBezTo>
                  <a:pt x="192881" y="213518"/>
                  <a:pt x="385763" y="350837"/>
                  <a:pt x="581025" y="342900"/>
                </a:cubicBezTo>
                <a:cubicBezTo>
                  <a:pt x="776287" y="334963"/>
                  <a:pt x="971550" y="46037"/>
                  <a:pt x="1171575" y="28575"/>
                </a:cubicBezTo>
                <a:cubicBezTo>
                  <a:pt x="1371600" y="11113"/>
                  <a:pt x="1604963" y="242887"/>
                  <a:pt x="1781175" y="238125"/>
                </a:cubicBezTo>
                <a:cubicBezTo>
                  <a:pt x="1957387" y="233363"/>
                  <a:pt x="2128838" y="47625"/>
                  <a:pt x="2228850" y="0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/>
          <p:cNvSpPr/>
          <p:nvPr/>
        </p:nvSpPr>
        <p:spPr>
          <a:xfrm>
            <a:off x="1212751" y="5933828"/>
            <a:ext cx="838969" cy="303484"/>
          </a:xfrm>
          <a:custGeom>
            <a:avLst/>
            <a:gdLst>
              <a:gd name="connsiteX0" fmla="*/ 0 w 990600"/>
              <a:gd name="connsiteY0" fmla="*/ 485818 h 485818"/>
              <a:gd name="connsiteX1" fmla="*/ 495300 w 990600"/>
              <a:gd name="connsiteY1" fmla="*/ 43 h 485818"/>
              <a:gd name="connsiteX2" fmla="*/ 990600 w 990600"/>
              <a:gd name="connsiteY2" fmla="*/ 457243 h 485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90600" h="485818">
                <a:moveTo>
                  <a:pt x="0" y="485818"/>
                </a:moveTo>
                <a:cubicBezTo>
                  <a:pt x="165100" y="245311"/>
                  <a:pt x="330200" y="4805"/>
                  <a:pt x="495300" y="43"/>
                </a:cubicBezTo>
                <a:cubicBezTo>
                  <a:pt x="660400" y="-4720"/>
                  <a:pt x="904875" y="387393"/>
                  <a:pt x="990600" y="457243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51520" y="1908515"/>
            <a:ext cx="2736000" cy="4536504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400" dirty="0" err="1" smtClean="0">
                <a:latin typeface="Brush Script Std" pitchFamily="66" charset="0"/>
              </a:rPr>
              <a:t>Luwes</a:t>
            </a:r>
            <a:endParaRPr lang="en-US" sz="2400" dirty="0" smtClean="0">
              <a:latin typeface="Brush Script Std" pitchFamily="66" charset="0"/>
            </a:endParaRPr>
          </a:p>
          <a:p>
            <a:endParaRPr lang="en-US" sz="2400" dirty="0">
              <a:latin typeface="Brush Script Std" pitchFamily="66" charset="0"/>
            </a:endParaRPr>
          </a:p>
          <a:p>
            <a:r>
              <a:rPr lang="en-US" sz="2400" b="1" dirty="0" err="1" smtClean="0">
                <a:solidFill>
                  <a:srgbClr val="7030A0"/>
                </a:solidFill>
              </a:rPr>
              <a:t>Musik</a:t>
            </a:r>
            <a:r>
              <a:rPr lang="en-US" sz="2400" b="1" dirty="0" smtClean="0">
                <a:solidFill>
                  <a:srgbClr val="7030A0"/>
                </a:solidFill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</a:rPr>
              <a:t>klasik</a:t>
            </a:r>
            <a:r>
              <a:rPr lang="en-US" sz="2400" b="1" dirty="0" smtClean="0">
                <a:solidFill>
                  <a:srgbClr val="7030A0"/>
                </a:solidFill>
              </a:rPr>
              <a:t> </a:t>
            </a:r>
            <a:r>
              <a:rPr lang="en-US" sz="2000" dirty="0" err="1" smtClean="0"/>
              <a:t>memiliki</a:t>
            </a:r>
            <a:r>
              <a:rPr lang="en-US" sz="2000" dirty="0" smtClean="0"/>
              <a:t> </a:t>
            </a:r>
            <a:r>
              <a:rPr lang="en-US" sz="2000" dirty="0" err="1" smtClean="0"/>
              <a:t>tingkat</a:t>
            </a:r>
            <a:r>
              <a:rPr lang="en-US" sz="2000" dirty="0" smtClean="0"/>
              <a:t> </a:t>
            </a:r>
            <a:r>
              <a:rPr lang="en-US" sz="2400" b="1" dirty="0" err="1" smtClean="0">
                <a:solidFill>
                  <a:srgbClr val="00B050"/>
                </a:solidFill>
              </a:rPr>
              <a:t>keluwesan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yang </a:t>
            </a:r>
            <a:r>
              <a:rPr lang="en-US" sz="2000" dirty="0" err="1" smtClean="0">
                <a:solidFill>
                  <a:schemeClr val="tx1"/>
                </a:solidFill>
              </a:rPr>
              <a:t>tinggi</a:t>
            </a:r>
            <a:r>
              <a:rPr lang="en-US" sz="2400" b="1" dirty="0" smtClean="0">
                <a:solidFill>
                  <a:srgbClr val="00B050"/>
                </a:solidFill>
              </a:rPr>
              <a:t> </a:t>
            </a:r>
            <a:r>
              <a:rPr lang="en-US" sz="2000" dirty="0" smtClean="0">
                <a:solidFill>
                  <a:schemeClr val="tx1"/>
                </a:solidFill>
              </a:rPr>
              <a:t>(Johnson, 2002)</a:t>
            </a:r>
            <a:endParaRPr lang="en-US" sz="2400" b="1" dirty="0">
              <a:solidFill>
                <a:srgbClr val="00B050"/>
              </a:solidFill>
            </a:endParaRPr>
          </a:p>
          <a:p>
            <a:endParaRPr lang="en-US" sz="2000" dirty="0" smtClean="0"/>
          </a:p>
          <a:p>
            <a:r>
              <a:rPr lang="en-US" sz="2000" dirty="0" err="1" smtClean="0"/>
              <a:t>Luwes</a:t>
            </a:r>
            <a:r>
              <a:rPr lang="en-US" sz="2000" dirty="0" smtClean="0"/>
              <a:t> (Sadjiman,2003) :</a:t>
            </a:r>
            <a:endParaRPr lang="en-US" sz="2000" dirty="0"/>
          </a:p>
        </p:txBody>
      </p:sp>
      <p:sp>
        <p:nvSpPr>
          <p:cNvPr id="17" name="Rectangle 16"/>
          <p:cNvSpPr/>
          <p:nvPr/>
        </p:nvSpPr>
        <p:spPr>
          <a:xfrm>
            <a:off x="3203848" y="1908515"/>
            <a:ext cx="2736000" cy="4536504"/>
          </a:xfrm>
          <a:prstGeom prst="rect">
            <a:avLst/>
          </a:prstGeom>
          <a:noFill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2800" dirty="0" err="1" smtClean="0">
                <a:latin typeface="Brush Script Std" pitchFamily="66" charset="0"/>
              </a:rPr>
              <a:t>Elegan</a:t>
            </a:r>
            <a:endParaRPr lang="en-US" sz="2800" dirty="0" smtClean="0">
              <a:latin typeface="Brush Script Std" pitchFamily="66" charset="0"/>
            </a:endParaRPr>
          </a:p>
          <a:p>
            <a:pPr algn="ctr"/>
            <a:endParaRPr lang="en-US" dirty="0" smtClean="0">
              <a:latin typeface="+mj-lt"/>
            </a:endParaRPr>
          </a:p>
          <a:p>
            <a:pPr algn="ctr"/>
            <a:r>
              <a:rPr lang="en-US" sz="2400" b="1" dirty="0" err="1" smtClean="0">
                <a:solidFill>
                  <a:srgbClr val="7030A0"/>
                </a:solidFill>
              </a:rPr>
              <a:t>Kesan</a:t>
            </a:r>
            <a:r>
              <a:rPr lang="en-US" sz="2400" b="1" dirty="0" smtClean="0">
                <a:solidFill>
                  <a:srgbClr val="7030A0"/>
                </a:solidFill>
              </a:rPr>
              <a:t> </a:t>
            </a:r>
            <a:r>
              <a:rPr lang="en-US" sz="2400" b="1" dirty="0" err="1" smtClean="0">
                <a:solidFill>
                  <a:srgbClr val="7030A0"/>
                </a:solidFill>
              </a:rPr>
              <a:t>Elegan</a:t>
            </a:r>
            <a:r>
              <a:rPr lang="en-US" sz="2400" b="1" dirty="0" smtClean="0">
                <a:solidFill>
                  <a:srgbClr val="7030A0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dari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musik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klasik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tidak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pudar</a:t>
            </a:r>
            <a:endParaRPr lang="en-US" sz="2000" dirty="0" smtClean="0">
              <a:solidFill>
                <a:schemeClr val="tx1"/>
              </a:solidFill>
            </a:endParaRPr>
          </a:p>
          <a:p>
            <a:pPr algn="ctr"/>
            <a:endParaRPr lang="en-US" sz="2000" b="1" dirty="0">
              <a:solidFill>
                <a:srgbClr val="00B050"/>
              </a:solidFill>
            </a:endParaRPr>
          </a:p>
          <a:p>
            <a:pPr algn="ctr"/>
            <a:r>
              <a:rPr lang="en-US" dirty="0" err="1" smtClean="0">
                <a:latin typeface="+mj-lt"/>
              </a:rPr>
              <a:t>Permainan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skala</a:t>
            </a:r>
            <a:endParaRPr lang="en-US" dirty="0">
              <a:latin typeface="+mj-lt"/>
            </a:endParaRPr>
          </a:p>
          <a:p>
            <a:pPr algn="ctr"/>
            <a:r>
              <a:rPr lang="en-US" dirty="0" err="1" smtClean="0">
                <a:latin typeface="+mj-lt"/>
              </a:rPr>
              <a:t>Penggunaan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elemen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kaca</a:t>
            </a:r>
            <a:endParaRPr lang="en-US" dirty="0" smtClean="0">
              <a:latin typeface="+mj-lt"/>
            </a:endParaRPr>
          </a:p>
          <a:p>
            <a:pPr algn="ctr"/>
            <a:r>
              <a:rPr lang="en-US" dirty="0" err="1" smtClean="0">
                <a:latin typeface="+mj-lt"/>
              </a:rPr>
              <a:t>Sudut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pandang</a:t>
            </a:r>
            <a:r>
              <a:rPr lang="en-US" dirty="0" smtClean="0">
                <a:latin typeface="+mj-lt"/>
              </a:rPr>
              <a:t> frontal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084168" y="1916832"/>
            <a:ext cx="2736000" cy="4536504"/>
          </a:xfrm>
          <a:prstGeom prst="rect">
            <a:avLst/>
          </a:prstGeom>
          <a:noFill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t"/>
          <a:lstStyle/>
          <a:p>
            <a:pPr algn="r"/>
            <a:r>
              <a:rPr lang="en-US" sz="2800" dirty="0" smtClean="0">
                <a:latin typeface="Brush Script Std" pitchFamily="66" charset="0"/>
              </a:rPr>
              <a:t>“Tranquility”</a:t>
            </a:r>
          </a:p>
          <a:p>
            <a:pPr algn="r"/>
            <a:endParaRPr lang="en-US" sz="2400" dirty="0" smtClean="0">
              <a:latin typeface="+mj-lt"/>
            </a:endParaRPr>
          </a:p>
          <a:p>
            <a:pPr algn="r"/>
            <a:r>
              <a:rPr lang="en-US" sz="2400" b="1" dirty="0" err="1">
                <a:solidFill>
                  <a:srgbClr val="7030A0"/>
                </a:solidFill>
              </a:rPr>
              <a:t>Musik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400" b="1" dirty="0" err="1">
                <a:solidFill>
                  <a:srgbClr val="7030A0"/>
                </a:solidFill>
              </a:rPr>
              <a:t>Klasik</a:t>
            </a:r>
            <a:r>
              <a:rPr lang="en-US" sz="2400" b="1" dirty="0">
                <a:solidFill>
                  <a:srgbClr val="7030A0"/>
                </a:solidFill>
              </a:rPr>
              <a:t> </a:t>
            </a:r>
            <a:r>
              <a:rPr lang="en-US" sz="2000" dirty="0" err="1"/>
              <a:t>memberikan</a:t>
            </a:r>
            <a:r>
              <a:rPr lang="en-US" sz="2000" dirty="0"/>
              <a:t>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</a:rPr>
              <a:t>efek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6">
                    <a:lumMod val="75000"/>
                  </a:schemeClr>
                </a:solidFill>
              </a:rPr>
              <a:t>relaks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000" dirty="0" err="1"/>
              <a:t>terbaik</a:t>
            </a:r>
            <a:r>
              <a:rPr lang="en-US" sz="2000" dirty="0"/>
              <a:t> </a:t>
            </a:r>
            <a:r>
              <a:rPr lang="en-US" sz="2000" dirty="0" err="1"/>
              <a:t>dibandingkan</a:t>
            </a:r>
            <a:r>
              <a:rPr lang="en-US" sz="2000" dirty="0"/>
              <a:t> </a:t>
            </a:r>
            <a:r>
              <a:rPr lang="en-US" sz="2000" dirty="0" err="1"/>
              <a:t>jenis</a:t>
            </a:r>
            <a:r>
              <a:rPr lang="en-US" sz="2000" dirty="0"/>
              <a:t> </a:t>
            </a:r>
            <a:r>
              <a:rPr lang="en-US" sz="2000" dirty="0" err="1"/>
              <a:t>musik</a:t>
            </a:r>
            <a:r>
              <a:rPr lang="en-US" sz="2000" dirty="0"/>
              <a:t> </a:t>
            </a:r>
            <a:r>
              <a:rPr lang="en-US" sz="2000" dirty="0" err="1" smtClean="0"/>
              <a:t>lainnya</a:t>
            </a:r>
            <a:r>
              <a:rPr lang="en-US" sz="2000" dirty="0" smtClean="0"/>
              <a:t> (</a:t>
            </a: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</a:rPr>
              <a:t>Mozart Effect</a:t>
            </a:r>
            <a:r>
              <a:rPr lang="en-US" sz="2000" dirty="0" smtClean="0"/>
              <a:t>)</a:t>
            </a:r>
            <a:endParaRPr lang="en-US" sz="2000" dirty="0" smtClean="0">
              <a:latin typeface="+mj-lt"/>
            </a:endParaRPr>
          </a:p>
          <a:p>
            <a:pPr algn="r"/>
            <a:endParaRPr lang="en-US" sz="2000" dirty="0">
              <a:latin typeface="+mj-lt"/>
            </a:endParaRPr>
          </a:p>
          <a:p>
            <a:pPr algn="r"/>
            <a:r>
              <a:rPr lang="en-US" sz="2000" dirty="0" err="1" smtClean="0">
                <a:latin typeface="+mj-lt"/>
              </a:rPr>
              <a:t>Akustika</a:t>
            </a:r>
            <a:endParaRPr lang="en-US" sz="2000" dirty="0" smtClean="0">
              <a:latin typeface="+mj-lt"/>
            </a:endParaRPr>
          </a:p>
        </p:txBody>
      </p:sp>
      <p:pic>
        <p:nvPicPr>
          <p:cNvPr id="3074" name="Picture 2" descr="C:\Users\Mitha\Desktop\aa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316" y="4831408"/>
            <a:ext cx="2405063" cy="1560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Mitha\Desktop\data final\dari dell\FILE A2 EDO\GAMBAR UTK COREL\Picture6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09" b="27603"/>
          <a:stretch/>
        </p:blipFill>
        <p:spPr bwMode="auto">
          <a:xfrm>
            <a:off x="6330473" y="82550"/>
            <a:ext cx="2167190" cy="173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Edward\Desktop\jack_singer_concert_hall0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4124" y="82550"/>
            <a:ext cx="2501106" cy="173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C:\Users\Edward\Desktop\data final\dari dell\FILE A2 EDO\MUSIC PICT\music-clipart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248" y="107950"/>
            <a:ext cx="2132543" cy="173990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30169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Windows\Desktop\KONSEP AKHIR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625" b="51533"/>
          <a:stretch/>
        </p:blipFill>
        <p:spPr bwMode="auto">
          <a:xfrm>
            <a:off x="4129319" y="360074"/>
            <a:ext cx="4695367" cy="6287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457200" y="1066800"/>
            <a:ext cx="3200400" cy="5486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sz="2800" b="1" dirty="0" err="1" smtClean="0"/>
              <a:t>Bentuk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Penunjuk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Keluwesan</a:t>
            </a:r>
            <a:r>
              <a:rPr lang="en-US" sz="2800" b="1" dirty="0" smtClean="0"/>
              <a:t> (Sadjiman,2003)</a:t>
            </a:r>
            <a:endParaRPr lang="en-US" sz="2800" b="1" dirty="0"/>
          </a:p>
        </p:txBody>
      </p:sp>
      <p:sp>
        <p:nvSpPr>
          <p:cNvPr id="7" name="Freeform 6"/>
          <p:cNvSpPr/>
          <p:nvPr/>
        </p:nvSpPr>
        <p:spPr>
          <a:xfrm>
            <a:off x="931788" y="2847569"/>
            <a:ext cx="2407559" cy="785178"/>
          </a:xfrm>
          <a:custGeom>
            <a:avLst/>
            <a:gdLst>
              <a:gd name="connsiteX0" fmla="*/ 0 w 1695450"/>
              <a:gd name="connsiteY0" fmla="*/ 486134 h 552938"/>
              <a:gd name="connsiteX1" fmla="*/ 419100 w 1695450"/>
              <a:gd name="connsiteY1" fmla="*/ 359 h 552938"/>
              <a:gd name="connsiteX2" fmla="*/ 1171575 w 1695450"/>
              <a:gd name="connsiteY2" fmla="*/ 552809 h 552938"/>
              <a:gd name="connsiteX3" fmla="*/ 1695450 w 1695450"/>
              <a:gd name="connsiteY3" fmla="*/ 57509 h 552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95450" h="552938">
                <a:moveTo>
                  <a:pt x="0" y="486134"/>
                </a:moveTo>
                <a:cubicBezTo>
                  <a:pt x="111919" y="237690"/>
                  <a:pt x="223838" y="-10753"/>
                  <a:pt x="419100" y="359"/>
                </a:cubicBezTo>
                <a:cubicBezTo>
                  <a:pt x="614362" y="11471"/>
                  <a:pt x="958850" y="543284"/>
                  <a:pt x="1171575" y="552809"/>
                </a:cubicBezTo>
                <a:cubicBezTo>
                  <a:pt x="1384300" y="562334"/>
                  <a:pt x="1584325" y="41634"/>
                  <a:pt x="1695450" y="57509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687401" y="4180675"/>
            <a:ext cx="2651946" cy="408382"/>
          </a:xfrm>
          <a:custGeom>
            <a:avLst/>
            <a:gdLst>
              <a:gd name="connsiteX0" fmla="*/ 0 w 2228850"/>
              <a:gd name="connsiteY0" fmla="*/ 76200 h 343228"/>
              <a:gd name="connsiteX1" fmla="*/ 581025 w 2228850"/>
              <a:gd name="connsiteY1" fmla="*/ 342900 h 343228"/>
              <a:gd name="connsiteX2" fmla="*/ 1171575 w 2228850"/>
              <a:gd name="connsiteY2" fmla="*/ 28575 h 343228"/>
              <a:gd name="connsiteX3" fmla="*/ 1781175 w 2228850"/>
              <a:gd name="connsiteY3" fmla="*/ 238125 h 343228"/>
              <a:gd name="connsiteX4" fmla="*/ 2228850 w 2228850"/>
              <a:gd name="connsiteY4" fmla="*/ 0 h 343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28850" h="343228">
                <a:moveTo>
                  <a:pt x="0" y="76200"/>
                </a:moveTo>
                <a:cubicBezTo>
                  <a:pt x="192881" y="213518"/>
                  <a:pt x="385763" y="350837"/>
                  <a:pt x="581025" y="342900"/>
                </a:cubicBezTo>
                <a:cubicBezTo>
                  <a:pt x="776287" y="334963"/>
                  <a:pt x="971550" y="46037"/>
                  <a:pt x="1171575" y="28575"/>
                </a:cubicBezTo>
                <a:cubicBezTo>
                  <a:pt x="1371600" y="11113"/>
                  <a:pt x="1604963" y="242887"/>
                  <a:pt x="1781175" y="238125"/>
                </a:cubicBezTo>
                <a:cubicBezTo>
                  <a:pt x="1957387" y="233363"/>
                  <a:pt x="2128838" y="47625"/>
                  <a:pt x="2228850" y="0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1070734" y="5094324"/>
            <a:ext cx="1973332" cy="713822"/>
          </a:xfrm>
          <a:custGeom>
            <a:avLst/>
            <a:gdLst>
              <a:gd name="connsiteX0" fmla="*/ 0 w 990600"/>
              <a:gd name="connsiteY0" fmla="*/ 485818 h 485818"/>
              <a:gd name="connsiteX1" fmla="*/ 495300 w 990600"/>
              <a:gd name="connsiteY1" fmla="*/ 43 h 485818"/>
              <a:gd name="connsiteX2" fmla="*/ 990600 w 990600"/>
              <a:gd name="connsiteY2" fmla="*/ 457243 h 485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90600" h="485818">
                <a:moveTo>
                  <a:pt x="0" y="485818"/>
                </a:moveTo>
                <a:cubicBezTo>
                  <a:pt x="165100" y="245311"/>
                  <a:pt x="330200" y="4805"/>
                  <a:pt x="495300" y="43"/>
                </a:cubicBezTo>
                <a:cubicBezTo>
                  <a:pt x="660400" y="-4720"/>
                  <a:pt x="904875" y="387393"/>
                  <a:pt x="990600" y="457243"/>
                </a:cubicBezTo>
              </a:path>
            </a:pathLst>
          </a:cu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19100" y="-152400"/>
            <a:ext cx="3162300" cy="1143000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Konsep</a:t>
            </a:r>
            <a:endParaRPr lang="en-US" sz="4000" b="1" dirty="0">
              <a:solidFill>
                <a:srgbClr val="0070C0"/>
              </a:solidFill>
              <a:latin typeface="Myriad Pro" pitchFamily="34" charset="0"/>
            </a:endParaRPr>
          </a:p>
        </p:txBody>
      </p:sp>
      <p:pic>
        <p:nvPicPr>
          <p:cNvPr id="1032" name="Picture 8" descr="C:\Users\Windows\Desktop\Untitled-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500"/>
          <a:stretch/>
        </p:blipFill>
        <p:spPr bwMode="auto">
          <a:xfrm>
            <a:off x="4129320" y="323885"/>
            <a:ext cx="4695366" cy="6229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Content Placeholder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60" t="10015" r="31011" b="80996"/>
          <a:stretch/>
        </p:blipFill>
        <p:spPr>
          <a:xfrm rot="5400000">
            <a:off x="7924800" y="5767227"/>
            <a:ext cx="606177" cy="65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051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19100" y="-152400"/>
            <a:ext cx="3162300" cy="1143000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Konsep</a:t>
            </a:r>
            <a:endParaRPr lang="en-US" sz="4000" b="1" dirty="0">
              <a:solidFill>
                <a:srgbClr val="0070C0"/>
              </a:solidFill>
              <a:latin typeface="Myriad Pro" pitchFamily="34" charset="0"/>
            </a:endParaRPr>
          </a:p>
        </p:txBody>
      </p:sp>
      <p:pic>
        <p:nvPicPr>
          <p:cNvPr id="3076" name="Picture 4" descr="C:\Users\Windows\Desktop\KONSEP AKHIR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245" t="1707" b="51855"/>
          <a:stretch/>
        </p:blipFill>
        <p:spPr bwMode="auto">
          <a:xfrm>
            <a:off x="4143832" y="454152"/>
            <a:ext cx="4653529" cy="6099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itle 3"/>
          <p:cNvSpPr txBox="1">
            <a:spLocks/>
          </p:cNvSpPr>
          <p:nvPr/>
        </p:nvSpPr>
        <p:spPr>
          <a:xfrm>
            <a:off x="179513" y="990600"/>
            <a:ext cx="3706688" cy="556260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>
                <a:solidFill>
                  <a:srgbClr val="00B0F0"/>
                </a:solidFill>
              </a:rPr>
              <a:t>Entrance </a:t>
            </a:r>
            <a:r>
              <a:rPr lang="en-US" sz="2400" dirty="0" err="1" smtClean="0"/>
              <a:t>membentuk</a:t>
            </a:r>
            <a:r>
              <a:rPr lang="en-US" sz="2400" dirty="0" smtClean="0"/>
              <a:t> </a:t>
            </a: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</a:rPr>
              <a:t>kurva</a:t>
            </a:r>
            <a:r>
              <a:rPr lang="en-US" sz="32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2">
                    <a:lumMod val="75000"/>
                  </a:schemeClr>
                </a:solidFill>
              </a:rPr>
              <a:t>baru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bentukan</a:t>
            </a:r>
            <a:r>
              <a:rPr lang="en-US" sz="2400" dirty="0" smtClean="0"/>
              <a:t> </a:t>
            </a:r>
            <a:r>
              <a:rPr lang="en-US" sz="2400" dirty="0" err="1" smtClean="0"/>
              <a:t>massa</a:t>
            </a:r>
            <a:r>
              <a:rPr lang="en-US" sz="2400" dirty="0" smtClean="0"/>
              <a:t> </a:t>
            </a:r>
            <a:r>
              <a:rPr lang="en-US" sz="2400" dirty="0" err="1" smtClean="0"/>
              <a:t>sebagai</a:t>
            </a:r>
            <a:r>
              <a:rPr lang="en-US" sz="2400" dirty="0" smtClean="0"/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penyambut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penarik</a:t>
            </a:r>
            <a:r>
              <a:rPr lang="en-US" sz="3200" b="1" dirty="0" smtClean="0">
                <a:solidFill>
                  <a:srgbClr val="00B050"/>
                </a:solidFill>
              </a:rPr>
              <a:t> </a:t>
            </a:r>
            <a:r>
              <a:rPr lang="en-US" sz="3200" b="1" dirty="0" err="1" smtClean="0">
                <a:solidFill>
                  <a:srgbClr val="00B050"/>
                </a:solidFill>
              </a:rPr>
              <a:t>pengunjung</a:t>
            </a:r>
            <a:endParaRPr lang="en-US" sz="2400" b="1" dirty="0">
              <a:solidFill>
                <a:srgbClr val="00B050"/>
              </a:solidFill>
            </a:endParaRPr>
          </a:p>
        </p:txBody>
      </p:sp>
      <p:pic>
        <p:nvPicPr>
          <p:cNvPr id="3080" name="Picture 8" descr="C:\Users\Windows\Desktop\titigj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99BD91"/>
              </a:clrFrom>
              <a:clrTo>
                <a:srgbClr val="99BD9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00" t="8517" r="27200" b="18823"/>
          <a:stretch/>
        </p:blipFill>
        <p:spPr bwMode="auto">
          <a:xfrm>
            <a:off x="4495800" y="1693450"/>
            <a:ext cx="3962400" cy="447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60" t="10015" r="31011" b="80996"/>
          <a:stretch/>
        </p:blipFill>
        <p:spPr>
          <a:xfrm rot="5400000">
            <a:off x="7924800" y="5767227"/>
            <a:ext cx="606177" cy="65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3381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19100" y="-152400"/>
            <a:ext cx="3162300" cy="1143000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Konsep</a:t>
            </a:r>
            <a:endParaRPr lang="en-US" sz="4000" b="1" dirty="0">
              <a:solidFill>
                <a:srgbClr val="0070C0"/>
              </a:solidFill>
              <a:latin typeface="Myriad Pro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179513" y="990600"/>
            <a:ext cx="3706688" cy="307240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300" b="1" dirty="0" err="1" smtClean="0">
                <a:solidFill>
                  <a:schemeClr val="accent2">
                    <a:lumMod val="75000"/>
                  </a:schemeClr>
                </a:solidFill>
              </a:rPr>
              <a:t>Kebutuhan</a:t>
            </a:r>
            <a:r>
              <a:rPr lang="en-US" sz="33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200" dirty="0" err="1" smtClean="0"/>
              <a:t>masyarakat</a:t>
            </a:r>
            <a:r>
              <a:rPr lang="en-US" sz="3200" dirty="0" smtClean="0"/>
              <a:t> </a:t>
            </a:r>
            <a:r>
              <a:rPr lang="en-US" sz="3200" dirty="0" err="1" smtClean="0"/>
              <a:t>untuk</a:t>
            </a:r>
            <a:r>
              <a:rPr lang="en-US" sz="3200" dirty="0" smtClean="0"/>
              <a:t> </a:t>
            </a:r>
            <a:r>
              <a:rPr lang="en-US" sz="3300" b="1" dirty="0" err="1" smtClean="0">
                <a:solidFill>
                  <a:srgbClr val="7030A0"/>
                </a:solidFill>
              </a:rPr>
              <a:t>mengenal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 </a:t>
            </a:r>
            <a:r>
              <a:rPr lang="en-US" sz="3300" b="1" dirty="0" err="1" smtClean="0">
                <a:solidFill>
                  <a:srgbClr val="7030A0"/>
                </a:solidFill>
              </a:rPr>
              <a:t>mengembangkan</a:t>
            </a:r>
            <a:r>
              <a:rPr lang="en-US" sz="3200" dirty="0" smtClean="0"/>
              <a:t> </a:t>
            </a:r>
            <a:r>
              <a:rPr lang="en-US" sz="3200" dirty="0" err="1" smtClean="0"/>
              <a:t>bakat</a:t>
            </a:r>
            <a:r>
              <a:rPr lang="en-US" sz="3200" dirty="0" smtClean="0"/>
              <a:t> </a:t>
            </a:r>
            <a:r>
              <a:rPr lang="en-US" sz="3200" dirty="0" err="1" smtClean="0"/>
              <a:t>seni</a:t>
            </a:r>
            <a:r>
              <a:rPr lang="en-US" sz="3200" dirty="0" smtClean="0"/>
              <a:t> </a:t>
            </a:r>
            <a:r>
              <a:rPr lang="en-US" sz="3200" dirty="0" err="1" smtClean="0"/>
              <a:t>musik</a:t>
            </a:r>
            <a:r>
              <a:rPr lang="en-US" sz="3200" dirty="0" smtClean="0"/>
              <a:t> </a:t>
            </a:r>
            <a:r>
              <a:rPr lang="en-US" sz="3200" dirty="0" err="1" smtClean="0"/>
              <a:t>dipenuhi</a:t>
            </a:r>
            <a:r>
              <a:rPr lang="en-US" sz="3200" dirty="0" smtClean="0"/>
              <a:t> </a:t>
            </a:r>
            <a:r>
              <a:rPr lang="en-US" sz="3200" dirty="0" err="1" smtClean="0"/>
              <a:t>melalui</a:t>
            </a:r>
            <a:r>
              <a:rPr lang="en-US" sz="3200" dirty="0" smtClean="0"/>
              <a:t> </a:t>
            </a:r>
            <a:r>
              <a:rPr lang="en-US" sz="3200" dirty="0" err="1" smtClean="0"/>
              <a:t>penyediaan</a:t>
            </a:r>
            <a:r>
              <a:rPr lang="en-US" sz="3200" dirty="0" smtClean="0"/>
              <a:t> </a:t>
            </a:r>
            <a:r>
              <a:rPr lang="en-US" sz="3300" b="1" dirty="0" smtClean="0">
                <a:solidFill>
                  <a:schemeClr val="accent6">
                    <a:lumMod val="75000"/>
                  </a:schemeClr>
                </a:solidFill>
              </a:rPr>
              <a:t>space </a:t>
            </a:r>
            <a:r>
              <a:rPr lang="en-US" sz="3200" dirty="0" err="1" smtClean="0"/>
              <a:t>untuk</a:t>
            </a:r>
            <a:r>
              <a:rPr lang="en-US" sz="3200" dirty="0" smtClean="0"/>
              <a:t> </a:t>
            </a:r>
            <a:r>
              <a:rPr lang="en-US" sz="3200" dirty="0" err="1" smtClean="0"/>
              <a:t>berlatih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berkumpul</a:t>
            </a:r>
            <a:r>
              <a:rPr lang="en-US" sz="3200" dirty="0" smtClean="0"/>
              <a:t> </a:t>
            </a:r>
            <a:endParaRPr lang="en-US" sz="3000" dirty="0"/>
          </a:p>
        </p:txBody>
      </p:sp>
      <p:pic>
        <p:nvPicPr>
          <p:cNvPr id="4098" name="Picture 2" descr="C:\Users\Windows\Desktop\KONSEP AKHIR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" t="53163" r="70466"/>
          <a:stretch/>
        </p:blipFill>
        <p:spPr bwMode="auto">
          <a:xfrm>
            <a:off x="4143832" y="454152"/>
            <a:ext cx="4653529" cy="6124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Windows\Desktop\Untitled-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268" b="96786" l="50500" r="97760">
                        <a14:foregroundMark x1="84000" y1="36746" x2="84000" y2="36746"/>
                        <a14:foregroundMark x1="76380" y1="46057" x2="78180" y2="46885"/>
                        <a14:foregroundMark x1="62500" y1="59841" x2="62500" y2="59841"/>
                        <a14:foregroundMark x1="60260" y1="63552" x2="59000" y2="67893"/>
                        <a14:foregroundMark x1="66880" y1="48012" x2="61180" y2="70610"/>
                        <a14:foregroundMark x1="67620" y1="34261" x2="68680" y2="48443"/>
                        <a14:foregroundMark x1="62740" y1="85089" x2="67320" y2="77833"/>
                        <a14:foregroundMark x1="72620" y1="87376" x2="71620" y2="77833"/>
                        <a14:foregroundMark x1="79180" y1="85189" x2="77060" y2="65507"/>
                        <a14:foregroundMark x1="80940" y1="61166" x2="78620" y2="63552"/>
                        <a14:foregroundMark x1="68760" y1="34990" x2="76560" y2="19152"/>
                        <a14:foregroundMark x1="77180" y1="19251" x2="87760" y2="23393"/>
                        <a14:foregroundMark x1="87880" y1="24619" x2="82560" y2="4108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4572000" y="1282478"/>
            <a:ext cx="4063241" cy="4905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Windows\Desktop\adas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77" r="12791"/>
          <a:stretch/>
        </p:blipFill>
        <p:spPr bwMode="auto">
          <a:xfrm>
            <a:off x="685800" y="4109045"/>
            <a:ext cx="2982420" cy="2520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C:\Users\Windows\Desktop\asdasd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79" r="14157"/>
          <a:stretch/>
        </p:blipFill>
        <p:spPr bwMode="auto">
          <a:xfrm>
            <a:off x="685800" y="4113804"/>
            <a:ext cx="2971800" cy="2515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600200" y="4343400"/>
            <a:ext cx="1676400" cy="1524000"/>
          </a:xfrm>
          <a:prstGeom prst="rect">
            <a:avLst/>
          </a:prstGeom>
          <a:noFill/>
          <a:ln w="76200"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Content Placeholder 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60" t="10015" r="31011" b="80996"/>
          <a:stretch/>
        </p:blipFill>
        <p:spPr>
          <a:xfrm rot="5400000">
            <a:off x="7924800" y="5767227"/>
            <a:ext cx="606177" cy="65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7591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Windows\Desktop\pintu utar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04" y="1356547"/>
            <a:ext cx="8286795" cy="4999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19099" y="0"/>
            <a:ext cx="8343899" cy="1143000"/>
          </a:xfrm>
        </p:spPr>
        <p:txBody>
          <a:bodyPr>
            <a:normAutofit/>
          </a:bodyPr>
          <a:lstStyle/>
          <a:p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Konsep</a:t>
            </a:r>
            <a:r>
              <a:rPr lang="en-US" sz="4000" b="1" dirty="0" smtClean="0">
                <a:solidFill>
                  <a:srgbClr val="0070C0"/>
                </a:solidFill>
                <a:latin typeface="Myriad Pro" pitchFamily="34" charset="0"/>
              </a:rPr>
              <a:t> - </a:t>
            </a:r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Elegan</a:t>
            </a:r>
            <a:endParaRPr lang="en-US" sz="4000" b="1" dirty="0">
              <a:solidFill>
                <a:srgbClr val="0070C0"/>
              </a:solidFill>
              <a:latin typeface="Myriad Pro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229100" y="4203700"/>
            <a:ext cx="609600" cy="457200"/>
          </a:xfrm>
          <a:prstGeom prst="rect">
            <a:avLst/>
          </a:prstGeom>
          <a:noFill/>
          <a:ln w="762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85800" y="2362200"/>
            <a:ext cx="7924800" cy="2514600"/>
          </a:xfrm>
          <a:prstGeom prst="rect">
            <a:avLst/>
          </a:prstGeom>
          <a:noFill/>
          <a:ln w="76200">
            <a:solidFill>
              <a:srgbClr val="7030A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276600" y="3505200"/>
            <a:ext cx="2514600" cy="457200"/>
          </a:xfrm>
          <a:prstGeom prst="rect">
            <a:avLst/>
          </a:prstGeom>
          <a:noFill/>
          <a:ln w="76200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019300" y="3471746"/>
            <a:ext cx="952500" cy="1189154"/>
          </a:xfrm>
          <a:prstGeom prst="rect">
            <a:avLst/>
          </a:prstGeom>
          <a:noFill/>
          <a:ln w="76200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096000" y="3432407"/>
            <a:ext cx="952500" cy="1189154"/>
          </a:xfrm>
          <a:prstGeom prst="rect">
            <a:avLst/>
          </a:prstGeom>
          <a:noFill/>
          <a:ln w="76200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352471" y="5212556"/>
            <a:ext cx="4439557" cy="1143000"/>
          </a:xfrm>
          <a:prstGeom prst="rect">
            <a:avLst/>
          </a:prstGeom>
          <a:solidFill>
            <a:srgbClr val="FFFFFF">
              <a:alpha val="80000"/>
            </a:srgbClr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b="1" dirty="0" smtClean="0">
                <a:solidFill>
                  <a:sysClr val="windowText" lastClr="000000"/>
                </a:solidFill>
              </a:rPr>
              <a:t>Entrance view </a:t>
            </a:r>
            <a:r>
              <a:rPr lang="en-US" sz="2400" dirty="0" smtClean="0">
                <a:solidFill>
                  <a:sysClr val="windowText" lastClr="000000"/>
                </a:solidFill>
              </a:rPr>
              <a:t>yang </a:t>
            </a:r>
            <a:r>
              <a:rPr lang="en-US" sz="2400" b="1" dirty="0" smtClean="0">
                <a:solidFill>
                  <a:sysClr val="windowText" lastClr="000000"/>
                </a:solidFill>
              </a:rPr>
              <a:t>frontal, </a:t>
            </a:r>
            <a:r>
              <a:rPr lang="en-US" sz="2400" dirty="0" err="1" smtClean="0">
                <a:solidFill>
                  <a:sysClr val="windowText" lastClr="000000"/>
                </a:solidFill>
              </a:rPr>
              <a:t>serta</a:t>
            </a:r>
            <a:r>
              <a:rPr lang="en-US" sz="2400" dirty="0" smtClean="0">
                <a:solidFill>
                  <a:sysClr val="windowText" lastClr="000000"/>
                </a:solidFill>
              </a:rPr>
              <a:t> </a:t>
            </a:r>
            <a:r>
              <a:rPr lang="en-US" sz="2400" dirty="0" err="1" smtClean="0">
                <a:solidFill>
                  <a:sysClr val="windowText" lastClr="000000"/>
                </a:solidFill>
              </a:rPr>
              <a:t>penggunaan</a:t>
            </a:r>
            <a:r>
              <a:rPr lang="en-US" sz="2400" dirty="0" smtClean="0">
                <a:solidFill>
                  <a:sysClr val="windowText" lastClr="000000"/>
                </a:solidFill>
              </a:rPr>
              <a:t> </a:t>
            </a:r>
            <a:r>
              <a:rPr lang="en-US" sz="2400" b="1" dirty="0" err="1" smtClean="0">
                <a:solidFill>
                  <a:sysClr val="windowText" lastClr="000000"/>
                </a:solidFill>
              </a:rPr>
              <a:t>kaca</a:t>
            </a:r>
            <a:r>
              <a:rPr lang="en-US" sz="2400" b="1" dirty="0" smtClean="0">
                <a:solidFill>
                  <a:sysClr val="windowText" lastClr="000000"/>
                </a:solidFill>
              </a:rPr>
              <a:t> </a:t>
            </a:r>
            <a:r>
              <a:rPr lang="en-US" sz="2400" dirty="0" err="1" smtClean="0">
                <a:solidFill>
                  <a:sysClr val="windowText" lastClr="000000"/>
                </a:solidFill>
              </a:rPr>
              <a:t>membentuk</a:t>
            </a:r>
            <a:r>
              <a:rPr lang="en-US" sz="2400" b="1" dirty="0" smtClean="0">
                <a:solidFill>
                  <a:sysClr val="windowText" lastClr="000000"/>
                </a:solidFill>
              </a:rPr>
              <a:t> </a:t>
            </a:r>
            <a:r>
              <a:rPr lang="en-US" sz="2400" b="1" dirty="0" err="1" smtClean="0">
                <a:solidFill>
                  <a:sysClr val="windowText" lastClr="000000"/>
                </a:solidFill>
              </a:rPr>
              <a:t>kesan</a:t>
            </a:r>
            <a:r>
              <a:rPr lang="en-US" sz="2400" b="1" dirty="0" smtClean="0">
                <a:solidFill>
                  <a:sysClr val="windowText" lastClr="000000"/>
                </a:solidFill>
              </a:rPr>
              <a:t> </a:t>
            </a:r>
            <a:r>
              <a:rPr lang="en-US" sz="2400" b="1" dirty="0" err="1" smtClean="0">
                <a:solidFill>
                  <a:sysClr val="windowText" lastClr="000000"/>
                </a:solidFill>
              </a:rPr>
              <a:t>elegan</a:t>
            </a:r>
            <a:endParaRPr lang="en-US" sz="24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08146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Windows\Desktop\pintu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295400"/>
            <a:ext cx="8210525" cy="495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19099" y="0"/>
            <a:ext cx="8343899" cy="1143000"/>
          </a:xfrm>
        </p:spPr>
        <p:txBody>
          <a:bodyPr>
            <a:normAutofit/>
          </a:bodyPr>
          <a:lstStyle/>
          <a:p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Konsep</a:t>
            </a:r>
            <a:r>
              <a:rPr lang="en-US" sz="4000" b="1" dirty="0" smtClean="0">
                <a:solidFill>
                  <a:srgbClr val="0070C0"/>
                </a:solidFill>
                <a:latin typeface="Myriad Pro" pitchFamily="34" charset="0"/>
              </a:rPr>
              <a:t> - </a:t>
            </a:r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Elegan</a:t>
            </a:r>
            <a:endParaRPr lang="en-US" sz="4000" b="1" dirty="0">
              <a:solidFill>
                <a:srgbClr val="0070C0"/>
              </a:solidFill>
              <a:latin typeface="Myriad Pro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203700" y="4953000"/>
            <a:ext cx="901700" cy="457200"/>
          </a:xfrm>
          <a:prstGeom prst="rect">
            <a:avLst/>
          </a:prstGeom>
          <a:noFill/>
          <a:ln w="762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85800" y="3771900"/>
            <a:ext cx="7848600" cy="1943100"/>
          </a:xfrm>
          <a:prstGeom prst="rect">
            <a:avLst/>
          </a:prstGeom>
          <a:noFill/>
          <a:ln w="76200">
            <a:solidFill>
              <a:srgbClr val="7030A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391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Konsep</a:t>
            </a:r>
            <a:r>
              <a:rPr lang="en-US" sz="4000" b="1" dirty="0" smtClean="0">
                <a:solidFill>
                  <a:srgbClr val="0070C0"/>
                </a:solidFill>
                <a:latin typeface="Myriad Pro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Tampak</a:t>
            </a:r>
            <a:endParaRPr lang="en-US" sz="4000" b="1" dirty="0">
              <a:solidFill>
                <a:srgbClr val="0070C0"/>
              </a:solidFill>
              <a:latin typeface="Myriad Pro" pitchFamily="34" charset="0"/>
            </a:endParaRPr>
          </a:p>
        </p:txBody>
      </p:sp>
      <p:pic>
        <p:nvPicPr>
          <p:cNvPr id="7170" name="Picture 2" descr="C:\Users\Edward\Desktop\DARI MAC\RENDER\new\Entrance utara hadap barat cop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486" y="1447800"/>
            <a:ext cx="8458200" cy="4890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Straight Connector 6"/>
          <p:cNvCxnSpPr/>
          <p:nvPr/>
        </p:nvCxnSpPr>
        <p:spPr>
          <a:xfrm flipH="1">
            <a:off x="1536700" y="2268764"/>
            <a:ext cx="88900" cy="219600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012950" y="2300514"/>
            <a:ext cx="0" cy="215790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319341" y="2376714"/>
            <a:ext cx="152400" cy="203505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2652719" y="2448151"/>
            <a:ext cx="185733" cy="195885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2952748" y="2529726"/>
            <a:ext cx="228600" cy="182818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3194048" y="2605314"/>
            <a:ext cx="311148" cy="1703019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3502022" y="2635845"/>
            <a:ext cx="231778" cy="1569669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3733800" y="2671988"/>
            <a:ext cx="215189" cy="1457326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3993794" y="2671988"/>
            <a:ext cx="107595" cy="1457326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4208984" y="2757714"/>
            <a:ext cx="0" cy="137160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5886450" y="3040164"/>
            <a:ext cx="57150" cy="101295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6010275" y="3063976"/>
            <a:ext cx="85725" cy="989138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6119812" y="3069469"/>
            <a:ext cx="128588" cy="907445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6248400" y="3104892"/>
            <a:ext cx="128588" cy="872022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6376988" y="3104892"/>
            <a:ext cx="128588" cy="872022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6507957" y="3122534"/>
            <a:ext cx="128588" cy="854380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6643689" y="3104892"/>
            <a:ext cx="64294" cy="872022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6800852" y="3130843"/>
            <a:ext cx="0" cy="846071"/>
          </a:xfrm>
          <a:prstGeom prst="line">
            <a:avLst/>
          </a:prstGeom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99" name="Title 1"/>
          <p:cNvSpPr txBox="1">
            <a:spLocks/>
          </p:cNvSpPr>
          <p:nvPr/>
        </p:nvSpPr>
        <p:spPr>
          <a:xfrm>
            <a:off x="3733801" y="5212556"/>
            <a:ext cx="5058228" cy="1143000"/>
          </a:xfrm>
          <a:prstGeom prst="rect">
            <a:avLst/>
          </a:prstGeom>
          <a:solidFill>
            <a:srgbClr val="FFFFFF">
              <a:alpha val="80000"/>
            </a:srgbClr>
          </a:solidFill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b="1" dirty="0" err="1" smtClean="0">
                <a:solidFill>
                  <a:sysClr val="windowText" lastClr="000000"/>
                </a:solidFill>
              </a:rPr>
              <a:t>Repetisi</a:t>
            </a:r>
            <a:r>
              <a:rPr lang="en-US" sz="2400" b="1" dirty="0" smtClean="0">
                <a:solidFill>
                  <a:sysClr val="windowText" lastClr="000000"/>
                </a:solidFill>
              </a:rPr>
              <a:t> </a:t>
            </a:r>
            <a:r>
              <a:rPr lang="en-US" sz="2400" dirty="0" err="1" smtClean="0">
                <a:solidFill>
                  <a:sysClr val="windowText" lastClr="000000"/>
                </a:solidFill>
              </a:rPr>
              <a:t>elemen</a:t>
            </a:r>
            <a:r>
              <a:rPr lang="en-US" sz="2400" dirty="0" smtClean="0">
                <a:solidFill>
                  <a:sysClr val="windowText" lastClr="000000"/>
                </a:solidFill>
              </a:rPr>
              <a:t> </a:t>
            </a:r>
            <a:r>
              <a:rPr lang="en-US" sz="2400" b="1" dirty="0" err="1" smtClean="0">
                <a:solidFill>
                  <a:sysClr val="windowText" lastClr="000000"/>
                </a:solidFill>
              </a:rPr>
              <a:t>garis</a:t>
            </a:r>
            <a:r>
              <a:rPr lang="en-US" sz="2400" b="1" dirty="0" smtClean="0">
                <a:solidFill>
                  <a:sysClr val="windowText" lastClr="000000"/>
                </a:solidFill>
              </a:rPr>
              <a:t> </a:t>
            </a:r>
            <a:r>
              <a:rPr lang="en-US" sz="2400" b="1" dirty="0" err="1" smtClean="0">
                <a:solidFill>
                  <a:sysClr val="windowText" lastClr="000000"/>
                </a:solidFill>
              </a:rPr>
              <a:t>vertikal</a:t>
            </a:r>
            <a:r>
              <a:rPr lang="en-US" sz="2400" b="1" dirty="0" smtClean="0">
                <a:solidFill>
                  <a:sysClr val="windowText" lastClr="000000"/>
                </a:solidFill>
              </a:rPr>
              <a:t> </a:t>
            </a:r>
            <a:r>
              <a:rPr lang="en-US" sz="2400" dirty="0" smtClean="0">
                <a:solidFill>
                  <a:sysClr val="windowText" lastClr="000000"/>
                </a:solidFill>
              </a:rPr>
              <a:t>yang </a:t>
            </a:r>
            <a:r>
              <a:rPr lang="en-US" sz="2400" dirty="0" err="1" smtClean="0">
                <a:solidFill>
                  <a:sysClr val="windowText" lastClr="000000"/>
                </a:solidFill>
              </a:rPr>
              <a:t>membentuk</a:t>
            </a:r>
            <a:r>
              <a:rPr lang="en-US" sz="2400" dirty="0" smtClean="0">
                <a:solidFill>
                  <a:sysClr val="windowText" lastClr="000000"/>
                </a:solidFill>
              </a:rPr>
              <a:t> </a:t>
            </a:r>
            <a:r>
              <a:rPr lang="en-US" sz="2400" b="1" dirty="0" err="1" smtClean="0">
                <a:solidFill>
                  <a:sysClr val="windowText" lastClr="000000"/>
                </a:solidFill>
              </a:rPr>
              <a:t>kurva</a:t>
            </a:r>
            <a:r>
              <a:rPr lang="en-US" sz="2400" dirty="0" smtClean="0">
                <a:solidFill>
                  <a:sysClr val="windowText" lastClr="000000"/>
                </a:solidFill>
              </a:rPr>
              <a:t> </a:t>
            </a:r>
            <a:r>
              <a:rPr lang="en-US" sz="2400" dirty="0" err="1" smtClean="0">
                <a:solidFill>
                  <a:sysClr val="windowText" lastClr="000000"/>
                </a:solidFill>
              </a:rPr>
              <a:t>merepresentasikan</a:t>
            </a:r>
            <a:r>
              <a:rPr lang="en-US" sz="2400" dirty="0" smtClean="0">
                <a:solidFill>
                  <a:sysClr val="windowText" lastClr="000000"/>
                </a:solidFill>
              </a:rPr>
              <a:t> </a:t>
            </a:r>
            <a:r>
              <a:rPr lang="en-US" sz="2400" b="1" dirty="0" err="1" smtClean="0">
                <a:solidFill>
                  <a:sysClr val="windowText" lastClr="000000"/>
                </a:solidFill>
              </a:rPr>
              <a:t>ritme</a:t>
            </a:r>
            <a:r>
              <a:rPr lang="en-US" sz="2400" b="1" dirty="0" smtClean="0">
                <a:solidFill>
                  <a:sysClr val="windowText" lastClr="000000"/>
                </a:solidFill>
              </a:rPr>
              <a:t> </a:t>
            </a:r>
            <a:r>
              <a:rPr lang="en-US" sz="2400" dirty="0" err="1" smtClean="0">
                <a:solidFill>
                  <a:sysClr val="windowText" lastClr="000000"/>
                </a:solidFill>
              </a:rPr>
              <a:t>dan</a:t>
            </a:r>
            <a:r>
              <a:rPr lang="en-US" sz="2400" dirty="0" smtClean="0">
                <a:solidFill>
                  <a:sysClr val="windowText" lastClr="000000"/>
                </a:solidFill>
              </a:rPr>
              <a:t> </a:t>
            </a:r>
            <a:r>
              <a:rPr lang="en-US" sz="2400" b="1" dirty="0" err="1" smtClean="0">
                <a:solidFill>
                  <a:sysClr val="windowText" lastClr="000000"/>
                </a:solidFill>
              </a:rPr>
              <a:t>dinamika</a:t>
            </a:r>
            <a:r>
              <a:rPr lang="en-US" sz="2400" dirty="0" smtClean="0">
                <a:solidFill>
                  <a:sysClr val="windowText" lastClr="000000"/>
                </a:solidFill>
              </a:rPr>
              <a:t> </a:t>
            </a:r>
            <a:r>
              <a:rPr lang="en-US" sz="2400" dirty="0" err="1" smtClean="0">
                <a:solidFill>
                  <a:sysClr val="windowText" lastClr="000000"/>
                </a:solidFill>
              </a:rPr>
              <a:t>dalam</a:t>
            </a:r>
            <a:r>
              <a:rPr lang="en-US" sz="2400" dirty="0" smtClean="0">
                <a:solidFill>
                  <a:sysClr val="windowText" lastClr="000000"/>
                </a:solidFill>
              </a:rPr>
              <a:t> </a:t>
            </a:r>
            <a:r>
              <a:rPr lang="en-US" sz="2400" b="1" dirty="0" err="1" smtClean="0">
                <a:solidFill>
                  <a:sysClr val="windowText" lastClr="000000"/>
                </a:solidFill>
              </a:rPr>
              <a:t>musik</a:t>
            </a:r>
            <a:r>
              <a:rPr lang="en-US" sz="2400" b="1" dirty="0" smtClean="0">
                <a:solidFill>
                  <a:sysClr val="windowText" lastClr="000000"/>
                </a:solidFill>
              </a:rPr>
              <a:t> </a:t>
            </a:r>
            <a:r>
              <a:rPr lang="en-US" sz="2400" b="1" dirty="0" err="1" smtClean="0">
                <a:solidFill>
                  <a:sysClr val="windowText" lastClr="000000"/>
                </a:solidFill>
              </a:rPr>
              <a:t>klasik</a:t>
            </a:r>
            <a:endParaRPr lang="en-US" sz="24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40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Windows\Desktop\IMG\layout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1" t="15825" r="9166" b="23128"/>
          <a:stretch/>
        </p:blipFill>
        <p:spPr bwMode="auto">
          <a:xfrm rot="16200000">
            <a:off x="1042199" y="-558000"/>
            <a:ext cx="6858000" cy="797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reeform 4"/>
          <p:cNvSpPr/>
          <p:nvPr/>
        </p:nvSpPr>
        <p:spPr>
          <a:xfrm>
            <a:off x="1323975" y="1143000"/>
            <a:ext cx="2466975" cy="3048000"/>
          </a:xfrm>
          <a:custGeom>
            <a:avLst/>
            <a:gdLst>
              <a:gd name="connsiteX0" fmla="*/ 1066800 w 2466975"/>
              <a:gd name="connsiteY0" fmla="*/ 3048000 h 3048000"/>
              <a:gd name="connsiteX1" fmla="*/ 1562100 w 2466975"/>
              <a:gd name="connsiteY1" fmla="*/ 2628900 h 3048000"/>
              <a:gd name="connsiteX2" fmla="*/ 1133475 w 2466975"/>
              <a:gd name="connsiteY2" fmla="*/ 2238375 h 3048000"/>
              <a:gd name="connsiteX3" fmla="*/ 752475 w 2466975"/>
              <a:gd name="connsiteY3" fmla="*/ 1685925 h 3048000"/>
              <a:gd name="connsiteX4" fmla="*/ 552450 w 2466975"/>
              <a:gd name="connsiteY4" fmla="*/ 1085850 h 3048000"/>
              <a:gd name="connsiteX5" fmla="*/ 590550 w 2466975"/>
              <a:gd name="connsiteY5" fmla="*/ 714375 h 3048000"/>
              <a:gd name="connsiteX6" fmla="*/ 723900 w 2466975"/>
              <a:gd name="connsiteY6" fmla="*/ 561975 h 3048000"/>
              <a:gd name="connsiteX7" fmla="*/ 952500 w 2466975"/>
              <a:gd name="connsiteY7" fmla="*/ 552450 h 3048000"/>
              <a:gd name="connsiteX8" fmla="*/ 1190625 w 2466975"/>
              <a:gd name="connsiteY8" fmla="*/ 609600 h 3048000"/>
              <a:gd name="connsiteX9" fmla="*/ 1457325 w 2466975"/>
              <a:gd name="connsiteY9" fmla="*/ 781050 h 3048000"/>
              <a:gd name="connsiteX10" fmla="*/ 1704975 w 2466975"/>
              <a:gd name="connsiteY10" fmla="*/ 990600 h 3048000"/>
              <a:gd name="connsiteX11" fmla="*/ 1885950 w 2466975"/>
              <a:gd name="connsiteY11" fmla="*/ 1247775 h 3048000"/>
              <a:gd name="connsiteX12" fmla="*/ 2009775 w 2466975"/>
              <a:gd name="connsiteY12" fmla="*/ 1381125 h 3048000"/>
              <a:gd name="connsiteX13" fmla="*/ 2466975 w 2466975"/>
              <a:gd name="connsiteY13" fmla="*/ 1085850 h 3048000"/>
              <a:gd name="connsiteX14" fmla="*/ 2066925 w 2466975"/>
              <a:gd name="connsiteY14" fmla="*/ 600075 h 3048000"/>
              <a:gd name="connsiteX15" fmla="*/ 1838325 w 2466975"/>
              <a:gd name="connsiteY15" fmla="*/ 409575 h 3048000"/>
              <a:gd name="connsiteX16" fmla="*/ 1905000 w 2466975"/>
              <a:gd name="connsiteY16" fmla="*/ 381000 h 3048000"/>
              <a:gd name="connsiteX17" fmla="*/ 1562100 w 2466975"/>
              <a:gd name="connsiteY17" fmla="*/ 161925 h 3048000"/>
              <a:gd name="connsiteX18" fmla="*/ 1504950 w 2466975"/>
              <a:gd name="connsiteY18" fmla="*/ 200025 h 3048000"/>
              <a:gd name="connsiteX19" fmla="*/ 1257300 w 2466975"/>
              <a:gd name="connsiteY19" fmla="*/ 57150 h 3048000"/>
              <a:gd name="connsiteX20" fmla="*/ 866775 w 2466975"/>
              <a:gd name="connsiteY20" fmla="*/ 0 h 3048000"/>
              <a:gd name="connsiteX21" fmla="*/ 485775 w 2466975"/>
              <a:gd name="connsiteY21" fmla="*/ 76200 h 3048000"/>
              <a:gd name="connsiteX22" fmla="*/ 209550 w 2466975"/>
              <a:gd name="connsiteY22" fmla="*/ 295275 h 3048000"/>
              <a:gd name="connsiteX23" fmla="*/ 171450 w 2466975"/>
              <a:gd name="connsiteY23" fmla="*/ 381000 h 3048000"/>
              <a:gd name="connsiteX24" fmla="*/ 123825 w 2466975"/>
              <a:gd name="connsiteY24" fmla="*/ 342900 h 3048000"/>
              <a:gd name="connsiteX25" fmla="*/ 0 w 2466975"/>
              <a:gd name="connsiteY25" fmla="*/ 628650 h 3048000"/>
              <a:gd name="connsiteX26" fmla="*/ 57150 w 2466975"/>
              <a:gd name="connsiteY26" fmla="*/ 638175 h 3048000"/>
              <a:gd name="connsiteX27" fmla="*/ 38100 w 2466975"/>
              <a:gd name="connsiteY27" fmla="*/ 876300 h 3048000"/>
              <a:gd name="connsiteX28" fmla="*/ 47625 w 2466975"/>
              <a:gd name="connsiteY28" fmla="*/ 1104900 h 3048000"/>
              <a:gd name="connsiteX29" fmla="*/ 76200 w 2466975"/>
              <a:gd name="connsiteY29" fmla="*/ 1362075 h 3048000"/>
              <a:gd name="connsiteX30" fmla="*/ 152400 w 2466975"/>
              <a:gd name="connsiteY30" fmla="*/ 1600200 h 3048000"/>
              <a:gd name="connsiteX31" fmla="*/ 76200 w 2466975"/>
              <a:gd name="connsiteY31" fmla="*/ 1638300 h 3048000"/>
              <a:gd name="connsiteX32" fmla="*/ 123825 w 2466975"/>
              <a:gd name="connsiteY32" fmla="*/ 1809750 h 3048000"/>
              <a:gd name="connsiteX33" fmla="*/ 238125 w 2466975"/>
              <a:gd name="connsiteY33" fmla="*/ 2057400 h 3048000"/>
              <a:gd name="connsiteX34" fmla="*/ 438150 w 2466975"/>
              <a:gd name="connsiteY34" fmla="*/ 2400300 h 3048000"/>
              <a:gd name="connsiteX35" fmla="*/ 733425 w 2466975"/>
              <a:gd name="connsiteY35" fmla="*/ 2733675 h 3048000"/>
              <a:gd name="connsiteX36" fmla="*/ 1066800 w 2466975"/>
              <a:gd name="connsiteY36" fmla="*/ 3048000 h 304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2466975" h="3048000">
                <a:moveTo>
                  <a:pt x="1066800" y="3048000"/>
                </a:moveTo>
                <a:lnTo>
                  <a:pt x="1562100" y="2628900"/>
                </a:lnTo>
                <a:lnTo>
                  <a:pt x="1133475" y="2238375"/>
                </a:lnTo>
                <a:lnTo>
                  <a:pt x="752475" y="1685925"/>
                </a:lnTo>
                <a:lnTo>
                  <a:pt x="552450" y="1085850"/>
                </a:lnTo>
                <a:lnTo>
                  <a:pt x="590550" y="714375"/>
                </a:lnTo>
                <a:lnTo>
                  <a:pt x="723900" y="561975"/>
                </a:lnTo>
                <a:lnTo>
                  <a:pt x="952500" y="552450"/>
                </a:lnTo>
                <a:lnTo>
                  <a:pt x="1190625" y="609600"/>
                </a:lnTo>
                <a:lnTo>
                  <a:pt x="1457325" y="781050"/>
                </a:lnTo>
                <a:lnTo>
                  <a:pt x="1704975" y="990600"/>
                </a:lnTo>
                <a:lnTo>
                  <a:pt x="1885950" y="1247775"/>
                </a:lnTo>
                <a:lnTo>
                  <a:pt x="2009775" y="1381125"/>
                </a:lnTo>
                <a:lnTo>
                  <a:pt x="2466975" y="1085850"/>
                </a:lnTo>
                <a:lnTo>
                  <a:pt x="2066925" y="600075"/>
                </a:lnTo>
                <a:lnTo>
                  <a:pt x="1838325" y="409575"/>
                </a:lnTo>
                <a:lnTo>
                  <a:pt x="1905000" y="381000"/>
                </a:lnTo>
                <a:lnTo>
                  <a:pt x="1562100" y="161925"/>
                </a:lnTo>
                <a:lnTo>
                  <a:pt x="1504950" y="200025"/>
                </a:lnTo>
                <a:lnTo>
                  <a:pt x="1257300" y="57150"/>
                </a:lnTo>
                <a:lnTo>
                  <a:pt x="866775" y="0"/>
                </a:lnTo>
                <a:lnTo>
                  <a:pt x="485775" y="76200"/>
                </a:lnTo>
                <a:lnTo>
                  <a:pt x="209550" y="295275"/>
                </a:lnTo>
                <a:lnTo>
                  <a:pt x="171450" y="381000"/>
                </a:lnTo>
                <a:lnTo>
                  <a:pt x="123825" y="342900"/>
                </a:lnTo>
                <a:lnTo>
                  <a:pt x="0" y="628650"/>
                </a:lnTo>
                <a:lnTo>
                  <a:pt x="57150" y="638175"/>
                </a:lnTo>
                <a:lnTo>
                  <a:pt x="38100" y="876300"/>
                </a:lnTo>
                <a:lnTo>
                  <a:pt x="47625" y="1104900"/>
                </a:lnTo>
                <a:lnTo>
                  <a:pt x="76200" y="1362075"/>
                </a:lnTo>
                <a:lnTo>
                  <a:pt x="152400" y="1600200"/>
                </a:lnTo>
                <a:lnTo>
                  <a:pt x="76200" y="1638300"/>
                </a:lnTo>
                <a:lnTo>
                  <a:pt x="123825" y="1809750"/>
                </a:lnTo>
                <a:lnTo>
                  <a:pt x="238125" y="2057400"/>
                </a:lnTo>
                <a:lnTo>
                  <a:pt x="438150" y="2400300"/>
                </a:lnTo>
                <a:lnTo>
                  <a:pt x="733425" y="2733675"/>
                </a:lnTo>
                <a:lnTo>
                  <a:pt x="1066800" y="3048000"/>
                </a:lnTo>
                <a:close/>
              </a:path>
            </a:pathLst>
          </a:custGeom>
          <a:solidFill>
            <a:srgbClr val="00B0F0">
              <a:alpha val="60000"/>
            </a:srgb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 rot="3273708">
            <a:off x="1613066" y="2317307"/>
            <a:ext cx="2343573" cy="981817"/>
          </a:xfrm>
          <a:prstGeom prst="ellipse">
            <a:avLst/>
          </a:prstGeom>
          <a:solidFill>
            <a:srgbClr val="FFFF00">
              <a:alpha val="50196"/>
            </a:srgb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 rot="1040972">
            <a:off x="3901358" y="2861998"/>
            <a:ext cx="2390820" cy="1737154"/>
          </a:xfrm>
          <a:prstGeom prst="ellipse">
            <a:avLst/>
          </a:prstGeom>
          <a:solidFill>
            <a:srgbClr val="00B050">
              <a:alpha val="50196"/>
            </a:srgb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4295775" y="2209800"/>
            <a:ext cx="2943225" cy="1457325"/>
          </a:xfrm>
          <a:custGeom>
            <a:avLst/>
            <a:gdLst>
              <a:gd name="connsiteX0" fmla="*/ 0 w 2943225"/>
              <a:gd name="connsiteY0" fmla="*/ 95250 h 1457325"/>
              <a:gd name="connsiteX1" fmla="*/ 152400 w 2943225"/>
              <a:gd name="connsiteY1" fmla="*/ 685800 h 1457325"/>
              <a:gd name="connsiteX2" fmla="*/ 485775 w 2943225"/>
              <a:gd name="connsiteY2" fmla="*/ 609600 h 1457325"/>
              <a:gd name="connsiteX3" fmla="*/ 800100 w 2943225"/>
              <a:gd name="connsiteY3" fmla="*/ 609600 h 1457325"/>
              <a:gd name="connsiteX4" fmla="*/ 1209675 w 2943225"/>
              <a:gd name="connsiteY4" fmla="*/ 752475 h 1457325"/>
              <a:gd name="connsiteX5" fmla="*/ 1676400 w 2943225"/>
              <a:gd name="connsiteY5" fmla="*/ 1019175 h 1457325"/>
              <a:gd name="connsiteX6" fmla="*/ 1876425 w 2943225"/>
              <a:gd name="connsiteY6" fmla="*/ 1323975 h 1457325"/>
              <a:gd name="connsiteX7" fmla="*/ 1952625 w 2943225"/>
              <a:gd name="connsiteY7" fmla="*/ 1457325 h 1457325"/>
              <a:gd name="connsiteX8" fmla="*/ 2152650 w 2943225"/>
              <a:gd name="connsiteY8" fmla="*/ 1257300 h 1457325"/>
              <a:gd name="connsiteX9" fmla="*/ 2362200 w 2943225"/>
              <a:gd name="connsiteY9" fmla="*/ 1085850 h 1457325"/>
              <a:gd name="connsiteX10" fmla="*/ 2647950 w 2943225"/>
              <a:gd name="connsiteY10" fmla="*/ 1000125 h 1457325"/>
              <a:gd name="connsiteX11" fmla="*/ 2943225 w 2943225"/>
              <a:gd name="connsiteY11" fmla="*/ 1000125 h 1457325"/>
              <a:gd name="connsiteX12" fmla="*/ 2905125 w 2943225"/>
              <a:gd name="connsiteY12" fmla="*/ 838200 h 1457325"/>
              <a:gd name="connsiteX13" fmla="*/ 2781300 w 2943225"/>
              <a:gd name="connsiteY13" fmla="*/ 504825 h 1457325"/>
              <a:gd name="connsiteX14" fmla="*/ 2438400 w 2943225"/>
              <a:gd name="connsiteY14" fmla="*/ 219075 h 1457325"/>
              <a:gd name="connsiteX15" fmla="*/ 2085975 w 2943225"/>
              <a:gd name="connsiteY15" fmla="*/ 28575 h 1457325"/>
              <a:gd name="connsiteX16" fmla="*/ 1647825 w 2943225"/>
              <a:gd name="connsiteY16" fmla="*/ 0 h 1457325"/>
              <a:gd name="connsiteX17" fmla="*/ 990600 w 2943225"/>
              <a:gd name="connsiteY17" fmla="*/ 9525 h 1457325"/>
              <a:gd name="connsiteX18" fmla="*/ 0 w 2943225"/>
              <a:gd name="connsiteY18" fmla="*/ 95250 h 1457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2943225" h="1457325">
                <a:moveTo>
                  <a:pt x="0" y="95250"/>
                </a:moveTo>
                <a:lnTo>
                  <a:pt x="152400" y="685800"/>
                </a:lnTo>
                <a:lnTo>
                  <a:pt x="485775" y="609600"/>
                </a:lnTo>
                <a:lnTo>
                  <a:pt x="800100" y="609600"/>
                </a:lnTo>
                <a:lnTo>
                  <a:pt x="1209675" y="752475"/>
                </a:lnTo>
                <a:lnTo>
                  <a:pt x="1676400" y="1019175"/>
                </a:lnTo>
                <a:lnTo>
                  <a:pt x="1876425" y="1323975"/>
                </a:lnTo>
                <a:lnTo>
                  <a:pt x="1952625" y="1457325"/>
                </a:lnTo>
                <a:lnTo>
                  <a:pt x="2152650" y="1257300"/>
                </a:lnTo>
                <a:lnTo>
                  <a:pt x="2362200" y="1085850"/>
                </a:lnTo>
                <a:lnTo>
                  <a:pt x="2647950" y="1000125"/>
                </a:lnTo>
                <a:lnTo>
                  <a:pt x="2943225" y="1000125"/>
                </a:lnTo>
                <a:lnTo>
                  <a:pt x="2905125" y="838200"/>
                </a:lnTo>
                <a:lnTo>
                  <a:pt x="2781300" y="504825"/>
                </a:lnTo>
                <a:lnTo>
                  <a:pt x="2438400" y="219075"/>
                </a:lnTo>
                <a:lnTo>
                  <a:pt x="2085975" y="28575"/>
                </a:lnTo>
                <a:lnTo>
                  <a:pt x="1647825" y="0"/>
                </a:lnTo>
                <a:lnTo>
                  <a:pt x="990600" y="9525"/>
                </a:lnTo>
                <a:lnTo>
                  <a:pt x="0" y="95250"/>
                </a:lnTo>
                <a:close/>
              </a:path>
            </a:pathLst>
          </a:custGeom>
          <a:solidFill>
            <a:srgbClr val="FF0000">
              <a:alpha val="40000"/>
            </a:srgb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4972050" y="4324350"/>
            <a:ext cx="1800225" cy="1352550"/>
          </a:xfrm>
          <a:custGeom>
            <a:avLst/>
            <a:gdLst>
              <a:gd name="connsiteX0" fmla="*/ 47625 w 1800225"/>
              <a:gd name="connsiteY0" fmla="*/ 295275 h 1352550"/>
              <a:gd name="connsiteX1" fmla="*/ 0 w 1800225"/>
              <a:gd name="connsiteY1" fmla="*/ 1076325 h 1352550"/>
              <a:gd name="connsiteX2" fmla="*/ 581025 w 1800225"/>
              <a:gd name="connsiteY2" fmla="*/ 1285875 h 1352550"/>
              <a:gd name="connsiteX3" fmla="*/ 914400 w 1800225"/>
              <a:gd name="connsiteY3" fmla="*/ 1352550 h 1352550"/>
              <a:gd name="connsiteX4" fmla="*/ 1295400 w 1800225"/>
              <a:gd name="connsiteY4" fmla="*/ 1266825 h 1352550"/>
              <a:gd name="connsiteX5" fmla="*/ 1628775 w 1800225"/>
              <a:gd name="connsiteY5" fmla="*/ 1076325 h 1352550"/>
              <a:gd name="connsiteX6" fmla="*/ 1800225 w 1800225"/>
              <a:gd name="connsiteY6" fmla="*/ 876300 h 1352550"/>
              <a:gd name="connsiteX7" fmla="*/ 1438275 w 1800225"/>
              <a:gd name="connsiteY7" fmla="*/ 676275 h 1352550"/>
              <a:gd name="connsiteX8" fmla="*/ 1285875 w 1800225"/>
              <a:gd name="connsiteY8" fmla="*/ 523875 h 1352550"/>
              <a:gd name="connsiteX9" fmla="*/ 1171575 w 1800225"/>
              <a:gd name="connsiteY9" fmla="*/ 276225 h 1352550"/>
              <a:gd name="connsiteX10" fmla="*/ 1114425 w 1800225"/>
              <a:gd name="connsiteY10" fmla="*/ 0 h 1352550"/>
              <a:gd name="connsiteX11" fmla="*/ 923925 w 1800225"/>
              <a:gd name="connsiteY11" fmla="*/ 190500 h 1352550"/>
              <a:gd name="connsiteX12" fmla="*/ 714375 w 1800225"/>
              <a:gd name="connsiteY12" fmla="*/ 257175 h 1352550"/>
              <a:gd name="connsiteX13" fmla="*/ 400050 w 1800225"/>
              <a:gd name="connsiteY13" fmla="*/ 314325 h 1352550"/>
              <a:gd name="connsiteX14" fmla="*/ 200025 w 1800225"/>
              <a:gd name="connsiteY14" fmla="*/ 314325 h 1352550"/>
              <a:gd name="connsiteX15" fmla="*/ 47625 w 1800225"/>
              <a:gd name="connsiteY15" fmla="*/ 295275 h 1352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800225" h="1352550">
                <a:moveTo>
                  <a:pt x="47625" y="295275"/>
                </a:moveTo>
                <a:lnTo>
                  <a:pt x="0" y="1076325"/>
                </a:lnTo>
                <a:lnTo>
                  <a:pt x="581025" y="1285875"/>
                </a:lnTo>
                <a:lnTo>
                  <a:pt x="914400" y="1352550"/>
                </a:lnTo>
                <a:lnTo>
                  <a:pt x="1295400" y="1266825"/>
                </a:lnTo>
                <a:lnTo>
                  <a:pt x="1628775" y="1076325"/>
                </a:lnTo>
                <a:lnTo>
                  <a:pt x="1800225" y="876300"/>
                </a:lnTo>
                <a:lnTo>
                  <a:pt x="1438275" y="676275"/>
                </a:lnTo>
                <a:lnTo>
                  <a:pt x="1285875" y="523875"/>
                </a:lnTo>
                <a:lnTo>
                  <a:pt x="1171575" y="276225"/>
                </a:lnTo>
                <a:lnTo>
                  <a:pt x="1114425" y="0"/>
                </a:lnTo>
                <a:lnTo>
                  <a:pt x="923925" y="190500"/>
                </a:lnTo>
                <a:lnTo>
                  <a:pt x="714375" y="257175"/>
                </a:lnTo>
                <a:lnTo>
                  <a:pt x="400050" y="314325"/>
                </a:lnTo>
                <a:lnTo>
                  <a:pt x="200025" y="314325"/>
                </a:lnTo>
                <a:lnTo>
                  <a:pt x="47625" y="295275"/>
                </a:lnTo>
                <a:close/>
              </a:path>
            </a:pathLst>
          </a:custGeom>
          <a:solidFill>
            <a:srgbClr val="FF0000">
              <a:alpha val="40000"/>
            </a:srgb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Content Placeholder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98" t="10436" r="38314" b="81137"/>
          <a:stretch/>
        </p:blipFill>
        <p:spPr>
          <a:xfrm>
            <a:off x="73774" y="5708149"/>
            <a:ext cx="2732926" cy="616451"/>
          </a:xfrm>
          <a:prstGeom prst="rect">
            <a:avLst/>
          </a:prstGeom>
        </p:spPr>
      </p:pic>
      <p:pic>
        <p:nvPicPr>
          <p:cNvPr id="12" name="Content Placeholder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60" t="10015" r="31011" b="80996"/>
          <a:stretch/>
        </p:blipFill>
        <p:spPr>
          <a:xfrm>
            <a:off x="1954656" y="6096000"/>
            <a:ext cx="606177" cy="657546"/>
          </a:xfrm>
          <a:prstGeom prst="rect">
            <a:avLst/>
          </a:prstGeom>
        </p:spPr>
      </p:pic>
      <p:sp>
        <p:nvSpPr>
          <p:cNvPr id="13" name="Rectangle 3"/>
          <p:cNvSpPr/>
          <p:nvPr/>
        </p:nvSpPr>
        <p:spPr>
          <a:xfrm rot="1037244">
            <a:off x="3199459" y="6326773"/>
            <a:ext cx="2524240" cy="272573"/>
          </a:xfrm>
          <a:custGeom>
            <a:avLst/>
            <a:gdLst>
              <a:gd name="connsiteX0" fmla="*/ 0 w 2370233"/>
              <a:gd name="connsiteY0" fmla="*/ 0 h 254569"/>
              <a:gd name="connsiteX1" fmla="*/ 2370233 w 2370233"/>
              <a:gd name="connsiteY1" fmla="*/ 0 h 254569"/>
              <a:gd name="connsiteX2" fmla="*/ 2370233 w 2370233"/>
              <a:gd name="connsiteY2" fmla="*/ 254569 h 254569"/>
              <a:gd name="connsiteX3" fmla="*/ 0 w 2370233"/>
              <a:gd name="connsiteY3" fmla="*/ 254569 h 254569"/>
              <a:gd name="connsiteX4" fmla="*/ 0 w 2370233"/>
              <a:gd name="connsiteY4" fmla="*/ 0 h 254569"/>
              <a:gd name="connsiteX0" fmla="*/ 0 w 2370233"/>
              <a:gd name="connsiteY0" fmla="*/ 0 h 254569"/>
              <a:gd name="connsiteX1" fmla="*/ 2370233 w 2370233"/>
              <a:gd name="connsiteY1" fmla="*/ 0 h 254569"/>
              <a:gd name="connsiteX2" fmla="*/ 2227131 w 2370233"/>
              <a:gd name="connsiteY2" fmla="*/ 179398 h 254569"/>
              <a:gd name="connsiteX3" fmla="*/ 0 w 2370233"/>
              <a:gd name="connsiteY3" fmla="*/ 254569 h 254569"/>
              <a:gd name="connsiteX4" fmla="*/ 0 w 2370233"/>
              <a:gd name="connsiteY4" fmla="*/ 0 h 254569"/>
              <a:gd name="connsiteX0" fmla="*/ 0 w 2370233"/>
              <a:gd name="connsiteY0" fmla="*/ 0 h 254569"/>
              <a:gd name="connsiteX1" fmla="*/ 2370233 w 2370233"/>
              <a:gd name="connsiteY1" fmla="*/ 0 h 254569"/>
              <a:gd name="connsiteX2" fmla="*/ 2281096 w 2370233"/>
              <a:gd name="connsiteY2" fmla="*/ 192530 h 254569"/>
              <a:gd name="connsiteX3" fmla="*/ 0 w 2370233"/>
              <a:gd name="connsiteY3" fmla="*/ 254569 h 254569"/>
              <a:gd name="connsiteX4" fmla="*/ 0 w 2370233"/>
              <a:gd name="connsiteY4" fmla="*/ 0 h 254569"/>
              <a:gd name="connsiteX0" fmla="*/ 0 w 2524240"/>
              <a:gd name="connsiteY0" fmla="*/ 18004 h 272573"/>
              <a:gd name="connsiteX1" fmla="*/ 2524240 w 2524240"/>
              <a:gd name="connsiteY1" fmla="*/ 0 h 272573"/>
              <a:gd name="connsiteX2" fmla="*/ 2281096 w 2524240"/>
              <a:gd name="connsiteY2" fmla="*/ 210534 h 272573"/>
              <a:gd name="connsiteX3" fmla="*/ 0 w 2524240"/>
              <a:gd name="connsiteY3" fmla="*/ 272573 h 272573"/>
              <a:gd name="connsiteX4" fmla="*/ 0 w 2524240"/>
              <a:gd name="connsiteY4" fmla="*/ 18004 h 272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24240" h="272573">
                <a:moveTo>
                  <a:pt x="0" y="18004"/>
                </a:moveTo>
                <a:lnTo>
                  <a:pt x="2524240" y="0"/>
                </a:lnTo>
                <a:lnTo>
                  <a:pt x="2281096" y="210534"/>
                </a:lnTo>
                <a:lnTo>
                  <a:pt x="0" y="272573"/>
                </a:lnTo>
                <a:lnTo>
                  <a:pt x="0" y="1800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050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9" grpId="0" animBg="1"/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400" b="1" dirty="0" err="1" smtClean="0"/>
              <a:t>Sirkulasi</a:t>
            </a:r>
            <a:endParaRPr lang="en-US" sz="5400" b="1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9468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52400" y="-152400"/>
            <a:ext cx="4343400" cy="1143000"/>
          </a:xfrm>
        </p:spPr>
        <p:txBody>
          <a:bodyPr>
            <a:normAutofit/>
          </a:bodyPr>
          <a:lstStyle/>
          <a:p>
            <a:pPr algn="l"/>
            <a:r>
              <a:rPr lang="en-US" b="1" dirty="0" err="1" smtClean="0">
                <a:solidFill>
                  <a:srgbClr val="0070C0"/>
                </a:solidFill>
                <a:latin typeface="Myriad Pro" pitchFamily="34" charset="0"/>
              </a:rPr>
              <a:t>Latar</a:t>
            </a:r>
            <a:r>
              <a:rPr lang="en-US" b="1" dirty="0" smtClean="0">
                <a:solidFill>
                  <a:srgbClr val="0070C0"/>
                </a:solidFill>
                <a:latin typeface="Myriad Pro" pitchFamily="34" charset="0"/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  <a:latin typeface="Myriad Pro" pitchFamily="34" charset="0"/>
              </a:rPr>
              <a:t>Belakang</a:t>
            </a:r>
            <a:endParaRPr lang="en-US" b="1" dirty="0">
              <a:solidFill>
                <a:srgbClr val="0070C0"/>
              </a:solidFill>
              <a:latin typeface="Myriad Pro" pitchFamily="34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163050" y="1252939"/>
            <a:ext cx="4000602" cy="5347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0600" y="3352800"/>
            <a:ext cx="2165424" cy="3248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 descr="C:\Users\Edward\Desktop\Image\Photography-by-Forrest-Wasko-forrest-wasko-old-piano-abandoned-house-wasko-photography-1680x10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929293"/>
            <a:ext cx="6781800" cy="423862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le 3"/>
          <p:cNvSpPr txBox="1">
            <a:spLocks/>
          </p:cNvSpPr>
          <p:nvPr/>
        </p:nvSpPr>
        <p:spPr>
          <a:xfrm>
            <a:off x="304800" y="5120293"/>
            <a:ext cx="8610600" cy="135670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 err="1" smtClean="0"/>
              <a:t>Walau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</a:rPr>
              <a:t>banyaknya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</a:rPr>
              <a:t>manfaat</a:t>
            </a: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musik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klasik</a:t>
            </a:r>
            <a:r>
              <a:rPr lang="en-US" sz="2000" dirty="0" smtClean="0"/>
              <a:t>, </a:t>
            </a:r>
            <a:r>
              <a:rPr lang="en-US" sz="2800" b="1" dirty="0" err="1" smtClean="0">
                <a:solidFill>
                  <a:schemeClr val="accent2">
                    <a:lumMod val="75000"/>
                  </a:schemeClr>
                </a:solidFill>
              </a:rPr>
              <a:t>perkembangan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2">
                    <a:lumMod val="75000"/>
                  </a:schemeClr>
                </a:solidFill>
              </a:rPr>
              <a:t>musik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2">
                    <a:lumMod val="75000"/>
                  </a:schemeClr>
                </a:solidFill>
              </a:rPr>
              <a:t>klasik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000" dirty="0" err="1" smtClean="0"/>
              <a:t>masih</a:t>
            </a:r>
            <a:r>
              <a:rPr lang="en-US" sz="2000" dirty="0" smtClean="0"/>
              <a:t> </a:t>
            </a:r>
            <a:r>
              <a:rPr lang="en-US" sz="2800" b="1" dirty="0" err="1" smtClean="0">
                <a:solidFill>
                  <a:srgbClr val="00B0F0"/>
                </a:solidFill>
              </a:rPr>
              <a:t>kurang</a:t>
            </a:r>
            <a:r>
              <a:rPr lang="en-US" sz="2000" dirty="0" smtClean="0"/>
              <a:t> </a:t>
            </a:r>
            <a:r>
              <a:rPr lang="en-US" sz="2000" dirty="0" err="1" smtClean="0"/>
              <a:t>mendapat</a:t>
            </a:r>
            <a:r>
              <a:rPr lang="en-US" sz="2000" dirty="0" smtClean="0"/>
              <a:t> </a:t>
            </a:r>
            <a:r>
              <a:rPr lang="en-US" sz="2800" b="1" dirty="0" err="1" smtClean="0">
                <a:solidFill>
                  <a:srgbClr val="00B0F0"/>
                </a:solidFill>
              </a:rPr>
              <a:t>perhatian</a:t>
            </a:r>
            <a:endParaRPr lang="en-US" sz="28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98005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Windows\Desktop\IMG\layout warna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Group 19"/>
          <p:cNvGrpSpPr/>
          <p:nvPr/>
        </p:nvGrpSpPr>
        <p:grpSpPr>
          <a:xfrm>
            <a:off x="152400" y="4914902"/>
            <a:ext cx="4533900" cy="342898"/>
            <a:chOff x="152400" y="4914902"/>
            <a:chExt cx="4533900" cy="342898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152400" y="5105400"/>
              <a:ext cx="2667000" cy="152400"/>
            </a:xfrm>
            <a:prstGeom prst="line">
              <a:avLst/>
            </a:prstGeom>
            <a:ln>
              <a:solidFill>
                <a:srgbClr val="FF0000"/>
              </a:solidFill>
              <a:prstDash val="sysDot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>
              <a:off x="2819400" y="5257800"/>
              <a:ext cx="1752601" cy="0"/>
            </a:xfrm>
            <a:prstGeom prst="line">
              <a:avLst/>
            </a:prstGeom>
            <a:ln>
              <a:solidFill>
                <a:srgbClr val="FF0000"/>
              </a:solidFill>
              <a:prstDash val="sysDot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flipV="1">
              <a:off x="4572001" y="4914902"/>
              <a:ext cx="114299" cy="342898"/>
            </a:xfrm>
            <a:prstGeom prst="line">
              <a:avLst/>
            </a:prstGeom>
            <a:ln>
              <a:solidFill>
                <a:srgbClr val="FF0000"/>
              </a:solidFill>
              <a:prstDash val="sysDot"/>
              <a:headEnd type="none" w="med" len="med"/>
              <a:tailEnd type="triangle" w="med" len="med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648200" y="0"/>
            <a:ext cx="4439557" cy="1143000"/>
          </a:xfrm>
          <a:solidFill>
            <a:srgbClr val="FFFFFF">
              <a:alpha val="60000"/>
            </a:srgbClr>
          </a:solidFill>
        </p:spPr>
        <p:txBody>
          <a:bodyPr>
            <a:normAutofit fontScale="90000"/>
          </a:bodyPr>
          <a:lstStyle/>
          <a:p>
            <a:pPr algn="r"/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Pencapaian</a:t>
            </a:r>
            <a:r>
              <a:rPr lang="en-US" sz="4000" b="1" dirty="0" smtClean="0">
                <a:solidFill>
                  <a:srgbClr val="0070C0"/>
                </a:solidFill>
                <a:latin typeface="Myriad Pro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dari</a:t>
            </a:r>
            <a:r>
              <a:rPr lang="en-US" sz="4000" b="1" dirty="0" smtClean="0">
                <a:solidFill>
                  <a:srgbClr val="0070C0"/>
                </a:solidFill>
                <a:latin typeface="Myriad Pro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Jalan</a:t>
            </a:r>
            <a:r>
              <a:rPr lang="en-US" sz="4000" b="1" dirty="0" smtClean="0">
                <a:solidFill>
                  <a:srgbClr val="0070C0"/>
                </a:solidFill>
                <a:latin typeface="Myriad Pro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Lingkar</a:t>
            </a:r>
            <a:r>
              <a:rPr lang="en-US" sz="4000" b="1" dirty="0" smtClean="0">
                <a:solidFill>
                  <a:srgbClr val="0070C0"/>
                </a:solidFill>
                <a:latin typeface="Myriad Pro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Dalam</a:t>
            </a:r>
            <a:endParaRPr lang="en-US" sz="4000" b="1" dirty="0">
              <a:solidFill>
                <a:srgbClr val="0070C0"/>
              </a:solidFill>
              <a:latin typeface="Myriad Pro" pitchFamily="34" charset="0"/>
            </a:endParaRPr>
          </a:p>
        </p:txBody>
      </p:sp>
      <p:pic>
        <p:nvPicPr>
          <p:cNvPr id="8" name="Content Placeholder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60" t="10015" r="31011" b="80996"/>
          <a:stretch/>
        </p:blipFill>
        <p:spPr>
          <a:xfrm rot="5400000">
            <a:off x="8179084" y="4757578"/>
            <a:ext cx="606177" cy="65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3161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Windows\Desktop\IMG\layout warna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Connector 10"/>
          <p:cNvCxnSpPr/>
          <p:nvPr/>
        </p:nvCxnSpPr>
        <p:spPr>
          <a:xfrm>
            <a:off x="152400" y="5105400"/>
            <a:ext cx="2971800" cy="148590"/>
          </a:xfrm>
          <a:prstGeom prst="line">
            <a:avLst/>
          </a:prstGeom>
          <a:ln>
            <a:solidFill>
              <a:srgbClr val="FF0000"/>
            </a:solidFill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3124200" y="2389092"/>
            <a:ext cx="1219200" cy="2868708"/>
          </a:xfrm>
          <a:prstGeom prst="line">
            <a:avLst/>
          </a:prstGeom>
          <a:ln>
            <a:solidFill>
              <a:srgbClr val="FF0000"/>
            </a:solidFill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Freeform 7"/>
          <p:cNvSpPr/>
          <p:nvPr/>
        </p:nvSpPr>
        <p:spPr>
          <a:xfrm>
            <a:off x="4343400" y="2228828"/>
            <a:ext cx="232211" cy="200047"/>
          </a:xfrm>
          <a:custGeom>
            <a:avLst/>
            <a:gdLst>
              <a:gd name="connsiteX0" fmla="*/ 0 w 232211"/>
              <a:gd name="connsiteY0" fmla="*/ 171472 h 200047"/>
              <a:gd name="connsiteX1" fmla="*/ 57150 w 232211"/>
              <a:gd name="connsiteY1" fmla="*/ 47647 h 200047"/>
              <a:gd name="connsiteX2" fmla="*/ 147638 w 232211"/>
              <a:gd name="connsiteY2" fmla="*/ 22 h 200047"/>
              <a:gd name="connsiteX3" fmla="*/ 228600 w 232211"/>
              <a:gd name="connsiteY3" fmla="*/ 52410 h 200047"/>
              <a:gd name="connsiteX4" fmla="*/ 209550 w 232211"/>
              <a:gd name="connsiteY4" fmla="*/ 200047 h 200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2211" h="200047">
                <a:moveTo>
                  <a:pt x="0" y="171472"/>
                </a:moveTo>
                <a:cubicBezTo>
                  <a:pt x="16272" y="123847"/>
                  <a:pt x="32544" y="76222"/>
                  <a:pt x="57150" y="47647"/>
                </a:cubicBezTo>
                <a:cubicBezTo>
                  <a:pt x="81756" y="19072"/>
                  <a:pt x="119063" y="-772"/>
                  <a:pt x="147638" y="22"/>
                </a:cubicBezTo>
                <a:cubicBezTo>
                  <a:pt x="176213" y="816"/>
                  <a:pt x="218281" y="19073"/>
                  <a:pt x="228600" y="52410"/>
                </a:cubicBezTo>
                <a:cubicBezTo>
                  <a:pt x="238919" y="85747"/>
                  <a:pt x="225425" y="144485"/>
                  <a:pt x="209550" y="200047"/>
                </a:cubicBezTo>
              </a:path>
            </a:pathLst>
          </a:custGeom>
          <a:ln>
            <a:solidFill>
              <a:srgbClr val="FF0000"/>
            </a:solidFill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V="1">
            <a:off x="4343400" y="2438400"/>
            <a:ext cx="209548" cy="493054"/>
          </a:xfrm>
          <a:prstGeom prst="line">
            <a:avLst/>
          </a:prstGeom>
          <a:ln>
            <a:solidFill>
              <a:srgbClr val="FF0000"/>
            </a:solidFill>
            <a:prstDash val="sysDot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343400" y="2935264"/>
            <a:ext cx="209548" cy="74295"/>
          </a:xfrm>
          <a:prstGeom prst="line">
            <a:avLst/>
          </a:prstGeom>
          <a:ln>
            <a:solidFill>
              <a:srgbClr val="FF0000"/>
            </a:solidFill>
            <a:prstDash val="sysDot"/>
            <a:headEnd type="none" w="med" len="med"/>
            <a:tailEnd type="arrow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4648200" y="0"/>
            <a:ext cx="4439557" cy="1143000"/>
          </a:xfrm>
          <a:solidFill>
            <a:srgbClr val="FFFFFF">
              <a:alpha val="60000"/>
            </a:srgbClr>
          </a:solidFill>
        </p:spPr>
        <p:txBody>
          <a:bodyPr>
            <a:normAutofit fontScale="90000"/>
          </a:bodyPr>
          <a:lstStyle/>
          <a:p>
            <a:pPr algn="r"/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Pencapaian</a:t>
            </a:r>
            <a:r>
              <a:rPr lang="en-US" sz="4000" b="1" dirty="0" smtClean="0">
                <a:solidFill>
                  <a:srgbClr val="0070C0"/>
                </a:solidFill>
                <a:latin typeface="Myriad Pro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dari</a:t>
            </a:r>
            <a:r>
              <a:rPr lang="en-US" sz="4000" b="1" dirty="0" smtClean="0">
                <a:solidFill>
                  <a:srgbClr val="0070C0"/>
                </a:solidFill>
                <a:latin typeface="Myriad Pro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Jalan</a:t>
            </a:r>
            <a:r>
              <a:rPr lang="en-US" sz="4000" b="1" dirty="0" smtClean="0">
                <a:solidFill>
                  <a:srgbClr val="0070C0"/>
                </a:solidFill>
                <a:latin typeface="Myriad Pro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Lingkar</a:t>
            </a:r>
            <a:r>
              <a:rPr lang="en-US" sz="4000" b="1" dirty="0" smtClean="0">
                <a:solidFill>
                  <a:srgbClr val="0070C0"/>
                </a:solidFill>
                <a:latin typeface="Myriad Pro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Dalam</a:t>
            </a:r>
            <a:endParaRPr lang="en-US" sz="4000" b="1" dirty="0">
              <a:solidFill>
                <a:srgbClr val="0070C0"/>
              </a:solidFill>
              <a:latin typeface="Myriad Pro" pitchFamily="34" charset="0"/>
            </a:endParaRPr>
          </a:p>
        </p:txBody>
      </p:sp>
      <p:pic>
        <p:nvPicPr>
          <p:cNvPr id="10" name="Content Placeholder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60" t="10015" r="31011" b="80996"/>
          <a:stretch/>
        </p:blipFill>
        <p:spPr>
          <a:xfrm rot="5400000">
            <a:off x="8253573" y="4607261"/>
            <a:ext cx="606177" cy="65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88659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Windows\Desktop\IMG\layout warna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Isosceles Triangle 21"/>
          <p:cNvSpPr/>
          <p:nvPr/>
        </p:nvSpPr>
        <p:spPr>
          <a:xfrm rot="14422048">
            <a:off x="2759586" y="3662644"/>
            <a:ext cx="2514850" cy="2201746"/>
          </a:xfrm>
          <a:prstGeom prst="triangle">
            <a:avLst/>
          </a:prstGeom>
          <a:gradFill flip="none" rotWithShape="1">
            <a:gsLst>
              <a:gs pos="52000">
                <a:srgbClr val="FFFF00">
                  <a:alpha val="53000"/>
                </a:srgbClr>
              </a:gs>
              <a:gs pos="0">
                <a:schemeClr val="accent1">
                  <a:tint val="66000"/>
                  <a:satMod val="160000"/>
                  <a:alpha val="3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648200" y="0"/>
            <a:ext cx="4439557" cy="1143000"/>
          </a:xfrm>
          <a:solidFill>
            <a:srgbClr val="FFFFFF">
              <a:alpha val="60000"/>
            </a:srgbClr>
          </a:solidFill>
        </p:spPr>
        <p:txBody>
          <a:bodyPr>
            <a:normAutofit fontScale="90000"/>
          </a:bodyPr>
          <a:lstStyle/>
          <a:p>
            <a:pPr algn="r"/>
            <a:r>
              <a:rPr lang="en-US" sz="4000" b="1" dirty="0" smtClean="0">
                <a:solidFill>
                  <a:srgbClr val="0070C0"/>
                </a:solidFill>
                <a:latin typeface="Myriad Pro" pitchFamily="34" charset="0"/>
              </a:rPr>
              <a:t>View </a:t>
            </a:r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dari</a:t>
            </a:r>
            <a:r>
              <a:rPr lang="en-US" sz="4000" b="1" dirty="0" smtClean="0">
                <a:solidFill>
                  <a:srgbClr val="0070C0"/>
                </a:solidFill>
                <a:latin typeface="Myriad Pro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Jalan</a:t>
            </a:r>
            <a:r>
              <a:rPr lang="en-US" sz="4000" b="1" dirty="0" smtClean="0">
                <a:solidFill>
                  <a:srgbClr val="0070C0"/>
                </a:solidFill>
                <a:latin typeface="Myriad Pro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Lingkar</a:t>
            </a:r>
            <a:r>
              <a:rPr lang="en-US" sz="4000" b="1" dirty="0" smtClean="0">
                <a:solidFill>
                  <a:srgbClr val="0070C0"/>
                </a:solidFill>
                <a:latin typeface="Myriad Pro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Dalam</a:t>
            </a:r>
            <a:endParaRPr lang="en-US" sz="4000" b="1" dirty="0">
              <a:solidFill>
                <a:srgbClr val="0070C0"/>
              </a:solidFill>
              <a:latin typeface="Myriad Pro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9144001" cy="6858000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2" descr="C:\Users\Mitha\Desktop\aa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07" r="22038"/>
          <a:stretch/>
        </p:blipFill>
        <p:spPr bwMode="auto">
          <a:xfrm>
            <a:off x="0" y="762000"/>
            <a:ext cx="9144000" cy="5353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16625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Windows\Desktop\IMG\layout warna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5" name="Group 34"/>
          <p:cNvGrpSpPr/>
          <p:nvPr/>
        </p:nvGrpSpPr>
        <p:grpSpPr>
          <a:xfrm>
            <a:off x="3244816" y="4928395"/>
            <a:ext cx="1437518" cy="412749"/>
            <a:chOff x="3240845" y="4921252"/>
            <a:chExt cx="1434353" cy="412749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4560899" y="4921252"/>
              <a:ext cx="114299" cy="342898"/>
            </a:xfrm>
            <a:prstGeom prst="line">
              <a:avLst/>
            </a:prstGeom>
            <a:ln>
              <a:solidFill>
                <a:srgbClr val="FF0000"/>
              </a:solidFill>
              <a:prstDash val="sysDot"/>
              <a:headEnd type="none" w="med" len="med"/>
              <a:tailEnd type="triangle" w="med" len="med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3556000" y="5181600"/>
              <a:ext cx="1016001" cy="76200"/>
            </a:xfrm>
            <a:prstGeom prst="line">
              <a:avLst/>
            </a:prstGeom>
            <a:ln>
              <a:solidFill>
                <a:srgbClr val="FF0000"/>
              </a:solidFill>
              <a:prstDash val="sysDot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Freeform 33"/>
            <p:cNvSpPr/>
            <p:nvPr/>
          </p:nvSpPr>
          <p:spPr>
            <a:xfrm>
              <a:off x="3240845" y="5181601"/>
              <a:ext cx="318330" cy="152400"/>
            </a:xfrm>
            <a:custGeom>
              <a:avLst/>
              <a:gdLst>
                <a:gd name="connsiteX0" fmla="*/ 0 w 355600"/>
                <a:gd name="connsiteY0" fmla="*/ 171521 h 171521"/>
                <a:gd name="connsiteX1" fmla="*/ 101600 w 355600"/>
                <a:gd name="connsiteY1" fmla="*/ 38171 h 171521"/>
                <a:gd name="connsiteX2" fmla="*/ 355600 w 355600"/>
                <a:gd name="connsiteY2" fmla="*/ 71 h 1715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55600" h="171521">
                  <a:moveTo>
                    <a:pt x="0" y="171521"/>
                  </a:moveTo>
                  <a:cubicBezTo>
                    <a:pt x="21166" y="119133"/>
                    <a:pt x="42333" y="66746"/>
                    <a:pt x="101600" y="38171"/>
                  </a:cubicBezTo>
                  <a:cubicBezTo>
                    <a:pt x="160867" y="9596"/>
                    <a:pt x="269875" y="-987"/>
                    <a:pt x="355600" y="71"/>
                  </a:cubicBezTo>
                </a:path>
              </a:pathLst>
            </a:custGeom>
            <a:ln>
              <a:solidFill>
                <a:srgbClr val="FF0000"/>
              </a:solidFill>
              <a:prstDash val="sysDot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3237670" y="5334000"/>
            <a:ext cx="3940301" cy="533400"/>
            <a:chOff x="3237670" y="5334000"/>
            <a:chExt cx="3940301" cy="533400"/>
          </a:xfrm>
        </p:grpSpPr>
        <p:grpSp>
          <p:nvGrpSpPr>
            <p:cNvPr id="27" name="Group 26"/>
            <p:cNvGrpSpPr/>
            <p:nvPr/>
          </p:nvGrpSpPr>
          <p:grpSpPr>
            <a:xfrm>
              <a:off x="3505200" y="5349032"/>
              <a:ext cx="3672771" cy="518368"/>
              <a:chOff x="3505200" y="5349032"/>
              <a:chExt cx="3672771" cy="518368"/>
            </a:xfrm>
          </p:grpSpPr>
          <p:cxnSp>
            <p:nvCxnSpPr>
              <p:cNvPr id="11" name="Straight Connector 10"/>
              <p:cNvCxnSpPr/>
              <p:nvPr/>
            </p:nvCxnSpPr>
            <p:spPr>
              <a:xfrm flipH="1">
                <a:off x="5334000" y="5349032"/>
                <a:ext cx="1843971" cy="213568"/>
              </a:xfrm>
              <a:prstGeom prst="line">
                <a:avLst/>
              </a:prstGeom>
              <a:ln>
                <a:solidFill>
                  <a:srgbClr val="FF0000"/>
                </a:solidFill>
                <a:prstDash val="sysDot"/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/>
              <p:nvPr/>
            </p:nvCxnSpPr>
            <p:spPr>
              <a:xfrm flipH="1">
                <a:off x="4424714" y="5562600"/>
                <a:ext cx="921987" cy="213568"/>
              </a:xfrm>
              <a:prstGeom prst="line">
                <a:avLst/>
              </a:prstGeom>
              <a:ln>
                <a:solidFill>
                  <a:srgbClr val="FF0000"/>
                </a:solidFill>
                <a:prstDash val="sysDot"/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 flipH="1">
                <a:off x="3505200" y="5776168"/>
                <a:ext cx="925864" cy="91232"/>
              </a:xfrm>
              <a:prstGeom prst="line">
                <a:avLst/>
              </a:prstGeom>
              <a:ln>
                <a:solidFill>
                  <a:srgbClr val="FF0000"/>
                </a:solidFill>
                <a:prstDash val="sysDot"/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</p:grpSp>
        <p:sp>
          <p:nvSpPr>
            <p:cNvPr id="32" name="Freeform 31"/>
            <p:cNvSpPr/>
            <p:nvPr/>
          </p:nvSpPr>
          <p:spPr>
            <a:xfrm>
              <a:off x="3237670" y="5334000"/>
              <a:ext cx="267530" cy="533400"/>
            </a:xfrm>
            <a:custGeom>
              <a:avLst/>
              <a:gdLst>
                <a:gd name="connsiteX0" fmla="*/ 267530 w 267530"/>
                <a:gd name="connsiteY0" fmla="*/ 533400 h 533400"/>
                <a:gd name="connsiteX1" fmla="*/ 26230 w 267530"/>
                <a:gd name="connsiteY1" fmla="*/ 412750 h 533400"/>
                <a:gd name="connsiteX2" fmla="*/ 7180 w 267530"/>
                <a:gd name="connsiteY2" fmla="*/ 0 h 533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67530" h="533400">
                  <a:moveTo>
                    <a:pt x="267530" y="533400"/>
                  </a:moveTo>
                  <a:cubicBezTo>
                    <a:pt x="168576" y="517525"/>
                    <a:pt x="69622" y="501650"/>
                    <a:pt x="26230" y="412750"/>
                  </a:cubicBezTo>
                  <a:cubicBezTo>
                    <a:pt x="-17162" y="323850"/>
                    <a:pt x="6122" y="69850"/>
                    <a:pt x="7180" y="0"/>
                  </a:cubicBezTo>
                </a:path>
              </a:pathLst>
            </a:custGeom>
            <a:ln>
              <a:solidFill>
                <a:srgbClr val="FF0000"/>
              </a:solidFill>
              <a:prstDash val="sysDot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4648200" y="0"/>
            <a:ext cx="4439557" cy="1143000"/>
          </a:xfrm>
          <a:solidFill>
            <a:srgbClr val="FFFFFF">
              <a:alpha val="60000"/>
            </a:srgbClr>
          </a:solidFill>
        </p:spPr>
        <p:txBody>
          <a:bodyPr>
            <a:normAutofit fontScale="90000"/>
          </a:bodyPr>
          <a:lstStyle/>
          <a:p>
            <a:pPr algn="r"/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Pencapaian</a:t>
            </a:r>
            <a:r>
              <a:rPr lang="en-US" sz="4000" b="1" dirty="0" smtClean="0">
                <a:solidFill>
                  <a:srgbClr val="0070C0"/>
                </a:solidFill>
                <a:latin typeface="Myriad Pro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dari</a:t>
            </a:r>
            <a:r>
              <a:rPr lang="en-US" sz="4000" b="1" dirty="0" smtClean="0">
                <a:solidFill>
                  <a:srgbClr val="0070C0"/>
                </a:solidFill>
                <a:latin typeface="Myriad Pro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Wiyung</a:t>
            </a:r>
            <a:endParaRPr lang="en-US" sz="4000" b="1" dirty="0">
              <a:solidFill>
                <a:srgbClr val="0070C0"/>
              </a:solidFill>
              <a:latin typeface="Myriad Pro" pitchFamily="34" charset="0"/>
            </a:endParaRPr>
          </a:p>
        </p:txBody>
      </p:sp>
      <p:pic>
        <p:nvPicPr>
          <p:cNvPr id="14" name="Content Placeholder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60" t="10015" r="31011" b="80996"/>
          <a:stretch/>
        </p:blipFill>
        <p:spPr>
          <a:xfrm rot="5400000">
            <a:off x="8179084" y="4639432"/>
            <a:ext cx="606177" cy="65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6862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Windows\Desktop\IMG\layout warna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Isosceles Triangle 21"/>
          <p:cNvSpPr/>
          <p:nvPr/>
        </p:nvSpPr>
        <p:spPr>
          <a:xfrm rot="8953141">
            <a:off x="3910031" y="3558237"/>
            <a:ext cx="2514850" cy="2201746"/>
          </a:xfrm>
          <a:prstGeom prst="triangle">
            <a:avLst/>
          </a:prstGeom>
          <a:gradFill flip="none" rotWithShape="1">
            <a:gsLst>
              <a:gs pos="52000">
                <a:srgbClr val="FFFF00">
                  <a:alpha val="53000"/>
                </a:srgbClr>
              </a:gs>
              <a:gs pos="0">
                <a:schemeClr val="accent1">
                  <a:tint val="66000"/>
                  <a:satMod val="160000"/>
                  <a:alpha val="3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4648200" y="0"/>
            <a:ext cx="4439557" cy="1143000"/>
          </a:xfrm>
          <a:solidFill>
            <a:srgbClr val="FFFFFF">
              <a:alpha val="60000"/>
            </a:srgbClr>
          </a:solidFill>
        </p:spPr>
        <p:txBody>
          <a:bodyPr>
            <a:normAutofit/>
          </a:bodyPr>
          <a:lstStyle/>
          <a:p>
            <a:pPr algn="r"/>
            <a:r>
              <a:rPr lang="en-US" sz="4000" b="1" dirty="0" smtClean="0">
                <a:solidFill>
                  <a:srgbClr val="0070C0"/>
                </a:solidFill>
                <a:latin typeface="Myriad Pro" pitchFamily="34" charset="0"/>
              </a:rPr>
              <a:t>View Dari </a:t>
            </a:r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Wiyung</a:t>
            </a:r>
            <a:endParaRPr lang="en-US" sz="4000" b="1" dirty="0">
              <a:solidFill>
                <a:srgbClr val="0070C0"/>
              </a:solidFill>
              <a:latin typeface="Myriad Pro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9144001" cy="6858000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4" descr="C:\Users\Windows\Desktop\dari dell\render\xt to mit\Tampak Depan Arah Utara copy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50" r="14367"/>
          <a:stretch/>
        </p:blipFill>
        <p:spPr bwMode="auto">
          <a:xfrm>
            <a:off x="0" y="977901"/>
            <a:ext cx="9144000" cy="490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02055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Windows\Desktop\IMG\layout warna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/>
          <p:cNvGrpSpPr/>
          <p:nvPr/>
        </p:nvGrpSpPr>
        <p:grpSpPr>
          <a:xfrm>
            <a:off x="4178300" y="1803401"/>
            <a:ext cx="451769" cy="1199354"/>
            <a:chOff x="4178300" y="1797050"/>
            <a:chExt cx="451769" cy="1205705"/>
          </a:xfrm>
        </p:grpSpPr>
        <p:sp>
          <p:nvSpPr>
            <p:cNvPr id="5" name="Freeform 4"/>
            <p:cNvSpPr/>
            <p:nvPr/>
          </p:nvSpPr>
          <p:spPr>
            <a:xfrm>
              <a:off x="4178300" y="1797050"/>
              <a:ext cx="451769" cy="692150"/>
            </a:xfrm>
            <a:custGeom>
              <a:avLst/>
              <a:gdLst>
                <a:gd name="connsiteX0" fmla="*/ 0 w 451769"/>
                <a:gd name="connsiteY0" fmla="*/ 0 h 692150"/>
                <a:gd name="connsiteX1" fmla="*/ 285750 w 451769"/>
                <a:gd name="connsiteY1" fmla="*/ 120650 h 692150"/>
                <a:gd name="connsiteX2" fmla="*/ 450850 w 451769"/>
                <a:gd name="connsiteY2" fmla="*/ 374650 h 692150"/>
                <a:gd name="connsiteX3" fmla="*/ 355600 w 451769"/>
                <a:gd name="connsiteY3" fmla="*/ 692150 h 692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1769" h="692150">
                  <a:moveTo>
                    <a:pt x="0" y="0"/>
                  </a:moveTo>
                  <a:cubicBezTo>
                    <a:pt x="105304" y="29104"/>
                    <a:pt x="210608" y="58208"/>
                    <a:pt x="285750" y="120650"/>
                  </a:cubicBezTo>
                  <a:cubicBezTo>
                    <a:pt x="360892" y="183092"/>
                    <a:pt x="439208" y="279400"/>
                    <a:pt x="450850" y="374650"/>
                  </a:cubicBezTo>
                  <a:cubicBezTo>
                    <a:pt x="462492" y="469900"/>
                    <a:pt x="359833" y="635000"/>
                    <a:pt x="355600" y="692150"/>
                  </a:cubicBezTo>
                </a:path>
              </a:pathLst>
            </a:custGeom>
            <a:ln>
              <a:solidFill>
                <a:srgbClr val="FF0000"/>
              </a:solidFill>
              <a:prstDash val="sysDot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" name="Straight Connector 6"/>
            <p:cNvCxnSpPr/>
            <p:nvPr/>
          </p:nvCxnSpPr>
          <p:spPr>
            <a:xfrm flipH="1">
              <a:off x="4404184" y="2377923"/>
              <a:ext cx="167817" cy="427188"/>
            </a:xfrm>
            <a:prstGeom prst="line">
              <a:avLst/>
            </a:prstGeom>
            <a:ln>
              <a:solidFill>
                <a:srgbClr val="FF0000"/>
              </a:solidFill>
              <a:prstDash val="sysDot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sp>
          <p:nvSpPr>
            <p:cNvPr id="8" name="Freeform 7"/>
            <p:cNvSpPr/>
            <p:nvPr/>
          </p:nvSpPr>
          <p:spPr>
            <a:xfrm rot="20936838">
              <a:off x="4376495" y="2797968"/>
              <a:ext cx="76575" cy="204787"/>
            </a:xfrm>
            <a:custGeom>
              <a:avLst/>
              <a:gdLst>
                <a:gd name="connsiteX0" fmla="*/ 52762 w 76575"/>
                <a:gd name="connsiteY0" fmla="*/ 0 h 204787"/>
                <a:gd name="connsiteX1" fmla="*/ 375 w 76575"/>
                <a:gd name="connsiteY1" fmla="*/ 119062 h 204787"/>
                <a:gd name="connsiteX2" fmla="*/ 76575 w 76575"/>
                <a:gd name="connsiteY2" fmla="*/ 204787 h 2047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575" h="204787">
                  <a:moveTo>
                    <a:pt x="52762" y="0"/>
                  </a:moveTo>
                  <a:cubicBezTo>
                    <a:pt x="24584" y="42465"/>
                    <a:pt x="-3594" y="84931"/>
                    <a:pt x="375" y="119062"/>
                  </a:cubicBezTo>
                  <a:cubicBezTo>
                    <a:pt x="4344" y="153193"/>
                    <a:pt x="1169" y="177006"/>
                    <a:pt x="76575" y="204787"/>
                  </a:cubicBezTo>
                </a:path>
              </a:pathLst>
            </a:custGeom>
            <a:ln>
              <a:solidFill>
                <a:srgbClr val="FF0000"/>
              </a:solidFill>
              <a:prstDash val="sysDot"/>
              <a:headEnd type="none" w="med" len="med"/>
              <a:tailEnd type="triangle" w="med" len="med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38101" y="1600200"/>
            <a:ext cx="4152899" cy="203201"/>
            <a:chOff x="38101" y="1600200"/>
            <a:chExt cx="4152899" cy="203201"/>
          </a:xfrm>
        </p:grpSpPr>
        <p:grpSp>
          <p:nvGrpSpPr>
            <p:cNvPr id="20" name="Group 19"/>
            <p:cNvGrpSpPr/>
            <p:nvPr/>
          </p:nvGrpSpPr>
          <p:grpSpPr>
            <a:xfrm>
              <a:off x="38101" y="1600200"/>
              <a:ext cx="3453974" cy="203201"/>
              <a:chOff x="152400" y="5105400"/>
              <a:chExt cx="4419601" cy="152400"/>
            </a:xfrm>
          </p:grpSpPr>
          <p:cxnSp>
            <p:nvCxnSpPr>
              <p:cNvPr id="11" name="Straight Connector 10"/>
              <p:cNvCxnSpPr/>
              <p:nvPr/>
            </p:nvCxnSpPr>
            <p:spPr>
              <a:xfrm>
                <a:off x="152400" y="5105400"/>
                <a:ext cx="2667000" cy="152400"/>
              </a:xfrm>
              <a:prstGeom prst="line">
                <a:avLst/>
              </a:prstGeom>
              <a:ln>
                <a:solidFill>
                  <a:srgbClr val="FF0000"/>
                </a:solidFill>
                <a:prstDash val="sysDot"/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2819400" y="5257800"/>
                <a:ext cx="1752601" cy="0"/>
              </a:xfrm>
              <a:prstGeom prst="line">
                <a:avLst/>
              </a:prstGeom>
              <a:ln>
                <a:solidFill>
                  <a:srgbClr val="FF0000"/>
                </a:solidFill>
                <a:prstDash val="sysDot"/>
              </a:ln>
            </p:spPr>
            <p:style>
              <a:lnRef idx="3">
                <a:schemeClr val="accent2"/>
              </a:lnRef>
              <a:fillRef idx="0">
                <a:schemeClr val="accent2"/>
              </a:fillRef>
              <a:effectRef idx="2">
                <a:schemeClr val="accent2"/>
              </a:effectRef>
              <a:fontRef idx="minor">
                <a:schemeClr val="tx1"/>
              </a:fontRef>
            </p:style>
          </p:cxnSp>
        </p:grpSp>
        <p:cxnSp>
          <p:nvCxnSpPr>
            <p:cNvPr id="3" name="Straight Connector 2"/>
            <p:cNvCxnSpPr/>
            <p:nvPr/>
          </p:nvCxnSpPr>
          <p:spPr>
            <a:xfrm>
              <a:off x="3492075" y="1803401"/>
              <a:ext cx="698925" cy="0"/>
            </a:xfrm>
            <a:prstGeom prst="line">
              <a:avLst/>
            </a:prstGeom>
            <a:ln>
              <a:solidFill>
                <a:srgbClr val="FF0000"/>
              </a:solidFill>
              <a:prstDash val="sysDot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3352800" y="0"/>
            <a:ext cx="5734958" cy="1143000"/>
          </a:xfrm>
          <a:solidFill>
            <a:srgbClr val="FFFFFF">
              <a:alpha val="60000"/>
            </a:srgbClr>
          </a:solidFill>
        </p:spPr>
        <p:txBody>
          <a:bodyPr>
            <a:normAutofit fontScale="90000"/>
          </a:bodyPr>
          <a:lstStyle/>
          <a:p>
            <a:pPr algn="r"/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Pencapaian</a:t>
            </a:r>
            <a:r>
              <a:rPr lang="en-US" sz="4000" b="1" dirty="0" smtClean="0">
                <a:solidFill>
                  <a:srgbClr val="0070C0"/>
                </a:solidFill>
                <a:latin typeface="Myriad Pro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dari</a:t>
            </a:r>
            <a:r>
              <a:rPr lang="en-US" sz="4000" b="1" dirty="0" smtClean="0">
                <a:solidFill>
                  <a:srgbClr val="0070C0"/>
                </a:solidFill>
                <a:latin typeface="Myriad Pro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Perumahan</a:t>
            </a:r>
            <a:r>
              <a:rPr lang="en-US" sz="4000" b="1" dirty="0" smtClean="0">
                <a:solidFill>
                  <a:srgbClr val="0070C0"/>
                </a:solidFill>
                <a:latin typeface="Myriad Pro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Graha</a:t>
            </a:r>
            <a:r>
              <a:rPr lang="en-US" sz="4000" b="1" dirty="0" smtClean="0">
                <a:solidFill>
                  <a:srgbClr val="0070C0"/>
                </a:solidFill>
                <a:latin typeface="Myriad Pro" pitchFamily="34" charset="0"/>
              </a:rPr>
              <a:t> Family</a:t>
            </a:r>
            <a:endParaRPr lang="en-US" sz="4000" b="1" dirty="0">
              <a:solidFill>
                <a:srgbClr val="0070C0"/>
              </a:solidFill>
              <a:latin typeface="Myriad Pro" pitchFamily="34" charset="0"/>
            </a:endParaRPr>
          </a:p>
        </p:txBody>
      </p:sp>
      <p:pic>
        <p:nvPicPr>
          <p:cNvPr id="14" name="Content Placeholder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60" t="10015" r="31011" b="80996"/>
          <a:stretch/>
        </p:blipFill>
        <p:spPr>
          <a:xfrm rot="5400000">
            <a:off x="8253572" y="4698716"/>
            <a:ext cx="606177" cy="65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944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Windows\Desktop\IMG\layout warna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Isosceles Triangle 25"/>
          <p:cNvSpPr/>
          <p:nvPr/>
        </p:nvSpPr>
        <p:spPr>
          <a:xfrm rot="20503390">
            <a:off x="3532898" y="2206542"/>
            <a:ext cx="2514850" cy="1553093"/>
          </a:xfrm>
          <a:prstGeom prst="triangle">
            <a:avLst/>
          </a:prstGeom>
          <a:gradFill flip="none" rotWithShape="1">
            <a:gsLst>
              <a:gs pos="52000">
                <a:srgbClr val="FFFF00">
                  <a:alpha val="53000"/>
                </a:srgbClr>
              </a:gs>
              <a:gs pos="0">
                <a:schemeClr val="accent1">
                  <a:tint val="66000"/>
                  <a:satMod val="160000"/>
                  <a:alpha val="3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3352800" y="0"/>
            <a:ext cx="5734958" cy="1143000"/>
          </a:xfrm>
          <a:solidFill>
            <a:srgbClr val="FFFFFF">
              <a:alpha val="60000"/>
            </a:srgbClr>
          </a:solidFill>
        </p:spPr>
        <p:txBody>
          <a:bodyPr>
            <a:normAutofit fontScale="90000"/>
          </a:bodyPr>
          <a:lstStyle/>
          <a:p>
            <a:pPr algn="r"/>
            <a:r>
              <a:rPr lang="en-US" sz="4000" b="1" dirty="0" smtClean="0">
                <a:solidFill>
                  <a:srgbClr val="0070C0"/>
                </a:solidFill>
                <a:latin typeface="Myriad Pro" pitchFamily="34" charset="0"/>
              </a:rPr>
              <a:t>View </a:t>
            </a:r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dari</a:t>
            </a:r>
            <a:r>
              <a:rPr lang="en-US" sz="4000" b="1" dirty="0" smtClean="0">
                <a:solidFill>
                  <a:srgbClr val="0070C0"/>
                </a:solidFill>
                <a:latin typeface="Myriad Pro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Perumahan</a:t>
            </a:r>
            <a:r>
              <a:rPr lang="en-US" sz="4000" b="1" dirty="0" smtClean="0">
                <a:solidFill>
                  <a:srgbClr val="0070C0"/>
                </a:solidFill>
                <a:latin typeface="Myriad Pro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Graha</a:t>
            </a:r>
            <a:r>
              <a:rPr lang="en-US" sz="4000" b="1" dirty="0" smtClean="0">
                <a:solidFill>
                  <a:srgbClr val="0070C0"/>
                </a:solidFill>
                <a:latin typeface="Myriad Pro" pitchFamily="34" charset="0"/>
              </a:rPr>
              <a:t> Family</a:t>
            </a:r>
            <a:endParaRPr lang="en-US" sz="4000" b="1" dirty="0">
              <a:solidFill>
                <a:srgbClr val="0070C0"/>
              </a:solidFill>
              <a:latin typeface="Myriad Pro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-1" y="0"/>
            <a:ext cx="9144001" cy="6858000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Windows\Desktop\DARI MAC\RENDER\new\Entrance utara hadap barat cop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066800"/>
            <a:ext cx="9144000" cy="5287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9406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1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Windows\Desktop\IMG\layout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1" t="15825" r="9166" b="23128"/>
          <a:stretch/>
        </p:blipFill>
        <p:spPr bwMode="auto">
          <a:xfrm rot="16200000">
            <a:off x="1042199" y="-558000"/>
            <a:ext cx="6858000" cy="797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reeform 1"/>
          <p:cNvSpPr/>
          <p:nvPr/>
        </p:nvSpPr>
        <p:spPr>
          <a:xfrm>
            <a:off x="3095625" y="3900488"/>
            <a:ext cx="1304925" cy="971550"/>
          </a:xfrm>
          <a:custGeom>
            <a:avLst/>
            <a:gdLst>
              <a:gd name="connsiteX0" fmla="*/ 0 w 1304925"/>
              <a:gd name="connsiteY0" fmla="*/ 771525 h 971550"/>
              <a:gd name="connsiteX1" fmla="*/ 152400 w 1304925"/>
              <a:gd name="connsiteY1" fmla="*/ 119062 h 971550"/>
              <a:gd name="connsiteX2" fmla="*/ 276225 w 1304925"/>
              <a:gd name="connsiteY2" fmla="*/ 104775 h 971550"/>
              <a:gd name="connsiteX3" fmla="*/ 433388 w 1304925"/>
              <a:gd name="connsiteY3" fmla="*/ 80962 h 971550"/>
              <a:gd name="connsiteX4" fmla="*/ 571500 w 1304925"/>
              <a:gd name="connsiteY4" fmla="*/ 0 h 971550"/>
              <a:gd name="connsiteX5" fmla="*/ 962025 w 1304925"/>
              <a:gd name="connsiteY5" fmla="*/ 104775 h 971550"/>
              <a:gd name="connsiteX6" fmla="*/ 1076325 w 1304925"/>
              <a:gd name="connsiteY6" fmla="*/ 257175 h 971550"/>
              <a:gd name="connsiteX7" fmla="*/ 1304925 w 1304925"/>
              <a:gd name="connsiteY7" fmla="*/ 442912 h 971550"/>
              <a:gd name="connsiteX8" fmla="*/ 1052513 w 1304925"/>
              <a:gd name="connsiteY8" fmla="*/ 971550 h 971550"/>
              <a:gd name="connsiteX9" fmla="*/ 800100 w 1304925"/>
              <a:gd name="connsiteY9" fmla="*/ 795337 h 971550"/>
              <a:gd name="connsiteX10" fmla="*/ 590550 w 1304925"/>
              <a:gd name="connsiteY10" fmla="*/ 704850 h 971550"/>
              <a:gd name="connsiteX11" fmla="*/ 371475 w 1304925"/>
              <a:gd name="connsiteY11" fmla="*/ 700087 h 971550"/>
              <a:gd name="connsiteX12" fmla="*/ 0 w 1304925"/>
              <a:gd name="connsiteY12" fmla="*/ 771525 h 971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04925" h="971550">
                <a:moveTo>
                  <a:pt x="0" y="771525"/>
                </a:moveTo>
                <a:lnTo>
                  <a:pt x="152400" y="119062"/>
                </a:lnTo>
                <a:lnTo>
                  <a:pt x="276225" y="104775"/>
                </a:lnTo>
                <a:lnTo>
                  <a:pt x="433388" y="80962"/>
                </a:lnTo>
                <a:lnTo>
                  <a:pt x="571500" y="0"/>
                </a:lnTo>
                <a:lnTo>
                  <a:pt x="962025" y="104775"/>
                </a:lnTo>
                <a:lnTo>
                  <a:pt x="1076325" y="257175"/>
                </a:lnTo>
                <a:lnTo>
                  <a:pt x="1304925" y="442912"/>
                </a:lnTo>
                <a:lnTo>
                  <a:pt x="1052513" y="971550"/>
                </a:lnTo>
                <a:lnTo>
                  <a:pt x="800100" y="795337"/>
                </a:lnTo>
                <a:lnTo>
                  <a:pt x="590550" y="704850"/>
                </a:lnTo>
                <a:lnTo>
                  <a:pt x="371475" y="700087"/>
                </a:lnTo>
                <a:lnTo>
                  <a:pt x="0" y="771525"/>
                </a:lnTo>
                <a:close/>
              </a:path>
            </a:pathLst>
          </a:custGeom>
          <a:solidFill>
            <a:srgbClr val="FF0000">
              <a:alpha val="60000"/>
            </a:srgb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Lobby</a:t>
            </a:r>
            <a:endParaRPr lang="en-US" dirty="0"/>
          </a:p>
        </p:txBody>
      </p:sp>
      <p:sp>
        <p:nvSpPr>
          <p:cNvPr id="3" name="Freeform 2"/>
          <p:cNvSpPr/>
          <p:nvPr/>
        </p:nvSpPr>
        <p:spPr>
          <a:xfrm>
            <a:off x="6081713" y="3209925"/>
            <a:ext cx="1162050" cy="1638300"/>
          </a:xfrm>
          <a:custGeom>
            <a:avLst/>
            <a:gdLst>
              <a:gd name="connsiteX0" fmla="*/ 581025 w 1162050"/>
              <a:gd name="connsiteY0" fmla="*/ 1233488 h 1638300"/>
              <a:gd name="connsiteX1" fmla="*/ 466725 w 1162050"/>
              <a:gd name="connsiteY1" fmla="*/ 1419225 h 1638300"/>
              <a:gd name="connsiteX2" fmla="*/ 319087 w 1162050"/>
              <a:gd name="connsiteY2" fmla="*/ 1566863 h 1638300"/>
              <a:gd name="connsiteX3" fmla="*/ 204787 w 1162050"/>
              <a:gd name="connsiteY3" fmla="*/ 1638300 h 1638300"/>
              <a:gd name="connsiteX4" fmla="*/ 100012 w 1162050"/>
              <a:gd name="connsiteY4" fmla="*/ 1466850 h 1638300"/>
              <a:gd name="connsiteX5" fmla="*/ 42862 w 1162050"/>
              <a:gd name="connsiteY5" fmla="*/ 1290638 h 1638300"/>
              <a:gd name="connsiteX6" fmla="*/ 0 w 1162050"/>
              <a:gd name="connsiteY6" fmla="*/ 985838 h 1638300"/>
              <a:gd name="connsiteX7" fmla="*/ 28575 w 1162050"/>
              <a:gd name="connsiteY7" fmla="*/ 728663 h 1638300"/>
              <a:gd name="connsiteX8" fmla="*/ 180975 w 1162050"/>
              <a:gd name="connsiteY8" fmla="*/ 442913 h 1638300"/>
              <a:gd name="connsiteX9" fmla="*/ 342900 w 1162050"/>
              <a:gd name="connsiteY9" fmla="*/ 252413 h 1638300"/>
              <a:gd name="connsiteX10" fmla="*/ 585787 w 1162050"/>
              <a:gd name="connsiteY10" fmla="*/ 80963 h 1638300"/>
              <a:gd name="connsiteX11" fmla="*/ 890587 w 1162050"/>
              <a:gd name="connsiteY11" fmla="*/ 0 h 1638300"/>
              <a:gd name="connsiteX12" fmla="*/ 1162050 w 1162050"/>
              <a:gd name="connsiteY12" fmla="*/ 0 h 1638300"/>
              <a:gd name="connsiteX13" fmla="*/ 1123950 w 1162050"/>
              <a:gd name="connsiteY13" fmla="*/ 400050 h 1638300"/>
              <a:gd name="connsiteX14" fmla="*/ 1066800 w 1162050"/>
              <a:gd name="connsiteY14" fmla="*/ 561975 h 1638300"/>
              <a:gd name="connsiteX15" fmla="*/ 904875 w 1162050"/>
              <a:gd name="connsiteY15" fmla="*/ 561975 h 1638300"/>
              <a:gd name="connsiteX16" fmla="*/ 809625 w 1162050"/>
              <a:gd name="connsiteY16" fmla="*/ 600075 h 1638300"/>
              <a:gd name="connsiteX17" fmla="*/ 700087 w 1162050"/>
              <a:gd name="connsiteY17" fmla="*/ 666750 h 1638300"/>
              <a:gd name="connsiteX18" fmla="*/ 585787 w 1162050"/>
              <a:gd name="connsiteY18" fmla="*/ 781050 h 1638300"/>
              <a:gd name="connsiteX19" fmla="*/ 547687 w 1162050"/>
              <a:gd name="connsiteY19" fmla="*/ 881063 h 1638300"/>
              <a:gd name="connsiteX20" fmla="*/ 528637 w 1162050"/>
              <a:gd name="connsiteY20" fmla="*/ 1033463 h 1638300"/>
              <a:gd name="connsiteX21" fmla="*/ 542925 w 1162050"/>
              <a:gd name="connsiteY21" fmla="*/ 1185863 h 1638300"/>
              <a:gd name="connsiteX22" fmla="*/ 581025 w 1162050"/>
              <a:gd name="connsiteY22" fmla="*/ 1233488 h 1638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62050" h="1638300">
                <a:moveTo>
                  <a:pt x="581025" y="1233488"/>
                </a:moveTo>
                <a:lnTo>
                  <a:pt x="466725" y="1419225"/>
                </a:lnTo>
                <a:lnTo>
                  <a:pt x="319087" y="1566863"/>
                </a:lnTo>
                <a:lnTo>
                  <a:pt x="204787" y="1638300"/>
                </a:lnTo>
                <a:lnTo>
                  <a:pt x="100012" y="1466850"/>
                </a:lnTo>
                <a:lnTo>
                  <a:pt x="42862" y="1290638"/>
                </a:lnTo>
                <a:lnTo>
                  <a:pt x="0" y="985838"/>
                </a:lnTo>
                <a:lnTo>
                  <a:pt x="28575" y="728663"/>
                </a:lnTo>
                <a:lnTo>
                  <a:pt x="180975" y="442913"/>
                </a:lnTo>
                <a:lnTo>
                  <a:pt x="342900" y="252413"/>
                </a:lnTo>
                <a:lnTo>
                  <a:pt x="585787" y="80963"/>
                </a:lnTo>
                <a:lnTo>
                  <a:pt x="890587" y="0"/>
                </a:lnTo>
                <a:lnTo>
                  <a:pt x="1162050" y="0"/>
                </a:lnTo>
                <a:lnTo>
                  <a:pt x="1123950" y="400050"/>
                </a:lnTo>
                <a:lnTo>
                  <a:pt x="1066800" y="561975"/>
                </a:lnTo>
                <a:lnTo>
                  <a:pt x="904875" y="561975"/>
                </a:lnTo>
                <a:lnTo>
                  <a:pt x="809625" y="600075"/>
                </a:lnTo>
                <a:lnTo>
                  <a:pt x="700087" y="666750"/>
                </a:lnTo>
                <a:lnTo>
                  <a:pt x="585787" y="781050"/>
                </a:lnTo>
                <a:lnTo>
                  <a:pt x="547687" y="881063"/>
                </a:lnTo>
                <a:lnTo>
                  <a:pt x="528637" y="1033463"/>
                </a:lnTo>
                <a:lnTo>
                  <a:pt x="542925" y="1185863"/>
                </a:lnTo>
                <a:lnTo>
                  <a:pt x="581025" y="1233488"/>
                </a:lnTo>
                <a:close/>
              </a:path>
            </a:pathLst>
          </a:custGeom>
          <a:solidFill>
            <a:srgbClr val="FF0000">
              <a:alpha val="60000"/>
            </a:srgb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1828800" y="5181600"/>
            <a:ext cx="685800" cy="228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Freeform 9"/>
          <p:cNvSpPr/>
          <p:nvPr/>
        </p:nvSpPr>
        <p:spPr>
          <a:xfrm>
            <a:off x="2806700" y="5172436"/>
            <a:ext cx="603250" cy="444732"/>
          </a:xfrm>
          <a:custGeom>
            <a:avLst/>
            <a:gdLst>
              <a:gd name="connsiteX0" fmla="*/ 0 w 571500"/>
              <a:gd name="connsiteY0" fmla="*/ 247650 h 373399"/>
              <a:gd name="connsiteX1" fmla="*/ 419100 w 571500"/>
              <a:gd name="connsiteY1" fmla="*/ 361950 h 373399"/>
              <a:gd name="connsiteX2" fmla="*/ 571500 w 571500"/>
              <a:gd name="connsiteY2" fmla="*/ 0 h 373399"/>
              <a:gd name="connsiteX0" fmla="*/ 0 w 584200"/>
              <a:gd name="connsiteY0" fmla="*/ 311150 h 440965"/>
              <a:gd name="connsiteX1" fmla="*/ 419100 w 584200"/>
              <a:gd name="connsiteY1" fmla="*/ 425450 h 440965"/>
              <a:gd name="connsiteX2" fmla="*/ 584200 w 584200"/>
              <a:gd name="connsiteY2" fmla="*/ 0 h 440965"/>
              <a:gd name="connsiteX0" fmla="*/ 0 w 584200"/>
              <a:gd name="connsiteY0" fmla="*/ 311150 h 440965"/>
              <a:gd name="connsiteX1" fmla="*/ 419100 w 584200"/>
              <a:gd name="connsiteY1" fmla="*/ 425450 h 440965"/>
              <a:gd name="connsiteX2" fmla="*/ 584200 w 584200"/>
              <a:gd name="connsiteY2" fmla="*/ 0 h 440965"/>
              <a:gd name="connsiteX0" fmla="*/ 0 w 603250"/>
              <a:gd name="connsiteY0" fmla="*/ 330200 h 444732"/>
              <a:gd name="connsiteX1" fmla="*/ 438150 w 603250"/>
              <a:gd name="connsiteY1" fmla="*/ 425450 h 444732"/>
              <a:gd name="connsiteX2" fmla="*/ 603250 w 603250"/>
              <a:gd name="connsiteY2" fmla="*/ 0 h 4447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3250" h="444732">
                <a:moveTo>
                  <a:pt x="0" y="330200"/>
                </a:moveTo>
                <a:cubicBezTo>
                  <a:pt x="161925" y="407987"/>
                  <a:pt x="337608" y="480483"/>
                  <a:pt x="438150" y="425450"/>
                </a:cubicBezTo>
                <a:cubicBezTo>
                  <a:pt x="538692" y="370417"/>
                  <a:pt x="538163" y="160337"/>
                  <a:pt x="603250" y="0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3308350" y="4743449"/>
            <a:ext cx="215900" cy="250309"/>
          </a:xfrm>
          <a:custGeom>
            <a:avLst/>
            <a:gdLst>
              <a:gd name="connsiteX0" fmla="*/ 0 w 215900"/>
              <a:gd name="connsiteY0" fmla="*/ 196850 h 196850"/>
              <a:gd name="connsiteX1" fmla="*/ 38100 w 215900"/>
              <a:gd name="connsiteY1" fmla="*/ 50800 h 196850"/>
              <a:gd name="connsiteX2" fmla="*/ 215900 w 215900"/>
              <a:gd name="connsiteY2" fmla="*/ 0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5900" h="196850">
                <a:moveTo>
                  <a:pt x="0" y="196850"/>
                </a:moveTo>
                <a:cubicBezTo>
                  <a:pt x="1058" y="140229"/>
                  <a:pt x="2117" y="83608"/>
                  <a:pt x="38100" y="50800"/>
                </a:cubicBezTo>
                <a:cubicBezTo>
                  <a:pt x="74083" y="17992"/>
                  <a:pt x="175683" y="9525"/>
                  <a:pt x="215900" y="0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3898900" y="4880511"/>
            <a:ext cx="209550" cy="113248"/>
          </a:xfrm>
          <a:custGeom>
            <a:avLst/>
            <a:gdLst>
              <a:gd name="connsiteX0" fmla="*/ 0 w 209550"/>
              <a:gd name="connsiteY0" fmla="*/ 0 h 113248"/>
              <a:gd name="connsiteX1" fmla="*/ 101600 w 209550"/>
              <a:gd name="connsiteY1" fmla="*/ 107950 h 113248"/>
              <a:gd name="connsiteX2" fmla="*/ 209550 w 209550"/>
              <a:gd name="connsiteY2" fmla="*/ 101600 h 1132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9550" h="113248">
                <a:moveTo>
                  <a:pt x="0" y="0"/>
                </a:moveTo>
                <a:cubicBezTo>
                  <a:pt x="33337" y="45508"/>
                  <a:pt x="66675" y="91017"/>
                  <a:pt x="101600" y="107950"/>
                </a:cubicBezTo>
                <a:cubicBezTo>
                  <a:pt x="136525" y="124883"/>
                  <a:pt x="194733" y="95250"/>
                  <a:pt x="209550" y="101600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3729642" y="5100638"/>
            <a:ext cx="204183" cy="134926"/>
          </a:xfrm>
          <a:custGeom>
            <a:avLst/>
            <a:gdLst>
              <a:gd name="connsiteX0" fmla="*/ 204183 w 204183"/>
              <a:gd name="connsiteY0" fmla="*/ 0 h 134926"/>
              <a:gd name="connsiteX1" fmla="*/ 113696 w 204183"/>
              <a:gd name="connsiteY1" fmla="*/ 90487 h 134926"/>
              <a:gd name="connsiteX2" fmla="*/ 8921 w 204183"/>
              <a:gd name="connsiteY2" fmla="*/ 133350 h 1349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4183" h="134926">
                <a:moveTo>
                  <a:pt x="204183" y="0"/>
                </a:moveTo>
                <a:cubicBezTo>
                  <a:pt x="175211" y="34131"/>
                  <a:pt x="146240" y="68262"/>
                  <a:pt x="113696" y="90487"/>
                </a:cubicBezTo>
                <a:cubicBezTo>
                  <a:pt x="81152" y="112712"/>
                  <a:pt x="-32354" y="142081"/>
                  <a:pt x="8921" y="133350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/>
          <p:cNvSpPr/>
          <p:nvPr/>
        </p:nvSpPr>
        <p:spPr>
          <a:xfrm>
            <a:off x="3604878" y="5286375"/>
            <a:ext cx="233697" cy="504825"/>
          </a:xfrm>
          <a:custGeom>
            <a:avLst/>
            <a:gdLst>
              <a:gd name="connsiteX0" fmla="*/ 90822 w 233697"/>
              <a:gd name="connsiteY0" fmla="*/ 0 h 504825"/>
              <a:gd name="connsiteX1" fmla="*/ 335 w 233697"/>
              <a:gd name="connsiteY1" fmla="*/ 304800 h 504825"/>
              <a:gd name="connsiteX2" fmla="*/ 67010 w 233697"/>
              <a:gd name="connsiteY2" fmla="*/ 442913 h 504825"/>
              <a:gd name="connsiteX3" fmla="*/ 233697 w 233697"/>
              <a:gd name="connsiteY3" fmla="*/ 504825 h 50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3697" h="504825">
                <a:moveTo>
                  <a:pt x="90822" y="0"/>
                </a:moveTo>
                <a:cubicBezTo>
                  <a:pt x="47563" y="115490"/>
                  <a:pt x="4304" y="230981"/>
                  <a:pt x="335" y="304800"/>
                </a:cubicBezTo>
                <a:cubicBezTo>
                  <a:pt x="-3634" y="378619"/>
                  <a:pt x="28116" y="409576"/>
                  <a:pt x="67010" y="442913"/>
                </a:cubicBezTo>
                <a:cubicBezTo>
                  <a:pt x="105904" y="476250"/>
                  <a:pt x="201153" y="492919"/>
                  <a:pt x="233697" y="504825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>
            <a:off x="3438526" y="5138741"/>
            <a:ext cx="256660" cy="77776"/>
          </a:xfrm>
          <a:custGeom>
            <a:avLst/>
            <a:gdLst>
              <a:gd name="connsiteX0" fmla="*/ 157162 w 157162"/>
              <a:gd name="connsiteY0" fmla="*/ 47625 h 47625"/>
              <a:gd name="connsiteX1" fmla="*/ 0 w 157162"/>
              <a:gd name="connsiteY1" fmla="*/ 0 h 47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7162" h="47625">
                <a:moveTo>
                  <a:pt x="157162" y="47625"/>
                </a:moveTo>
                <a:lnTo>
                  <a:pt x="0" y="0"/>
                </a:ln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 16"/>
          <p:cNvSpPr/>
          <p:nvPr/>
        </p:nvSpPr>
        <p:spPr>
          <a:xfrm>
            <a:off x="4043363" y="5171882"/>
            <a:ext cx="271462" cy="76393"/>
          </a:xfrm>
          <a:custGeom>
            <a:avLst/>
            <a:gdLst>
              <a:gd name="connsiteX0" fmla="*/ 271462 w 271462"/>
              <a:gd name="connsiteY0" fmla="*/ 76393 h 76393"/>
              <a:gd name="connsiteX1" fmla="*/ 90487 w 271462"/>
              <a:gd name="connsiteY1" fmla="*/ 4956 h 76393"/>
              <a:gd name="connsiteX2" fmla="*/ 0 w 271462"/>
              <a:gd name="connsiteY2" fmla="*/ 4956 h 763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1462" h="76393">
                <a:moveTo>
                  <a:pt x="271462" y="76393"/>
                </a:moveTo>
                <a:cubicBezTo>
                  <a:pt x="203596" y="46627"/>
                  <a:pt x="135731" y="16862"/>
                  <a:pt x="90487" y="4956"/>
                </a:cubicBezTo>
                <a:cubicBezTo>
                  <a:pt x="45243" y="-6950"/>
                  <a:pt x="11112" y="6543"/>
                  <a:pt x="0" y="4956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4041775" y="5867400"/>
            <a:ext cx="1444625" cy="4572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 flipV="1">
            <a:off x="8153400" y="5152072"/>
            <a:ext cx="76200" cy="124872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4" name="Freeform 23"/>
          <p:cNvSpPr/>
          <p:nvPr/>
        </p:nvSpPr>
        <p:spPr>
          <a:xfrm>
            <a:off x="7597140" y="4511040"/>
            <a:ext cx="565016" cy="548640"/>
          </a:xfrm>
          <a:custGeom>
            <a:avLst/>
            <a:gdLst>
              <a:gd name="connsiteX0" fmla="*/ 548640 w 565016"/>
              <a:gd name="connsiteY0" fmla="*/ 548640 h 548640"/>
              <a:gd name="connsiteX1" fmla="*/ 556260 w 565016"/>
              <a:gd name="connsiteY1" fmla="*/ 487680 h 548640"/>
              <a:gd name="connsiteX2" fmla="*/ 556260 w 565016"/>
              <a:gd name="connsiteY2" fmla="*/ 281940 h 548640"/>
              <a:gd name="connsiteX3" fmla="*/ 441960 w 565016"/>
              <a:gd name="connsiteY3" fmla="*/ 121920 h 548640"/>
              <a:gd name="connsiteX4" fmla="*/ 0 w 565016"/>
              <a:gd name="connsiteY4" fmla="*/ 0 h 548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5016" h="548640">
                <a:moveTo>
                  <a:pt x="548640" y="548640"/>
                </a:moveTo>
                <a:cubicBezTo>
                  <a:pt x="551815" y="540385"/>
                  <a:pt x="554990" y="532130"/>
                  <a:pt x="556260" y="487680"/>
                </a:cubicBezTo>
                <a:cubicBezTo>
                  <a:pt x="557530" y="443230"/>
                  <a:pt x="575310" y="342900"/>
                  <a:pt x="556260" y="281940"/>
                </a:cubicBezTo>
                <a:cubicBezTo>
                  <a:pt x="537210" y="220980"/>
                  <a:pt x="534670" y="168910"/>
                  <a:pt x="441960" y="121920"/>
                </a:cubicBezTo>
                <a:cubicBezTo>
                  <a:pt x="349250" y="74930"/>
                  <a:pt x="0" y="0"/>
                  <a:pt x="0" y="0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7109460" y="4470380"/>
            <a:ext cx="358140" cy="86092"/>
          </a:xfrm>
          <a:custGeom>
            <a:avLst/>
            <a:gdLst>
              <a:gd name="connsiteX0" fmla="*/ 358140 w 358140"/>
              <a:gd name="connsiteY0" fmla="*/ 25420 h 86092"/>
              <a:gd name="connsiteX1" fmla="*/ 228600 w 358140"/>
              <a:gd name="connsiteY1" fmla="*/ 2560 h 86092"/>
              <a:gd name="connsiteX2" fmla="*/ 68580 w 358140"/>
              <a:gd name="connsiteY2" fmla="*/ 78760 h 86092"/>
              <a:gd name="connsiteX3" fmla="*/ 0 w 358140"/>
              <a:gd name="connsiteY3" fmla="*/ 78760 h 860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8140" h="86092">
                <a:moveTo>
                  <a:pt x="358140" y="25420"/>
                </a:moveTo>
                <a:cubicBezTo>
                  <a:pt x="317500" y="9545"/>
                  <a:pt x="276860" y="-6330"/>
                  <a:pt x="228600" y="2560"/>
                </a:cubicBezTo>
                <a:cubicBezTo>
                  <a:pt x="180340" y="11450"/>
                  <a:pt x="106680" y="66060"/>
                  <a:pt x="68580" y="78760"/>
                </a:cubicBezTo>
                <a:cubicBezTo>
                  <a:pt x="30480" y="91460"/>
                  <a:pt x="15240" y="85110"/>
                  <a:pt x="0" y="78760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6754814" y="4244974"/>
            <a:ext cx="193675" cy="307975"/>
          </a:xfrm>
          <a:custGeom>
            <a:avLst/>
            <a:gdLst>
              <a:gd name="connsiteX0" fmla="*/ 219075 w 219075"/>
              <a:gd name="connsiteY0" fmla="*/ 304800 h 304800"/>
              <a:gd name="connsiteX1" fmla="*/ 71437 w 219075"/>
              <a:gd name="connsiteY1" fmla="*/ 180975 h 304800"/>
              <a:gd name="connsiteX2" fmla="*/ 0 w 219075"/>
              <a:gd name="connsiteY2" fmla="*/ 0 h 304800"/>
              <a:gd name="connsiteX0" fmla="*/ 203200 w 203200"/>
              <a:gd name="connsiteY0" fmla="*/ 307975 h 307975"/>
              <a:gd name="connsiteX1" fmla="*/ 55562 w 203200"/>
              <a:gd name="connsiteY1" fmla="*/ 184150 h 307975"/>
              <a:gd name="connsiteX2" fmla="*/ 0 w 203200"/>
              <a:gd name="connsiteY2" fmla="*/ 0 h 307975"/>
              <a:gd name="connsiteX0" fmla="*/ 193675 w 193675"/>
              <a:gd name="connsiteY0" fmla="*/ 307975 h 307975"/>
              <a:gd name="connsiteX1" fmla="*/ 46037 w 193675"/>
              <a:gd name="connsiteY1" fmla="*/ 184150 h 307975"/>
              <a:gd name="connsiteX2" fmla="*/ 0 w 193675"/>
              <a:gd name="connsiteY2" fmla="*/ 0 h 307975"/>
              <a:gd name="connsiteX0" fmla="*/ 193675 w 193675"/>
              <a:gd name="connsiteY0" fmla="*/ 307975 h 307975"/>
              <a:gd name="connsiteX1" fmla="*/ 46037 w 193675"/>
              <a:gd name="connsiteY1" fmla="*/ 184150 h 307975"/>
              <a:gd name="connsiteX2" fmla="*/ 0 w 193675"/>
              <a:gd name="connsiteY2" fmla="*/ 0 h 307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3675" h="307975">
                <a:moveTo>
                  <a:pt x="193675" y="307975"/>
                </a:moveTo>
                <a:cubicBezTo>
                  <a:pt x="138112" y="271462"/>
                  <a:pt x="78316" y="235479"/>
                  <a:pt x="46037" y="184150"/>
                </a:cubicBezTo>
                <a:cubicBezTo>
                  <a:pt x="13758" y="132821"/>
                  <a:pt x="2381" y="32543"/>
                  <a:pt x="0" y="0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6915150" y="3863875"/>
            <a:ext cx="241300" cy="79475"/>
          </a:xfrm>
          <a:custGeom>
            <a:avLst/>
            <a:gdLst>
              <a:gd name="connsiteX0" fmla="*/ 0 w 241300"/>
              <a:gd name="connsiteY0" fmla="*/ 79475 h 79475"/>
              <a:gd name="connsiteX1" fmla="*/ 158750 w 241300"/>
              <a:gd name="connsiteY1" fmla="*/ 3275 h 79475"/>
              <a:gd name="connsiteX2" fmla="*/ 241300 w 241300"/>
              <a:gd name="connsiteY2" fmla="*/ 15975 h 79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1300" h="79475">
                <a:moveTo>
                  <a:pt x="0" y="79475"/>
                </a:moveTo>
                <a:cubicBezTo>
                  <a:pt x="59266" y="46666"/>
                  <a:pt x="118533" y="13858"/>
                  <a:pt x="158750" y="3275"/>
                </a:cubicBezTo>
                <a:cubicBezTo>
                  <a:pt x="198967" y="-7308"/>
                  <a:pt x="220134" y="10683"/>
                  <a:pt x="241300" y="15975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>
            <a:off x="7340600" y="2959100"/>
            <a:ext cx="237752" cy="781050"/>
          </a:xfrm>
          <a:custGeom>
            <a:avLst/>
            <a:gdLst>
              <a:gd name="connsiteX0" fmla="*/ 0 w 237752"/>
              <a:gd name="connsiteY0" fmla="*/ 781050 h 781050"/>
              <a:gd name="connsiteX1" fmla="*/ 228600 w 237752"/>
              <a:gd name="connsiteY1" fmla="*/ 381000 h 781050"/>
              <a:gd name="connsiteX2" fmla="*/ 203200 w 237752"/>
              <a:gd name="connsiteY2" fmla="*/ 0 h 781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7752" h="781050">
                <a:moveTo>
                  <a:pt x="0" y="781050"/>
                </a:moveTo>
                <a:cubicBezTo>
                  <a:pt x="97366" y="646112"/>
                  <a:pt x="194733" y="511175"/>
                  <a:pt x="228600" y="381000"/>
                </a:cubicBezTo>
                <a:cubicBezTo>
                  <a:pt x="262467" y="250825"/>
                  <a:pt x="190500" y="43392"/>
                  <a:pt x="203200" y="0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reeform 28"/>
          <p:cNvSpPr/>
          <p:nvPr/>
        </p:nvSpPr>
        <p:spPr>
          <a:xfrm>
            <a:off x="7073900" y="2452299"/>
            <a:ext cx="393700" cy="322651"/>
          </a:xfrm>
          <a:custGeom>
            <a:avLst/>
            <a:gdLst>
              <a:gd name="connsiteX0" fmla="*/ 393700 w 393700"/>
              <a:gd name="connsiteY0" fmla="*/ 322651 h 322651"/>
              <a:gd name="connsiteX1" fmla="*/ 260350 w 393700"/>
              <a:gd name="connsiteY1" fmla="*/ 17851 h 322651"/>
              <a:gd name="connsiteX2" fmla="*/ 0 w 393700"/>
              <a:gd name="connsiteY2" fmla="*/ 62301 h 3226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93700" h="322651">
                <a:moveTo>
                  <a:pt x="393700" y="322651"/>
                </a:moveTo>
                <a:cubicBezTo>
                  <a:pt x="359833" y="191947"/>
                  <a:pt x="325967" y="61243"/>
                  <a:pt x="260350" y="17851"/>
                </a:cubicBezTo>
                <a:cubicBezTo>
                  <a:pt x="194733" y="-25541"/>
                  <a:pt x="97366" y="18380"/>
                  <a:pt x="0" y="62301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 29"/>
          <p:cNvSpPr/>
          <p:nvPr/>
        </p:nvSpPr>
        <p:spPr>
          <a:xfrm>
            <a:off x="7340600" y="2236388"/>
            <a:ext cx="273050" cy="106762"/>
          </a:xfrm>
          <a:custGeom>
            <a:avLst/>
            <a:gdLst>
              <a:gd name="connsiteX0" fmla="*/ 0 w 273050"/>
              <a:gd name="connsiteY0" fmla="*/ 106762 h 106762"/>
              <a:gd name="connsiteX1" fmla="*/ 63500 w 273050"/>
              <a:gd name="connsiteY1" fmla="*/ 11512 h 106762"/>
              <a:gd name="connsiteX2" fmla="*/ 190500 w 273050"/>
              <a:gd name="connsiteY2" fmla="*/ 11512 h 106762"/>
              <a:gd name="connsiteX3" fmla="*/ 273050 w 273050"/>
              <a:gd name="connsiteY3" fmla="*/ 100412 h 106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73050" h="106762">
                <a:moveTo>
                  <a:pt x="0" y="106762"/>
                </a:moveTo>
                <a:cubicBezTo>
                  <a:pt x="15875" y="67074"/>
                  <a:pt x="31750" y="27387"/>
                  <a:pt x="63500" y="11512"/>
                </a:cubicBezTo>
                <a:cubicBezTo>
                  <a:pt x="95250" y="-4363"/>
                  <a:pt x="155575" y="-3305"/>
                  <a:pt x="190500" y="11512"/>
                </a:cubicBezTo>
                <a:cubicBezTo>
                  <a:pt x="225425" y="26329"/>
                  <a:pt x="249237" y="63370"/>
                  <a:pt x="273050" y="100412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Arrow Connector 31"/>
          <p:cNvCxnSpPr/>
          <p:nvPr/>
        </p:nvCxnSpPr>
        <p:spPr>
          <a:xfrm>
            <a:off x="7696200" y="2452299"/>
            <a:ext cx="183448" cy="89732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3" name="Freeform 32"/>
          <p:cNvSpPr/>
          <p:nvPr/>
        </p:nvSpPr>
        <p:spPr>
          <a:xfrm>
            <a:off x="7499350" y="3473450"/>
            <a:ext cx="273050" cy="165100"/>
          </a:xfrm>
          <a:custGeom>
            <a:avLst/>
            <a:gdLst>
              <a:gd name="connsiteX0" fmla="*/ 273050 w 273050"/>
              <a:gd name="connsiteY0" fmla="*/ 0 h 165100"/>
              <a:gd name="connsiteX1" fmla="*/ 114300 w 273050"/>
              <a:gd name="connsiteY1" fmla="*/ 69850 h 165100"/>
              <a:gd name="connsiteX2" fmla="*/ 0 w 273050"/>
              <a:gd name="connsiteY2" fmla="*/ 165100 h 165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3050" h="165100">
                <a:moveTo>
                  <a:pt x="273050" y="0"/>
                </a:moveTo>
                <a:cubicBezTo>
                  <a:pt x="216429" y="21166"/>
                  <a:pt x="159808" y="42333"/>
                  <a:pt x="114300" y="69850"/>
                </a:cubicBezTo>
                <a:cubicBezTo>
                  <a:pt x="68792" y="97367"/>
                  <a:pt x="34396" y="131233"/>
                  <a:pt x="0" y="165100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Freeform 33"/>
          <p:cNvSpPr/>
          <p:nvPr/>
        </p:nvSpPr>
        <p:spPr>
          <a:xfrm>
            <a:off x="7314134" y="3840480"/>
            <a:ext cx="290626" cy="373380"/>
          </a:xfrm>
          <a:custGeom>
            <a:avLst/>
            <a:gdLst>
              <a:gd name="connsiteX0" fmla="*/ 23926 w 290626"/>
              <a:gd name="connsiteY0" fmla="*/ 0 h 373380"/>
              <a:gd name="connsiteX1" fmla="*/ 1066 w 290626"/>
              <a:gd name="connsiteY1" fmla="*/ 121920 h 373380"/>
              <a:gd name="connsiteX2" fmla="*/ 54406 w 290626"/>
              <a:gd name="connsiteY2" fmla="*/ 289560 h 373380"/>
              <a:gd name="connsiteX3" fmla="*/ 290626 w 290626"/>
              <a:gd name="connsiteY3" fmla="*/ 373380 h 373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90626" h="373380">
                <a:moveTo>
                  <a:pt x="23926" y="0"/>
                </a:moveTo>
                <a:cubicBezTo>
                  <a:pt x="9956" y="36830"/>
                  <a:pt x="-4014" y="73660"/>
                  <a:pt x="1066" y="121920"/>
                </a:cubicBezTo>
                <a:cubicBezTo>
                  <a:pt x="6146" y="170180"/>
                  <a:pt x="6146" y="247650"/>
                  <a:pt x="54406" y="289560"/>
                </a:cubicBezTo>
                <a:cubicBezTo>
                  <a:pt x="102666" y="331470"/>
                  <a:pt x="290626" y="373380"/>
                  <a:pt x="290626" y="373380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Arrow Connector 35"/>
          <p:cNvCxnSpPr/>
          <p:nvPr/>
        </p:nvCxnSpPr>
        <p:spPr>
          <a:xfrm flipH="1">
            <a:off x="7344410" y="4213860"/>
            <a:ext cx="69850" cy="22540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7" name="Freeform 36"/>
          <p:cNvSpPr/>
          <p:nvPr/>
        </p:nvSpPr>
        <p:spPr>
          <a:xfrm>
            <a:off x="7680960" y="3916680"/>
            <a:ext cx="571500" cy="393963"/>
          </a:xfrm>
          <a:custGeom>
            <a:avLst/>
            <a:gdLst>
              <a:gd name="connsiteX0" fmla="*/ 0 w 571500"/>
              <a:gd name="connsiteY0" fmla="*/ 312420 h 393963"/>
              <a:gd name="connsiteX1" fmla="*/ 373380 w 571500"/>
              <a:gd name="connsiteY1" fmla="*/ 373380 h 393963"/>
              <a:gd name="connsiteX2" fmla="*/ 571500 w 571500"/>
              <a:gd name="connsiteY2" fmla="*/ 0 h 3939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1500" h="393963">
                <a:moveTo>
                  <a:pt x="0" y="312420"/>
                </a:moveTo>
                <a:cubicBezTo>
                  <a:pt x="139065" y="368935"/>
                  <a:pt x="278130" y="425450"/>
                  <a:pt x="373380" y="373380"/>
                </a:cubicBezTo>
                <a:cubicBezTo>
                  <a:pt x="468630" y="321310"/>
                  <a:pt x="534670" y="50800"/>
                  <a:pt x="571500" y="0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 rot="17264638">
            <a:off x="6001756" y="3691575"/>
            <a:ext cx="9809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Lobby</a:t>
            </a:r>
          </a:p>
        </p:txBody>
      </p:sp>
      <p:sp>
        <p:nvSpPr>
          <p:cNvPr id="40" name="Title 1"/>
          <p:cNvSpPr>
            <a:spLocks noGrp="1"/>
          </p:cNvSpPr>
          <p:nvPr>
            <p:ph type="title"/>
          </p:nvPr>
        </p:nvSpPr>
        <p:spPr>
          <a:xfrm>
            <a:off x="3352800" y="0"/>
            <a:ext cx="5734958" cy="1143000"/>
          </a:xfrm>
          <a:solidFill>
            <a:srgbClr val="FFFFFF">
              <a:alpha val="60000"/>
            </a:srgbClr>
          </a:solidFill>
        </p:spPr>
        <p:txBody>
          <a:bodyPr>
            <a:normAutofit/>
          </a:bodyPr>
          <a:lstStyle/>
          <a:p>
            <a:pPr algn="r"/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Sirkulasi</a:t>
            </a:r>
            <a:r>
              <a:rPr lang="en-US" sz="4000" b="1" dirty="0" smtClean="0">
                <a:solidFill>
                  <a:srgbClr val="0070C0"/>
                </a:solidFill>
                <a:latin typeface="Myriad Pro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Kendaraan</a:t>
            </a:r>
            <a:endParaRPr lang="en-US" sz="4000" b="1" dirty="0">
              <a:solidFill>
                <a:srgbClr val="0070C0"/>
              </a:solidFill>
              <a:latin typeface="Myriad Pro" pitchFamily="34" charset="0"/>
            </a:endParaRPr>
          </a:p>
        </p:txBody>
      </p:sp>
      <p:pic>
        <p:nvPicPr>
          <p:cNvPr id="41" name="Content Placeholder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98" t="10436" r="38314" b="81137"/>
          <a:stretch/>
        </p:blipFill>
        <p:spPr>
          <a:xfrm>
            <a:off x="73774" y="5708149"/>
            <a:ext cx="2732926" cy="616451"/>
          </a:xfrm>
          <a:prstGeom prst="rect">
            <a:avLst/>
          </a:prstGeom>
        </p:spPr>
      </p:pic>
      <p:pic>
        <p:nvPicPr>
          <p:cNvPr id="42" name="Content Placeholder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60" t="10015" r="31011" b="80996"/>
          <a:stretch/>
        </p:blipFill>
        <p:spPr>
          <a:xfrm>
            <a:off x="1954656" y="6096000"/>
            <a:ext cx="606177" cy="657546"/>
          </a:xfrm>
          <a:prstGeom prst="rect">
            <a:avLst/>
          </a:prstGeom>
        </p:spPr>
      </p:pic>
      <p:sp>
        <p:nvSpPr>
          <p:cNvPr id="39" name="Rectangle 38"/>
          <p:cNvSpPr/>
          <p:nvPr/>
        </p:nvSpPr>
        <p:spPr>
          <a:xfrm>
            <a:off x="762000" y="6096000"/>
            <a:ext cx="9906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 rot="1037244">
            <a:off x="3199459" y="6326773"/>
            <a:ext cx="2524240" cy="272573"/>
          </a:xfrm>
          <a:custGeom>
            <a:avLst/>
            <a:gdLst>
              <a:gd name="connsiteX0" fmla="*/ 0 w 2370233"/>
              <a:gd name="connsiteY0" fmla="*/ 0 h 254569"/>
              <a:gd name="connsiteX1" fmla="*/ 2370233 w 2370233"/>
              <a:gd name="connsiteY1" fmla="*/ 0 h 254569"/>
              <a:gd name="connsiteX2" fmla="*/ 2370233 w 2370233"/>
              <a:gd name="connsiteY2" fmla="*/ 254569 h 254569"/>
              <a:gd name="connsiteX3" fmla="*/ 0 w 2370233"/>
              <a:gd name="connsiteY3" fmla="*/ 254569 h 254569"/>
              <a:gd name="connsiteX4" fmla="*/ 0 w 2370233"/>
              <a:gd name="connsiteY4" fmla="*/ 0 h 254569"/>
              <a:gd name="connsiteX0" fmla="*/ 0 w 2370233"/>
              <a:gd name="connsiteY0" fmla="*/ 0 h 254569"/>
              <a:gd name="connsiteX1" fmla="*/ 2370233 w 2370233"/>
              <a:gd name="connsiteY1" fmla="*/ 0 h 254569"/>
              <a:gd name="connsiteX2" fmla="*/ 2227131 w 2370233"/>
              <a:gd name="connsiteY2" fmla="*/ 179398 h 254569"/>
              <a:gd name="connsiteX3" fmla="*/ 0 w 2370233"/>
              <a:gd name="connsiteY3" fmla="*/ 254569 h 254569"/>
              <a:gd name="connsiteX4" fmla="*/ 0 w 2370233"/>
              <a:gd name="connsiteY4" fmla="*/ 0 h 254569"/>
              <a:gd name="connsiteX0" fmla="*/ 0 w 2370233"/>
              <a:gd name="connsiteY0" fmla="*/ 0 h 254569"/>
              <a:gd name="connsiteX1" fmla="*/ 2370233 w 2370233"/>
              <a:gd name="connsiteY1" fmla="*/ 0 h 254569"/>
              <a:gd name="connsiteX2" fmla="*/ 2281096 w 2370233"/>
              <a:gd name="connsiteY2" fmla="*/ 192530 h 254569"/>
              <a:gd name="connsiteX3" fmla="*/ 0 w 2370233"/>
              <a:gd name="connsiteY3" fmla="*/ 254569 h 254569"/>
              <a:gd name="connsiteX4" fmla="*/ 0 w 2370233"/>
              <a:gd name="connsiteY4" fmla="*/ 0 h 254569"/>
              <a:gd name="connsiteX0" fmla="*/ 0 w 2524240"/>
              <a:gd name="connsiteY0" fmla="*/ 18004 h 272573"/>
              <a:gd name="connsiteX1" fmla="*/ 2524240 w 2524240"/>
              <a:gd name="connsiteY1" fmla="*/ 0 h 272573"/>
              <a:gd name="connsiteX2" fmla="*/ 2281096 w 2524240"/>
              <a:gd name="connsiteY2" fmla="*/ 210534 h 272573"/>
              <a:gd name="connsiteX3" fmla="*/ 0 w 2524240"/>
              <a:gd name="connsiteY3" fmla="*/ 272573 h 272573"/>
              <a:gd name="connsiteX4" fmla="*/ 0 w 2524240"/>
              <a:gd name="connsiteY4" fmla="*/ 18004 h 272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24240" h="272573">
                <a:moveTo>
                  <a:pt x="0" y="18004"/>
                </a:moveTo>
                <a:lnTo>
                  <a:pt x="2524240" y="0"/>
                </a:lnTo>
                <a:lnTo>
                  <a:pt x="2281096" y="210534"/>
                </a:lnTo>
                <a:lnTo>
                  <a:pt x="0" y="272573"/>
                </a:lnTo>
                <a:lnTo>
                  <a:pt x="0" y="1800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699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6" grpId="0" animBg="1"/>
      <p:bldP spid="17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3" grpId="0" animBg="1"/>
      <p:bldP spid="34" grpId="0" animBg="1"/>
      <p:bldP spid="3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C:\Users\Windows\Desktop\IMG\layout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1" t="15825" r="9166" b="23128"/>
          <a:stretch/>
        </p:blipFill>
        <p:spPr bwMode="auto">
          <a:xfrm rot="16200000">
            <a:off x="1295400" y="-558000"/>
            <a:ext cx="6858000" cy="797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3"/>
          <p:cNvSpPr/>
          <p:nvPr/>
        </p:nvSpPr>
        <p:spPr>
          <a:xfrm rot="1037244">
            <a:off x="3428857" y="6288486"/>
            <a:ext cx="2524240" cy="272573"/>
          </a:xfrm>
          <a:custGeom>
            <a:avLst/>
            <a:gdLst>
              <a:gd name="connsiteX0" fmla="*/ 0 w 2370233"/>
              <a:gd name="connsiteY0" fmla="*/ 0 h 254569"/>
              <a:gd name="connsiteX1" fmla="*/ 2370233 w 2370233"/>
              <a:gd name="connsiteY1" fmla="*/ 0 h 254569"/>
              <a:gd name="connsiteX2" fmla="*/ 2370233 w 2370233"/>
              <a:gd name="connsiteY2" fmla="*/ 254569 h 254569"/>
              <a:gd name="connsiteX3" fmla="*/ 0 w 2370233"/>
              <a:gd name="connsiteY3" fmla="*/ 254569 h 254569"/>
              <a:gd name="connsiteX4" fmla="*/ 0 w 2370233"/>
              <a:gd name="connsiteY4" fmla="*/ 0 h 254569"/>
              <a:gd name="connsiteX0" fmla="*/ 0 w 2370233"/>
              <a:gd name="connsiteY0" fmla="*/ 0 h 254569"/>
              <a:gd name="connsiteX1" fmla="*/ 2370233 w 2370233"/>
              <a:gd name="connsiteY1" fmla="*/ 0 h 254569"/>
              <a:gd name="connsiteX2" fmla="*/ 2227131 w 2370233"/>
              <a:gd name="connsiteY2" fmla="*/ 179398 h 254569"/>
              <a:gd name="connsiteX3" fmla="*/ 0 w 2370233"/>
              <a:gd name="connsiteY3" fmla="*/ 254569 h 254569"/>
              <a:gd name="connsiteX4" fmla="*/ 0 w 2370233"/>
              <a:gd name="connsiteY4" fmla="*/ 0 h 254569"/>
              <a:gd name="connsiteX0" fmla="*/ 0 w 2370233"/>
              <a:gd name="connsiteY0" fmla="*/ 0 h 254569"/>
              <a:gd name="connsiteX1" fmla="*/ 2370233 w 2370233"/>
              <a:gd name="connsiteY1" fmla="*/ 0 h 254569"/>
              <a:gd name="connsiteX2" fmla="*/ 2281096 w 2370233"/>
              <a:gd name="connsiteY2" fmla="*/ 192530 h 254569"/>
              <a:gd name="connsiteX3" fmla="*/ 0 w 2370233"/>
              <a:gd name="connsiteY3" fmla="*/ 254569 h 254569"/>
              <a:gd name="connsiteX4" fmla="*/ 0 w 2370233"/>
              <a:gd name="connsiteY4" fmla="*/ 0 h 254569"/>
              <a:gd name="connsiteX0" fmla="*/ 0 w 2524240"/>
              <a:gd name="connsiteY0" fmla="*/ 18004 h 272573"/>
              <a:gd name="connsiteX1" fmla="*/ 2524240 w 2524240"/>
              <a:gd name="connsiteY1" fmla="*/ 0 h 272573"/>
              <a:gd name="connsiteX2" fmla="*/ 2281096 w 2524240"/>
              <a:gd name="connsiteY2" fmla="*/ 210534 h 272573"/>
              <a:gd name="connsiteX3" fmla="*/ 0 w 2524240"/>
              <a:gd name="connsiteY3" fmla="*/ 272573 h 272573"/>
              <a:gd name="connsiteX4" fmla="*/ 0 w 2524240"/>
              <a:gd name="connsiteY4" fmla="*/ 18004 h 272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24240" h="272573">
                <a:moveTo>
                  <a:pt x="0" y="18004"/>
                </a:moveTo>
                <a:lnTo>
                  <a:pt x="2524240" y="0"/>
                </a:lnTo>
                <a:lnTo>
                  <a:pt x="2281096" y="210534"/>
                </a:lnTo>
                <a:lnTo>
                  <a:pt x="0" y="272573"/>
                </a:lnTo>
                <a:lnTo>
                  <a:pt x="0" y="1800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C:\Users\Edward\Desktop\New folder\jalurr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475841" y="3204030"/>
            <a:ext cx="1650573" cy="151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Edward\Desktop\New folder\jalur2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135182" y="1883529"/>
            <a:ext cx="1303781" cy="4011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 rot="3211655">
            <a:off x="1831018" y="2272985"/>
            <a:ext cx="2373822" cy="1013217"/>
          </a:xfrm>
          <a:prstGeom prst="ellipse">
            <a:avLst/>
          </a:prstGeom>
          <a:solidFill>
            <a:srgbClr val="00B0F0">
              <a:alpha val="50196"/>
            </a:srgb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462576" y="2490375"/>
            <a:ext cx="1191352" cy="646331"/>
          </a:xfrm>
          <a:prstGeom prst="rect">
            <a:avLst/>
          </a:prstGeom>
          <a:solidFill>
            <a:srgbClr val="FFFFFF">
              <a:alpha val="50196"/>
            </a:srgbClr>
          </a:solidFill>
        </p:spPr>
        <p:txBody>
          <a:bodyPr wrap="none">
            <a:spAutoFit/>
          </a:bodyPr>
          <a:lstStyle/>
          <a:p>
            <a:pPr algn="ctr"/>
            <a:r>
              <a:rPr lang="en-US" b="1" dirty="0" smtClean="0"/>
              <a:t>LATIHAN</a:t>
            </a:r>
          </a:p>
          <a:p>
            <a:pPr algn="ctr"/>
            <a:r>
              <a:rPr lang="en-US" b="1" dirty="0" smtClean="0"/>
              <a:t>OUTDOOR</a:t>
            </a:r>
            <a:endParaRPr lang="en-US" b="1" dirty="0"/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3352800" y="0"/>
            <a:ext cx="5734958" cy="1143000"/>
          </a:xfrm>
          <a:solidFill>
            <a:srgbClr val="FFFFFF">
              <a:alpha val="60000"/>
            </a:srgbClr>
          </a:solidFill>
        </p:spPr>
        <p:txBody>
          <a:bodyPr>
            <a:normAutofit/>
          </a:bodyPr>
          <a:lstStyle/>
          <a:p>
            <a:pPr algn="r"/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Sirkulasi</a:t>
            </a:r>
            <a:r>
              <a:rPr lang="en-US" sz="4000" b="1" dirty="0" smtClean="0">
                <a:solidFill>
                  <a:srgbClr val="0070C0"/>
                </a:solidFill>
                <a:latin typeface="Myriad Pro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Murid</a:t>
            </a:r>
            <a:r>
              <a:rPr lang="en-US" sz="4000" b="1" dirty="0" smtClean="0">
                <a:solidFill>
                  <a:srgbClr val="0070C0"/>
                </a:solidFill>
                <a:latin typeface="Myriad Pro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Fasilitas</a:t>
            </a:r>
            <a:endParaRPr lang="en-US" sz="4000" b="1" dirty="0">
              <a:solidFill>
                <a:srgbClr val="0070C0"/>
              </a:solidFill>
              <a:latin typeface="Myriad Pro" pitchFamily="34" charset="0"/>
            </a:endParaRPr>
          </a:p>
        </p:txBody>
      </p:sp>
      <p:pic>
        <p:nvPicPr>
          <p:cNvPr id="17" name="Content Placeholder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98" t="10436" r="38314" b="81137"/>
          <a:stretch/>
        </p:blipFill>
        <p:spPr>
          <a:xfrm>
            <a:off x="73774" y="5708149"/>
            <a:ext cx="2732926" cy="616451"/>
          </a:xfrm>
          <a:prstGeom prst="rect">
            <a:avLst/>
          </a:prstGeom>
        </p:spPr>
      </p:pic>
      <p:pic>
        <p:nvPicPr>
          <p:cNvPr id="18" name="Content Placeholder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60" t="10015" r="31011" b="80996"/>
          <a:stretch/>
        </p:blipFill>
        <p:spPr>
          <a:xfrm>
            <a:off x="1954656" y="6096000"/>
            <a:ext cx="606177" cy="657546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762000" y="6096000"/>
            <a:ext cx="9906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-1" y="0"/>
            <a:ext cx="9144001" cy="6858000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2" descr="C:\Users\Windows\Desktop\DARI MAC\RENDER\new\taman tengah copy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69" y="350157"/>
            <a:ext cx="8229599" cy="30861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5430690" y="6730380"/>
            <a:ext cx="1143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C:\Users\Edward\Desktop\data final\DARI MAC\RENDER\new\xt to mit\Taman inspirasi rev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1727" y="3709020"/>
            <a:ext cx="4980544" cy="2880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67137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C:\Users\Windows\Desktop\IMG\layout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1" t="15825" r="9166" b="23128"/>
          <a:stretch/>
        </p:blipFill>
        <p:spPr bwMode="auto">
          <a:xfrm rot="16200000">
            <a:off x="1295400" y="-558000"/>
            <a:ext cx="6858000" cy="797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630558" cy="1143000"/>
          </a:xfrm>
          <a:solidFill>
            <a:srgbClr val="FFFFFF">
              <a:alpha val="60000"/>
            </a:srgbClr>
          </a:solidFill>
        </p:spPr>
        <p:txBody>
          <a:bodyPr>
            <a:normAutofit/>
          </a:bodyPr>
          <a:lstStyle/>
          <a:p>
            <a:r>
              <a:rPr lang="en-US" sz="4000" b="1" dirty="0" smtClean="0">
                <a:solidFill>
                  <a:srgbClr val="0070C0"/>
                </a:solidFill>
                <a:latin typeface="Myriad Pro" pitchFamily="34" charset="0"/>
              </a:rPr>
              <a:t>Interior </a:t>
            </a:r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Kelas</a:t>
            </a:r>
            <a:endParaRPr lang="en-US" sz="4000" b="1" dirty="0">
              <a:solidFill>
                <a:srgbClr val="0070C0"/>
              </a:solidFill>
              <a:latin typeface="Myriad Pro" pitchFamily="34" charset="0"/>
            </a:endParaRPr>
          </a:p>
        </p:txBody>
      </p:sp>
      <p:sp>
        <p:nvSpPr>
          <p:cNvPr id="2" name="Freeform 1"/>
          <p:cNvSpPr/>
          <p:nvPr/>
        </p:nvSpPr>
        <p:spPr>
          <a:xfrm>
            <a:off x="1628474" y="2453033"/>
            <a:ext cx="1528762" cy="1724025"/>
          </a:xfrm>
          <a:custGeom>
            <a:avLst/>
            <a:gdLst>
              <a:gd name="connsiteX0" fmla="*/ 0 w 1528762"/>
              <a:gd name="connsiteY0" fmla="*/ 304800 h 1724025"/>
              <a:gd name="connsiteX1" fmla="*/ 552450 w 1528762"/>
              <a:gd name="connsiteY1" fmla="*/ 0 h 1724025"/>
              <a:gd name="connsiteX2" fmla="*/ 685800 w 1528762"/>
              <a:gd name="connsiteY2" fmla="*/ 285750 h 1724025"/>
              <a:gd name="connsiteX3" fmla="*/ 833437 w 1528762"/>
              <a:gd name="connsiteY3" fmla="*/ 571500 h 1724025"/>
              <a:gd name="connsiteX4" fmla="*/ 1000125 w 1528762"/>
              <a:gd name="connsiteY4" fmla="*/ 804863 h 1724025"/>
              <a:gd name="connsiteX5" fmla="*/ 1143000 w 1528762"/>
              <a:gd name="connsiteY5" fmla="*/ 976313 h 1724025"/>
              <a:gd name="connsiteX6" fmla="*/ 1371600 w 1528762"/>
              <a:gd name="connsiteY6" fmla="*/ 1185863 h 1724025"/>
              <a:gd name="connsiteX7" fmla="*/ 1528762 w 1528762"/>
              <a:gd name="connsiteY7" fmla="*/ 1300163 h 1724025"/>
              <a:gd name="connsiteX8" fmla="*/ 1038225 w 1528762"/>
              <a:gd name="connsiteY8" fmla="*/ 1724025 h 1724025"/>
              <a:gd name="connsiteX9" fmla="*/ 785812 w 1528762"/>
              <a:gd name="connsiteY9" fmla="*/ 1509713 h 1724025"/>
              <a:gd name="connsiteX10" fmla="*/ 490537 w 1528762"/>
              <a:gd name="connsiteY10" fmla="*/ 1204913 h 1724025"/>
              <a:gd name="connsiteX11" fmla="*/ 238125 w 1528762"/>
              <a:gd name="connsiteY11" fmla="*/ 823913 h 1724025"/>
              <a:gd name="connsiteX12" fmla="*/ 23812 w 1528762"/>
              <a:gd name="connsiteY12" fmla="*/ 376238 h 1724025"/>
              <a:gd name="connsiteX13" fmla="*/ 0 w 1528762"/>
              <a:gd name="connsiteY13" fmla="*/ 304800 h 1724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528762" h="1724025">
                <a:moveTo>
                  <a:pt x="0" y="304800"/>
                </a:moveTo>
                <a:lnTo>
                  <a:pt x="552450" y="0"/>
                </a:lnTo>
                <a:lnTo>
                  <a:pt x="685800" y="285750"/>
                </a:lnTo>
                <a:lnTo>
                  <a:pt x="833437" y="571500"/>
                </a:lnTo>
                <a:lnTo>
                  <a:pt x="1000125" y="804863"/>
                </a:lnTo>
                <a:lnTo>
                  <a:pt x="1143000" y="976313"/>
                </a:lnTo>
                <a:lnTo>
                  <a:pt x="1371600" y="1185863"/>
                </a:lnTo>
                <a:lnTo>
                  <a:pt x="1528762" y="1300163"/>
                </a:lnTo>
                <a:lnTo>
                  <a:pt x="1038225" y="1724025"/>
                </a:lnTo>
                <a:lnTo>
                  <a:pt x="785812" y="1509713"/>
                </a:lnTo>
                <a:lnTo>
                  <a:pt x="490537" y="1204913"/>
                </a:lnTo>
                <a:lnTo>
                  <a:pt x="238125" y="823913"/>
                </a:lnTo>
                <a:lnTo>
                  <a:pt x="23812" y="376238"/>
                </a:lnTo>
                <a:lnTo>
                  <a:pt x="0" y="304800"/>
                </a:lnTo>
                <a:close/>
              </a:path>
            </a:pathLst>
          </a:custGeom>
          <a:solidFill>
            <a:srgbClr val="0070C0">
              <a:alpha val="50196"/>
            </a:srgb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Freeform 2"/>
          <p:cNvSpPr/>
          <p:nvPr/>
        </p:nvSpPr>
        <p:spPr>
          <a:xfrm>
            <a:off x="1600200" y="1143000"/>
            <a:ext cx="914400" cy="1593850"/>
          </a:xfrm>
          <a:custGeom>
            <a:avLst/>
            <a:gdLst>
              <a:gd name="connsiteX0" fmla="*/ 622300 w 914400"/>
              <a:gd name="connsiteY0" fmla="*/ 1327150 h 1593850"/>
              <a:gd name="connsiteX1" fmla="*/ 558800 w 914400"/>
              <a:gd name="connsiteY1" fmla="*/ 996950 h 1593850"/>
              <a:gd name="connsiteX2" fmla="*/ 590550 w 914400"/>
              <a:gd name="connsiteY2" fmla="*/ 717550 h 1593850"/>
              <a:gd name="connsiteX3" fmla="*/ 685800 w 914400"/>
              <a:gd name="connsiteY3" fmla="*/ 577850 h 1593850"/>
              <a:gd name="connsiteX4" fmla="*/ 850900 w 914400"/>
              <a:gd name="connsiteY4" fmla="*/ 520700 h 1593850"/>
              <a:gd name="connsiteX5" fmla="*/ 838200 w 914400"/>
              <a:gd name="connsiteY5" fmla="*/ 444500 h 1593850"/>
              <a:gd name="connsiteX6" fmla="*/ 914400 w 914400"/>
              <a:gd name="connsiteY6" fmla="*/ 438150 h 1593850"/>
              <a:gd name="connsiteX7" fmla="*/ 812800 w 914400"/>
              <a:gd name="connsiteY7" fmla="*/ 0 h 1593850"/>
              <a:gd name="connsiteX8" fmla="*/ 577850 w 914400"/>
              <a:gd name="connsiteY8" fmla="*/ 31750 h 1593850"/>
              <a:gd name="connsiteX9" fmla="*/ 438150 w 914400"/>
              <a:gd name="connsiteY9" fmla="*/ 101600 h 1593850"/>
              <a:gd name="connsiteX10" fmla="*/ 273050 w 914400"/>
              <a:gd name="connsiteY10" fmla="*/ 228600 h 1593850"/>
              <a:gd name="connsiteX11" fmla="*/ 177800 w 914400"/>
              <a:gd name="connsiteY11" fmla="*/ 368300 h 1593850"/>
              <a:gd name="connsiteX12" fmla="*/ 120650 w 914400"/>
              <a:gd name="connsiteY12" fmla="*/ 330200 h 1593850"/>
              <a:gd name="connsiteX13" fmla="*/ 0 w 914400"/>
              <a:gd name="connsiteY13" fmla="*/ 622300 h 1593850"/>
              <a:gd name="connsiteX14" fmla="*/ 50800 w 914400"/>
              <a:gd name="connsiteY14" fmla="*/ 635000 h 1593850"/>
              <a:gd name="connsiteX15" fmla="*/ 38100 w 914400"/>
              <a:gd name="connsiteY15" fmla="*/ 1073150 h 1593850"/>
              <a:gd name="connsiteX16" fmla="*/ 57150 w 914400"/>
              <a:gd name="connsiteY16" fmla="*/ 1327150 h 1593850"/>
              <a:gd name="connsiteX17" fmla="*/ 146050 w 914400"/>
              <a:gd name="connsiteY17" fmla="*/ 1593850 h 1593850"/>
              <a:gd name="connsiteX18" fmla="*/ 622300 w 914400"/>
              <a:gd name="connsiteY18" fmla="*/ 1327150 h 1593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914400" h="1593850">
                <a:moveTo>
                  <a:pt x="622300" y="1327150"/>
                </a:moveTo>
                <a:lnTo>
                  <a:pt x="558800" y="996950"/>
                </a:lnTo>
                <a:lnTo>
                  <a:pt x="590550" y="717550"/>
                </a:lnTo>
                <a:lnTo>
                  <a:pt x="685800" y="577850"/>
                </a:lnTo>
                <a:lnTo>
                  <a:pt x="850900" y="520700"/>
                </a:lnTo>
                <a:lnTo>
                  <a:pt x="838200" y="444500"/>
                </a:lnTo>
                <a:lnTo>
                  <a:pt x="914400" y="438150"/>
                </a:lnTo>
                <a:lnTo>
                  <a:pt x="812800" y="0"/>
                </a:lnTo>
                <a:lnTo>
                  <a:pt x="577850" y="31750"/>
                </a:lnTo>
                <a:lnTo>
                  <a:pt x="438150" y="101600"/>
                </a:lnTo>
                <a:lnTo>
                  <a:pt x="273050" y="228600"/>
                </a:lnTo>
                <a:lnTo>
                  <a:pt x="177800" y="368300"/>
                </a:lnTo>
                <a:lnTo>
                  <a:pt x="120650" y="330200"/>
                </a:lnTo>
                <a:lnTo>
                  <a:pt x="0" y="622300"/>
                </a:lnTo>
                <a:lnTo>
                  <a:pt x="50800" y="635000"/>
                </a:lnTo>
                <a:lnTo>
                  <a:pt x="38100" y="1073150"/>
                </a:lnTo>
                <a:lnTo>
                  <a:pt x="57150" y="1327150"/>
                </a:lnTo>
                <a:lnTo>
                  <a:pt x="146050" y="1593850"/>
                </a:lnTo>
                <a:lnTo>
                  <a:pt x="622300" y="1327150"/>
                </a:lnTo>
                <a:close/>
              </a:path>
            </a:pathLst>
          </a:custGeom>
          <a:solidFill>
            <a:srgbClr val="00B050">
              <a:alpha val="50196"/>
            </a:srgb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2395538" y="1143000"/>
            <a:ext cx="1643062" cy="1366837"/>
          </a:xfrm>
          <a:custGeom>
            <a:avLst/>
            <a:gdLst>
              <a:gd name="connsiteX0" fmla="*/ 0 w 1643062"/>
              <a:gd name="connsiteY0" fmla="*/ 0 h 1366837"/>
              <a:gd name="connsiteX1" fmla="*/ 95250 w 1643062"/>
              <a:gd name="connsiteY1" fmla="*/ 461962 h 1366837"/>
              <a:gd name="connsiteX2" fmla="*/ 190500 w 1643062"/>
              <a:gd name="connsiteY2" fmla="*/ 461962 h 1366837"/>
              <a:gd name="connsiteX3" fmla="*/ 195262 w 1643062"/>
              <a:gd name="connsiteY3" fmla="*/ 557212 h 1366837"/>
              <a:gd name="connsiteX4" fmla="*/ 376237 w 1643062"/>
              <a:gd name="connsiteY4" fmla="*/ 609600 h 1366837"/>
              <a:gd name="connsiteX5" fmla="*/ 509587 w 1643062"/>
              <a:gd name="connsiteY5" fmla="*/ 685800 h 1366837"/>
              <a:gd name="connsiteX6" fmla="*/ 704850 w 1643062"/>
              <a:gd name="connsiteY6" fmla="*/ 823912 h 1366837"/>
              <a:gd name="connsiteX7" fmla="*/ 885825 w 1643062"/>
              <a:gd name="connsiteY7" fmla="*/ 1000125 h 1366837"/>
              <a:gd name="connsiteX8" fmla="*/ 1042987 w 1643062"/>
              <a:gd name="connsiteY8" fmla="*/ 1171575 h 1366837"/>
              <a:gd name="connsiteX9" fmla="*/ 1190625 w 1643062"/>
              <a:gd name="connsiteY9" fmla="*/ 1366837 h 1366837"/>
              <a:gd name="connsiteX10" fmla="*/ 1643062 w 1643062"/>
              <a:gd name="connsiteY10" fmla="*/ 1076325 h 1366837"/>
              <a:gd name="connsiteX11" fmla="*/ 1447800 w 1643062"/>
              <a:gd name="connsiteY11" fmla="*/ 804862 h 1366837"/>
              <a:gd name="connsiteX12" fmla="*/ 1095375 w 1643062"/>
              <a:gd name="connsiteY12" fmla="*/ 461962 h 1366837"/>
              <a:gd name="connsiteX13" fmla="*/ 1023937 w 1643062"/>
              <a:gd name="connsiteY13" fmla="*/ 409575 h 1366837"/>
              <a:gd name="connsiteX14" fmla="*/ 1095375 w 1643062"/>
              <a:gd name="connsiteY14" fmla="*/ 366712 h 1366837"/>
              <a:gd name="connsiteX15" fmla="*/ 752475 w 1643062"/>
              <a:gd name="connsiteY15" fmla="*/ 142875 h 1366837"/>
              <a:gd name="connsiteX16" fmla="*/ 714375 w 1643062"/>
              <a:gd name="connsiteY16" fmla="*/ 200025 h 1366837"/>
              <a:gd name="connsiteX17" fmla="*/ 438150 w 1643062"/>
              <a:gd name="connsiteY17" fmla="*/ 80962 h 1366837"/>
              <a:gd name="connsiteX18" fmla="*/ 157162 w 1643062"/>
              <a:gd name="connsiteY18" fmla="*/ 14287 h 1366837"/>
              <a:gd name="connsiteX19" fmla="*/ 0 w 1643062"/>
              <a:gd name="connsiteY19" fmla="*/ 0 h 1366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643062" h="1366837">
                <a:moveTo>
                  <a:pt x="0" y="0"/>
                </a:moveTo>
                <a:lnTo>
                  <a:pt x="95250" y="461962"/>
                </a:lnTo>
                <a:lnTo>
                  <a:pt x="190500" y="461962"/>
                </a:lnTo>
                <a:lnTo>
                  <a:pt x="195262" y="557212"/>
                </a:lnTo>
                <a:lnTo>
                  <a:pt x="376237" y="609600"/>
                </a:lnTo>
                <a:lnTo>
                  <a:pt x="509587" y="685800"/>
                </a:lnTo>
                <a:lnTo>
                  <a:pt x="704850" y="823912"/>
                </a:lnTo>
                <a:lnTo>
                  <a:pt x="885825" y="1000125"/>
                </a:lnTo>
                <a:lnTo>
                  <a:pt x="1042987" y="1171575"/>
                </a:lnTo>
                <a:lnTo>
                  <a:pt x="1190625" y="1366837"/>
                </a:lnTo>
                <a:lnTo>
                  <a:pt x="1643062" y="1076325"/>
                </a:lnTo>
                <a:lnTo>
                  <a:pt x="1447800" y="804862"/>
                </a:lnTo>
                <a:lnTo>
                  <a:pt x="1095375" y="461962"/>
                </a:lnTo>
                <a:lnTo>
                  <a:pt x="1023937" y="409575"/>
                </a:lnTo>
                <a:lnTo>
                  <a:pt x="1095375" y="366712"/>
                </a:lnTo>
                <a:lnTo>
                  <a:pt x="752475" y="142875"/>
                </a:lnTo>
                <a:lnTo>
                  <a:pt x="714375" y="200025"/>
                </a:lnTo>
                <a:lnTo>
                  <a:pt x="438150" y="80962"/>
                </a:lnTo>
                <a:lnTo>
                  <a:pt x="157162" y="14287"/>
                </a:lnTo>
                <a:lnTo>
                  <a:pt x="0" y="0"/>
                </a:lnTo>
                <a:close/>
              </a:path>
            </a:pathLst>
          </a:custGeom>
          <a:solidFill>
            <a:srgbClr val="E46C0A">
              <a:alpha val="50196"/>
            </a:srgb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9073" y="0"/>
            <a:ext cx="9144001" cy="6858000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3"/>
          <p:cNvSpPr/>
          <p:nvPr/>
        </p:nvSpPr>
        <p:spPr>
          <a:xfrm rot="1037244">
            <a:off x="3399484" y="6298198"/>
            <a:ext cx="2524240" cy="272573"/>
          </a:xfrm>
          <a:custGeom>
            <a:avLst/>
            <a:gdLst>
              <a:gd name="connsiteX0" fmla="*/ 0 w 2370233"/>
              <a:gd name="connsiteY0" fmla="*/ 0 h 254569"/>
              <a:gd name="connsiteX1" fmla="*/ 2370233 w 2370233"/>
              <a:gd name="connsiteY1" fmla="*/ 0 h 254569"/>
              <a:gd name="connsiteX2" fmla="*/ 2370233 w 2370233"/>
              <a:gd name="connsiteY2" fmla="*/ 254569 h 254569"/>
              <a:gd name="connsiteX3" fmla="*/ 0 w 2370233"/>
              <a:gd name="connsiteY3" fmla="*/ 254569 h 254569"/>
              <a:gd name="connsiteX4" fmla="*/ 0 w 2370233"/>
              <a:gd name="connsiteY4" fmla="*/ 0 h 254569"/>
              <a:gd name="connsiteX0" fmla="*/ 0 w 2370233"/>
              <a:gd name="connsiteY0" fmla="*/ 0 h 254569"/>
              <a:gd name="connsiteX1" fmla="*/ 2370233 w 2370233"/>
              <a:gd name="connsiteY1" fmla="*/ 0 h 254569"/>
              <a:gd name="connsiteX2" fmla="*/ 2227131 w 2370233"/>
              <a:gd name="connsiteY2" fmla="*/ 179398 h 254569"/>
              <a:gd name="connsiteX3" fmla="*/ 0 w 2370233"/>
              <a:gd name="connsiteY3" fmla="*/ 254569 h 254569"/>
              <a:gd name="connsiteX4" fmla="*/ 0 w 2370233"/>
              <a:gd name="connsiteY4" fmla="*/ 0 h 254569"/>
              <a:gd name="connsiteX0" fmla="*/ 0 w 2370233"/>
              <a:gd name="connsiteY0" fmla="*/ 0 h 254569"/>
              <a:gd name="connsiteX1" fmla="*/ 2370233 w 2370233"/>
              <a:gd name="connsiteY1" fmla="*/ 0 h 254569"/>
              <a:gd name="connsiteX2" fmla="*/ 2281096 w 2370233"/>
              <a:gd name="connsiteY2" fmla="*/ 192530 h 254569"/>
              <a:gd name="connsiteX3" fmla="*/ 0 w 2370233"/>
              <a:gd name="connsiteY3" fmla="*/ 254569 h 254569"/>
              <a:gd name="connsiteX4" fmla="*/ 0 w 2370233"/>
              <a:gd name="connsiteY4" fmla="*/ 0 h 254569"/>
              <a:gd name="connsiteX0" fmla="*/ 0 w 2524240"/>
              <a:gd name="connsiteY0" fmla="*/ 18004 h 272573"/>
              <a:gd name="connsiteX1" fmla="*/ 2524240 w 2524240"/>
              <a:gd name="connsiteY1" fmla="*/ 0 h 272573"/>
              <a:gd name="connsiteX2" fmla="*/ 2281096 w 2524240"/>
              <a:gd name="connsiteY2" fmla="*/ 210534 h 272573"/>
              <a:gd name="connsiteX3" fmla="*/ 0 w 2524240"/>
              <a:gd name="connsiteY3" fmla="*/ 272573 h 272573"/>
              <a:gd name="connsiteX4" fmla="*/ 0 w 2524240"/>
              <a:gd name="connsiteY4" fmla="*/ 18004 h 272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24240" h="272573">
                <a:moveTo>
                  <a:pt x="0" y="18004"/>
                </a:moveTo>
                <a:lnTo>
                  <a:pt x="2524240" y="0"/>
                </a:lnTo>
                <a:lnTo>
                  <a:pt x="2281096" y="210534"/>
                </a:lnTo>
                <a:lnTo>
                  <a:pt x="0" y="272573"/>
                </a:lnTo>
                <a:lnTo>
                  <a:pt x="0" y="1800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9073" y="1330325"/>
            <a:ext cx="2926080" cy="5257800"/>
          </a:xfrm>
          <a:prstGeom prst="rect">
            <a:avLst/>
          </a:prstGeom>
          <a:ln w="38100"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3040904" y="1330325"/>
            <a:ext cx="2926080" cy="5257800"/>
          </a:xfrm>
          <a:prstGeom prst="rect">
            <a:avLst/>
          </a:prstGeom>
          <a:ln w="38100">
            <a:prstDash val="sysDot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091082" y="1330325"/>
            <a:ext cx="2926080" cy="5257800"/>
          </a:xfrm>
          <a:prstGeom prst="rect">
            <a:avLst/>
          </a:prstGeom>
          <a:ln w="38100">
            <a:prstDash val="sysDot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C:\Users\Windows\Desktop\dari dell\render\Kids Music Studio 01 cop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10" y="1939925"/>
            <a:ext cx="27432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Windows\Desktop\dari dell\render\Kids Music Studio 02 copy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62" y="4225925"/>
            <a:ext cx="27432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Windows\Desktop\dari dell\render\Junior Music Studio 01 copy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9762" y="1939925"/>
            <a:ext cx="27432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Windows\Desktop\dari dell\render\Junior Music Studio 02 copy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9762" y="4225925"/>
            <a:ext cx="27432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Windows\Desktop\dari dell\render\Music Studio 01 copy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6310" y="1939925"/>
            <a:ext cx="27432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Windows\Desktop\dari dell\render\Music Studio 02 copy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6310" y="4225925"/>
            <a:ext cx="27432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177962" y="1072697"/>
            <a:ext cx="2743200" cy="1143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 smtClean="0">
                <a:latin typeface="Myriad Pro" pitchFamily="34" charset="0"/>
              </a:rPr>
              <a:t>Kids Music School</a:t>
            </a:r>
            <a:endParaRPr lang="en-US" sz="2000" b="1" dirty="0">
              <a:latin typeface="Myriad Pro" pitchFamily="34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3117105" y="1061812"/>
            <a:ext cx="2743200" cy="1143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 smtClean="0">
                <a:latin typeface="Myriad Pro" pitchFamily="34" charset="0"/>
              </a:rPr>
              <a:t>Junior Music School</a:t>
            </a:r>
            <a:endParaRPr lang="en-US" sz="2000" b="1" dirty="0">
              <a:latin typeface="Myriad Pro" pitchFamily="34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6179618" y="1083581"/>
            <a:ext cx="2743200" cy="1143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 smtClean="0">
                <a:latin typeface="Myriad Pro" pitchFamily="34" charset="0"/>
              </a:rPr>
              <a:t>Music School</a:t>
            </a:r>
            <a:endParaRPr lang="en-US" sz="2000" b="1" dirty="0"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19106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4" grpId="0" animBg="1"/>
      <p:bldP spid="12" grpId="0" animBg="1"/>
      <p:bldP spid="13" grpId="0" animBg="1"/>
      <p:bldP spid="14" grpId="0"/>
      <p:bldP spid="15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http://jootix.com/upload/DesktopWallpapers/cache/Photography-by-Forrest-Wasko-forrest-wasko-old-piano-abandoned-house-wasko-photography-1680x1050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04800" y="152400"/>
            <a:ext cx="229806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u="sng" cap="none" spc="0" dirty="0" err="1" smtClean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effectLst/>
              </a:rPr>
              <a:t>Permasalahan</a:t>
            </a:r>
            <a:endParaRPr lang="en-US" sz="5400" b="1" u="sng" cap="none" spc="0" dirty="0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9" name="Title 3"/>
          <p:cNvSpPr txBox="1">
            <a:spLocks/>
          </p:cNvSpPr>
          <p:nvPr/>
        </p:nvSpPr>
        <p:spPr>
          <a:xfrm>
            <a:off x="302394" y="675620"/>
            <a:ext cx="3964806" cy="25013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dirty="0" err="1" smtClean="0"/>
              <a:t>Menyediakan</a:t>
            </a:r>
            <a:r>
              <a:rPr lang="en-US" sz="2000" dirty="0" smtClean="0"/>
              <a:t> </a:t>
            </a:r>
            <a:r>
              <a:rPr lang="en-US" sz="2000" dirty="0" err="1" smtClean="0"/>
              <a:t>sebuah</a:t>
            </a:r>
            <a:r>
              <a:rPr lang="en-US" sz="2000" dirty="0" smtClean="0"/>
              <a:t> </a:t>
            </a:r>
            <a:r>
              <a:rPr lang="en-US" sz="2400" b="1" dirty="0" err="1" smtClean="0">
                <a:solidFill>
                  <a:srgbClr val="00B0F0"/>
                </a:solidFill>
              </a:rPr>
              <a:t>fasilitas</a:t>
            </a:r>
            <a:r>
              <a:rPr lang="en-US" sz="2400" dirty="0" smtClean="0"/>
              <a:t> </a:t>
            </a:r>
            <a:r>
              <a:rPr lang="en-US" sz="2000" dirty="0" smtClean="0"/>
              <a:t>yang </a:t>
            </a:r>
            <a:r>
              <a:rPr lang="en-US" sz="2000" dirty="0" err="1" smtClean="0"/>
              <a:t>dapat</a:t>
            </a:r>
            <a:r>
              <a:rPr lang="en-US" sz="2000" dirty="0" smtClean="0"/>
              <a:t> </a:t>
            </a:r>
            <a:r>
              <a:rPr lang="en-US" sz="2400" b="1" dirty="0" err="1" smtClean="0">
                <a:solidFill>
                  <a:srgbClr val="00B0F0"/>
                </a:solidFill>
              </a:rPr>
              <a:t>mewadahi</a:t>
            </a:r>
            <a:r>
              <a:rPr lang="en-US" sz="2400" dirty="0" smtClean="0">
                <a:solidFill>
                  <a:srgbClr val="00B0F0"/>
                </a:solidFill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</a:rPr>
              <a:t>segala</a:t>
            </a:r>
            <a:r>
              <a:rPr lang="en-US" sz="2400" b="1" dirty="0" smtClean="0">
                <a:solidFill>
                  <a:srgbClr val="00B0F0"/>
                </a:solidFill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</a:rPr>
              <a:t>kegiatan</a:t>
            </a:r>
            <a:r>
              <a:rPr lang="en-US" sz="2400" b="1" dirty="0" smtClean="0"/>
              <a:t> </a:t>
            </a:r>
            <a:r>
              <a:rPr lang="en-US" sz="2000" dirty="0" smtClean="0"/>
              <a:t>yang </a:t>
            </a:r>
            <a:r>
              <a:rPr lang="en-US" sz="2000" dirty="0" err="1" smtClean="0"/>
              <a:t>berhubungan</a:t>
            </a:r>
            <a:r>
              <a:rPr lang="en-US" sz="2000" dirty="0" smtClean="0"/>
              <a:t>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400" b="1" dirty="0" err="1" smtClean="0">
                <a:solidFill>
                  <a:srgbClr val="00B0F0"/>
                </a:solidFill>
              </a:rPr>
              <a:t>pendidikan</a:t>
            </a:r>
            <a:r>
              <a:rPr lang="en-US" sz="2400" b="1" dirty="0" smtClean="0">
                <a:solidFill>
                  <a:srgbClr val="00B0F0"/>
                </a:solidFill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</a:rPr>
              <a:t>musik</a:t>
            </a:r>
            <a:r>
              <a:rPr lang="en-US" sz="2400" b="1" dirty="0" smtClean="0">
                <a:solidFill>
                  <a:srgbClr val="00B0F0"/>
                </a:solidFill>
              </a:rPr>
              <a:t> </a:t>
            </a:r>
            <a:r>
              <a:rPr lang="en-US" sz="2400" b="1" dirty="0" err="1" smtClean="0">
                <a:solidFill>
                  <a:srgbClr val="00B0F0"/>
                </a:solidFill>
              </a:rPr>
              <a:t>klasik</a:t>
            </a:r>
            <a:r>
              <a:rPr lang="en-US" sz="2000" dirty="0" smtClean="0"/>
              <a:t>, </a:t>
            </a:r>
            <a:r>
              <a:rPr lang="en-US" sz="2000" dirty="0" err="1" smtClean="0"/>
              <a:t>dimulai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kegiatan</a:t>
            </a:r>
            <a:r>
              <a:rPr lang="en-US" sz="2000" dirty="0" smtClean="0"/>
              <a:t> 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</a:rPr>
              <a:t>pembelajaran</a:t>
            </a:r>
            <a:r>
              <a:rPr lang="en-US" sz="2000" dirty="0" smtClean="0"/>
              <a:t>, 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</a:rPr>
              <a:t>latihan</a:t>
            </a:r>
            <a:r>
              <a:rPr lang="en-US" sz="2000" dirty="0" smtClean="0"/>
              <a:t>, </a:t>
            </a:r>
            <a:r>
              <a:rPr lang="en-US" sz="2000" dirty="0" err="1" smtClean="0"/>
              <a:t>hingga</a:t>
            </a:r>
            <a:r>
              <a:rPr lang="en-US" sz="2000" dirty="0" smtClean="0"/>
              <a:t> 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</a:rPr>
              <a:t>pertunjukan</a:t>
            </a:r>
            <a:endParaRPr lang="en-US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15900" y="168275"/>
            <a:ext cx="8676580" cy="3188717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15900" y="3429001"/>
            <a:ext cx="8676580" cy="3168352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464176" y="3579854"/>
            <a:ext cx="338810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u="sng" cap="none" spc="0" dirty="0" err="1" smtClean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effectLst/>
              </a:rPr>
              <a:t>Permasalahan</a:t>
            </a:r>
            <a:r>
              <a:rPr lang="en-US" sz="2800" b="1" u="sng" dirty="0" smtClean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</a:rPr>
              <a:t> </a:t>
            </a:r>
            <a:r>
              <a:rPr lang="en-US" sz="2800" b="1" u="sng" cap="none" spc="0" dirty="0" err="1" smtClean="0">
                <a:ln w="17780" cmpd="sng">
                  <a:noFill/>
                  <a:prstDash val="solid"/>
                  <a:miter lim="800000"/>
                </a:ln>
                <a:solidFill>
                  <a:srgbClr val="FF0000"/>
                </a:solidFill>
                <a:effectLst/>
              </a:rPr>
              <a:t>Desain</a:t>
            </a:r>
            <a:endParaRPr lang="en-US" sz="2800" b="1" u="sng" cap="none" spc="0" dirty="0">
              <a:ln w="17780" cmpd="sng">
                <a:noFill/>
                <a:prstDash val="solid"/>
                <a:miter lim="800000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3" name="Title 3"/>
          <p:cNvSpPr txBox="1">
            <a:spLocks/>
          </p:cNvSpPr>
          <p:nvPr/>
        </p:nvSpPr>
        <p:spPr>
          <a:xfrm>
            <a:off x="5359600" y="4221088"/>
            <a:ext cx="3471252" cy="219928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000" dirty="0" err="1" smtClean="0"/>
              <a:t>Mewujudkan</a:t>
            </a:r>
            <a:r>
              <a:rPr lang="en-US" sz="2000" dirty="0" smtClean="0"/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nilai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musik</a:t>
            </a:r>
            <a:r>
              <a:rPr lang="en-US" sz="2800" b="1" dirty="0">
                <a:solidFill>
                  <a:srgbClr val="7030A0"/>
                </a:solidFill>
              </a:rPr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klasik</a:t>
            </a:r>
            <a:r>
              <a:rPr lang="en-US" sz="2000" dirty="0"/>
              <a:t> </a:t>
            </a:r>
            <a:r>
              <a:rPr lang="en-US" sz="2000" dirty="0" err="1" smtClean="0"/>
              <a:t>pada</a:t>
            </a:r>
            <a:r>
              <a:rPr lang="en-US" sz="2000" dirty="0" smtClean="0"/>
              <a:t> </a:t>
            </a:r>
            <a:r>
              <a:rPr lang="en-US" sz="2000" dirty="0" err="1" smtClean="0"/>
              <a:t>desain</a:t>
            </a:r>
            <a:r>
              <a:rPr lang="en-US" sz="2000" dirty="0" smtClean="0"/>
              <a:t> </a:t>
            </a:r>
            <a:r>
              <a:rPr lang="en-US" sz="2000" dirty="0" err="1" smtClean="0"/>
              <a:t>bangunan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800" b="1" dirty="0" err="1">
                <a:solidFill>
                  <a:srgbClr val="7030A0"/>
                </a:solidFill>
              </a:rPr>
              <a:t>mendukung</a:t>
            </a:r>
            <a:r>
              <a:rPr lang="en-US" sz="2000" dirty="0"/>
              <a:t> </a:t>
            </a:r>
            <a:r>
              <a:rPr lang="en-US" sz="2000" dirty="0" err="1"/>
              <a:t>pengenalan</a:t>
            </a:r>
            <a:r>
              <a:rPr lang="en-US" sz="2000" dirty="0"/>
              <a:t> </a:t>
            </a:r>
            <a:r>
              <a:rPr lang="en-US" sz="2000" dirty="0" err="1"/>
              <a:t>dan</a:t>
            </a:r>
            <a:r>
              <a:rPr lang="en-US" sz="2000" dirty="0"/>
              <a:t> </a:t>
            </a:r>
            <a:r>
              <a:rPr lang="en-US" sz="2000" dirty="0" err="1"/>
              <a:t>pembelajaran</a:t>
            </a:r>
            <a:r>
              <a:rPr lang="en-US" sz="2000" dirty="0"/>
              <a:t> </a:t>
            </a:r>
            <a:r>
              <a:rPr lang="en-US" sz="2000" dirty="0" err="1" smtClean="0"/>
              <a:t>seni</a:t>
            </a:r>
            <a:r>
              <a:rPr lang="en-US" sz="2000" dirty="0" smtClean="0"/>
              <a:t> </a:t>
            </a:r>
            <a:r>
              <a:rPr lang="en-US" sz="2000" b="1" dirty="0" err="1" smtClean="0">
                <a:solidFill>
                  <a:schemeClr val="accent6">
                    <a:lumMod val="75000"/>
                  </a:schemeClr>
                </a:solidFill>
              </a:rPr>
              <a:t>musik</a:t>
            </a:r>
            <a:r>
              <a:rPr lang="en-US" sz="2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000" b="1" dirty="0" err="1" smtClean="0">
                <a:solidFill>
                  <a:schemeClr val="accent6">
                    <a:lumMod val="75000"/>
                  </a:schemeClr>
                </a:solidFill>
              </a:rPr>
              <a:t>klasik</a:t>
            </a:r>
            <a:endParaRPr lang="en-US" sz="20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6432" y="306884"/>
            <a:ext cx="4366320" cy="2911498"/>
          </a:xfrm>
          <a:prstGeom prst="rect">
            <a:avLst/>
          </a:prstGeom>
          <a:noFill/>
          <a:ln>
            <a:noFill/>
          </a:ln>
          <a:extLst/>
        </p:spPr>
      </p:pic>
      <p:pic>
        <p:nvPicPr>
          <p:cNvPr id="1026" name="Picture 2" descr="C:\Users\Windows\Desktop\Prairi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3545905"/>
            <a:ext cx="5067500" cy="2981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6945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6" grpId="0" animBg="1"/>
      <p:bldP spid="7" grpId="0" animBg="1"/>
      <p:bldP spid="12" grpId="0"/>
      <p:bldP spid="1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Windows\Desktop\IMG\layout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1" t="15825" r="9166" b="23128"/>
          <a:stretch/>
        </p:blipFill>
        <p:spPr bwMode="auto">
          <a:xfrm rot="16200000">
            <a:off x="1042199" y="-558000"/>
            <a:ext cx="6858000" cy="797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Content Placeholder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798" t="10436" r="38314" b="81137"/>
          <a:stretch/>
        </p:blipFill>
        <p:spPr>
          <a:xfrm>
            <a:off x="73774" y="5708149"/>
            <a:ext cx="2732926" cy="616451"/>
          </a:xfrm>
          <a:prstGeom prst="rect">
            <a:avLst/>
          </a:prstGeom>
        </p:spPr>
      </p:pic>
      <p:pic>
        <p:nvPicPr>
          <p:cNvPr id="7" name="Content Placeholder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60" t="10015" r="31011" b="80996"/>
          <a:stretch/>
        </p:blipFill>
        <p:spPr>
          <a:xfrm>
            <a:off x="1954656" y="6096000"/>
            <a:ext cx="606177" cy="65754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62000" y="6096000"/>
            <a:ext cx="9906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 rot="774567">
            <a:off x="3900689" y="2867213"/>
            <a:ext cx="2384765" cy="1702123"/>
          </a:xfrm>
          <a:prstGeom prst="ellipse">
            <a:avLst/>
          </a:prstGeom>
          <a:solidFill>
            <a:srgbClr val="FFFF00">
              <a:alpha val="60000"/>
            </a:srgb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Hall</a:t>
            </a: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10" name="Picture 2" descr="C:\Users\Edward\Desktop\New folder\biru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327635" y="3216165"/>
            <a:ext cx="1022131" cy="2514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Edward\Desktop\New folder\biru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945042" y="3415160"/>
            <a:ext cx="877697" cy="1119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Straight Arrow Connector 12"/>
          <p:cNvCxnSpPr/>
          <p:nvPr/>
        </p:nvCxnSpPr>
        <p:spPr>
          <a:xfrm flipH="1">
            <a:off x="5943602" y="4038600"/>
            <a:ext cx="609598" cy="228600"/>
          </a:xfrm>
          <a:prstGeom prst="straightConnector1">
            <a:avLst/>
          </a:prstGeom>
          <a:ln w="28575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553200" y="4038600"/>
            <a:ext cx="228600" cy="114300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3352800" y="0"/>
            <a:ext cx="5734958" cy="1143000"/>
          </a:xfrm>
          <a:solidFill>
            <a:srgbClr val="FFFFFF">
              <a:alpha val="60000"/>
            </a:srgbClr>
          </a:solidFill>
        </p:spPr>
        <p:txBody>
          <a:bodyPr>
            <a:normAutofit fontScale="90000"/>
          </a:bodyPr>
          <a:lstStyle/>
          <a:p>
            <a:pPr algn="r"/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Sirkulasi</a:t>
            </a:r>
            <a:r>
              <a:rPr lang="en-US" sz="4000" b="1" dirty="0" smtClean="0">
                <a:solidFill>
                  <a:srgbClr val="0070C0"/>
                </a:solidFill>
                <a:latin typeface="Myriad Pro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Pengunjung</a:t>
            </a:r>
            <a:r>
              <a:rPr lang="en-US" sz="4000" b="1" dirty="0" smtClean="0">
                <a:solidFill>
                  <a:srgbClr val="0070C0"/>
                </a:solidFill>
                <a:latin typeface="Myriad Pro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Fasilitas</a:t>
            </a:r>
            <a:r>
              <a:rPr lang="en-US" sz="4000" b="1" dirty="0" smtClean="0">
                <a:solidFill>
                  <a:srgbClr val="0070C0"/>
                </a:solidFill>
                <a:latin typeface="Myriad Pro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Pertunjukan</a:t>
            </a:r>
            <a:endParaRPr lang="en-US" sz="4000" b="1" dirty="0">
              <a:solidFill>
                <a:srgbClr val="0070C0"/>
              </a:solidFill>
              <a:latin typeface="Myriad Pro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-1" y="0"/>
            <a:ext cx="9144001" cy="6882780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67" name="Picture 3" descr="C:\Users\Windows\Desktop\DARI MAC\RENDER\bwt mit\Selasar 03 copy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897" y="1774257"/>
            <a:ext cx="3048000" cy="2286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Windows\Desktop\DARI MAC\RENDER\bwt mit\Selasar 01 rev copy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099" y="1774257"/>
            <a:ext cx="3048000" cy="2286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C:\Users\Windows\Desktop\DARI MAC\RENDER\new\xt to mit\Selasar 04 copy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99" y="4340575"/>
            <a:ext cx="2438400" cy="1828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1" name="Picture 7" descr="C:\Users\Windows\Desktop\DARI MAC\RENDER\new\xt to mit\Selasar 07 copy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8699" y="4320592"/>
            <a:ext cx="2438400" cy="1828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3"/>
          <p:cNvSpPr/>
          <p:nvPr/>
        </p:nvSpPr>
        <p:spPr>
          <a:xfrm rot="1037244">
            <a:off x="3199459" y="6326773"/>
            <a:ext cx="2524240" cy="272573"/>
          </a:xfrm>
          <a:custGeom>
            <a:avLst/>
            <a:gdLst>
              <a:gd name="connsiteX0" fmla="*/ 0 w 2370233"/>
              <a:gd name="connsiteY0" fmla="*/ 0 h 254569"/>
              <a:gd name="connsiteX1" fmla="*/ 2370233 w 2370233"/>
              <a:gd name="connsiteY1" fmla="*/ 0 h 254569"/>
              <a:gd name="connsiteX2" fmla="*/ 2370233 w 2370233"/>
              <a:gd name="connsiteY2" fmla="*/ 254569 h 254569"/>
              <a:gd name="connsiteX3" fmla="*/ 0 w 2370233"/>
              <a:gd name="connsiteY3" fmla="*/ 254569 h 254569"/>
              <a:gd name="connsiteX4" fmla="*/ 0 w 2370233"/>
              <a:gd name="connsiteY4" fmla="*/ 0 h 254569"/>
              <a:gd name="connsiteX0" fmla="*/ 0 w 2370233"/>
              <a:gd name="connsiteY0" fmla="*/ 0 h 254569"/>
              <a:gd name="connsiteX1" fmla="*/ 2370233 w 2370233"/>
              <a:gd name="connsiteY1" fmla="*/ 0 h 254569"/>
              <a:gd name="connsiteX2" fmla="*/ 2227131 w 2370233"/>
              <a:gd name="connsiteY2" fmla="*/ 179398 h 254569"/>
              <a:gd name="connsiteX3" fmla="*/ 0 w 2370233"/>
              <a:gd name="connsiteY3" fmla="*/ 254569 h 254569"/>
              <a:gd name="connsiteX4" fmla="*/ 0 w 2370233"/>
              <a:gd name="connsiteY4" fmla="*/ 0 h 254569"/>
              <a:gd name="connsiteX0" fmla="*/ 0 w 2370233"/>
              <a:gd name="connsiteY0" fmla="*/ 0 h 254569"/>
              <a:gd name="connsiteX1" fmla="*/ 2370233 w 2370233"/>
              <a:gd name="connsiteY1" fmla="*/ 0 h 254569"/>
              <a:gd name="connsiteX2" fmla="*/ 2281096 w 2370233"/>
              <a:gd name="connsiteY2" fmla="*/ 192530 h 254569"/>
              <a:gd name="connsiteX3" fmla="*/ 0 w 2370233"/>
              <a:gd name="connsiteY3" fmla="*/ 254569 h 254569"/>
              <a:gd name="connsiteX4" fmla="*/ 0 w 2370233"/>
              <a:gd name="connsiteY4" fmla="*/ 0 h 254569"/>
              <a:gd name="connsiteX0" fmla="*/ 0 w 2524240"/>
              <a:gd name="connsiteY0" fmla="*/ 18004 h 272573"/>
              <a:gd name="connsiteX1" fmla="*/ 2524240 w 2524240"/>
              <a:gd name="connsiteY1" fmla="*/ 0 h 272573"/>
              <a:gd name="connsiteX2" fmla="*/ 2281096 w 2524240"/>
              <a:gd name="connsiteY2" fmla="*/ 210534 h 272573"/>
              <a:gd name="connsiteX3" fmla="*/ 0 w 2524240"/>
              <a:gd name="connsiteY3" fmla="*/ 272573 h 272573"/>
              <a:gd name="connsiteX4" fmla="*/ 0 w 2524240"/>
              <a:gd name="connsiteY4" fmla="*/ 18004 h 2725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24240" h="272573">
                <a:moveTo>
                  <a:pt x="0" y="18004"/>
                </a:moveTo>
                <a:lnTo>
                  <a:pt x="2524240" y="0"/>
                </a:lnTo>
                <a:lnTo>
                  <a:pt x="2281096" y="210534"/>
                </a:lnTo>
                <a:lnTo>
                  <a:pt x="0" y="272573"/>
                </a:lnTo>
                <a:lnTo>
                  <a:pt x="0" y="1800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72" name="Picture 8" descr="C:\Users\Windows\Desktop\DARI MAC\RENDER\bwt mit\Selasar 01 rev copy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4697" y="4340575"/>
            <a:ext cx="2438400" cy="18288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22239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Windows\Desktop\aaaaaa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5" t="16514" r="9375" b="26436"/>
          <a:stretch/>
        </p:blipFill>
        <p:spPr bwMode="auto">
          <a:xfrm rot="16200000">
            <a:off x="1089932" y="-366032"/>
            <a:ext cx="6886575" cy="7542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Freeform 3"/>
          <p:cNvSpPr/>
          <p:nvPr/>
        </p:nvSpPr>
        <p:spPr>
          <a:xfrm>
            <a:off x="6391142" y="4495801"/>
            <a:ext cx="162058" cy="419100"/>
          </a:xfrm>
          <a:custGeom>
            <a:avLst/>
            <a:gdLst>
              <a:gd name="connsiteX0" fmla="*/ 104908 w 123958"/>
              <a:gd name="connsiteY0" fmla="*/ 333375 h 333375"/>
              <a:gd name="connsiteX1" fmla="*/ 133 w 123958"/>
              <a:gd name="connsiteY1" fmla="*/ 157163 h 333375"/>
              <a:gd name="connsiteX2" fmla="*/ 123958 w 123958"/>
              <a:gd name="connsiteY2" fmla="*/ 0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3958" h="333375">
                <a:moveTo>
                  <a:pt x="104908" y="333375"/>
                </a:moveTo>
                <a:cubicBezTo>
                  <a:pt x="50933" y="273050"/>
                  <a:pt x="-3042" y="212725"/>
                  <a:pt x="133" y="157163"/>
                </a:cubicBezTo>
                <a:cubicBezTo>
                  <a:pt x="3308" y="101601"/>
                  <a:pt x="94589" y="31750"/>
                  <a:pt x="123958" y="0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 4"/>
          <p:cNvSpPr/>
          <p:nvPr/>
        </p:nvSpPr>
        <p:spPr>
          <a:xfrm>
            <a:off x="5719763" y="4357688"/>
            <a:ext cx="733425" cy="338137"/>
          </a:xfrm>
          <a:custGeom>
            <a:avLst/>
            <a:gdLst>
              <a:gd name="connsiteX0" fmla="*/ 733425 w 733425"/>
              <a:gd name="connsiteY0" fmla="*/ 0 h 338137"/>
              <a:gd name="connsiteX1" fmla="*/ 495300 w 733425"/>
              <a:gd name="connsiteY1" fmla="*/ 195262 h 338137"/>
              <a:gd name="connsiteX2" fmla="*/ 0 w 733425"/>
              <a:gd name="connsiteY2" fmla="*/ 338137 h 338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33425" h="338137">
                <a:moveTo>
                  <a:pt x="733425" y="0"/>
                </a:moveTo>
                <a:cubicBezTo>
                  <a:pt x="675481" y="69453"/>
                  <a:pt x="617537" y="138906"/>
                  <a:pt x="495300" y="195262"/>
                </a:cubicBezTo>
                <a:cubicBezTo>
                  <a:pt x="373063" y="251618"/>
                  <a:pt x="111125" y="311943"/>
                  <a:pt x="0" y="338137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/>
          <p:cNvSpPr/>
          <p:nvPr/>
        </p:nvSpPr>
        <p:spPr>
          <a:xfrm rot="355338">
            <a:off x="4972050" y="4622880"/>
            <a:ext cx="585788" cy="52387"/>
          </a:xfrm>
          <a:custGeom>
            <a:avLst/>
            <a:gdLst>
              <a:gd name="connsiteX0" fmla="*/ 585788 w 585788"/>
              <a:gd name="connsiteY0" fmla="*/ 52387 h 52387"/>
              <a:gd name="connsiteX1" fmla="*/ 228600 w 585788"/>
              <a:gd name="connsiteY1" fmla="*/ 47625 h 52387"/>
              <a:gd name="connsiteX2" fmla="*/ 0 w 585788"/>
              <a:gd name="connsiteY2" fmla="*/ 0 h 52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5788" h="52387">
                <a:moveTo>
                  <a:pt x="585788" y="52387"/>
                </a:moveTo>
                <a:lnTo>
                  <a:pt x="228600" y="47625"/>
                </a:lnTo>
                <a:cubicBezTo>
                  <a:pt x="130969" y="38894"/>
                  <a:pt x="65484" y="19447"/>
                  <a:pt x="0" y="0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6280150" y="3136900"/>
            <a:ext cx="361950" cy="539750"/>
          </a:xfrm>
          <a:custGeom>
            <a:avLst/>
            <a:gdLst>
              <a:gd name="connsiteX0" fmla="*/ 361950 w 361950"/>
              <a:gd name="connsiteY0" fmla="*/ 539750 h 539750"/>
              <a:gd name="connsiteX1" fmla="*/ 177800 w 361950"/>
              <a:gd name="connsiteY1" fmla="*/ 209550 h 539750"/>
              <a:gd name="connsiteX2" fmla="*/ 0 w 361950"/>
              <a:gd name="connsiteY2" fmla="*/ 0 h 53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61950" h="539750">
                <a:moveTo>
                  <a:pt x="361950" y="539750"/>
                </a:moveTo>
                <a:cubicBezTo>
                  <a:pt x="300037" y="419629"/>
                  <a:pt x="238125" y="299508"/>
                  <a:pt x="177800" y="209550"/>
                </a:cubicBezTo>
                <a:cubicBezTo>
                  <a:pt x="117475" y="119592"/>
                  <a:pt x="58737" y="59796"/>
                  <a:pt x="0" y="0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5524500" y="2787311"/>
            <a:ext cx="615950" cy="241639"/>
          </a:xfrm>
          <a:custGeom>
            <a:avLst/>
            <a:gdLst>
              <a:gd name="connsiteX0" fmla="*/ 615950 w 615950"/>
              <a:gd name="connsiteY0" fmla="*/ 241639 h 241639"/>
              <a:gd name="connsiteX1" fmla="*/ 177800 w 615950"/>
              <a:gd name="connsiteY1" fmla="*/ 38439 h 241639"/>
              <a:gd name="connsiteX2" fmla="*/ 0 w 615950"/>
              <a:gd name="connsiteY2" fmla="*/ 339 h 24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15950" h="241639">
                <a:moveTo>
                  <a:pt x="615950" y="241639"/>
                </a:moveTo>
                <a:cubicBezTo>
                  <a:pt x="448204" y="160147"/>
                  <a:pt x="280458" y="78656"/>
                  <a:pt x="177800" y="38439"/>
                </a:cubicBezTo>
                <a:cubicBezTo>
                  <a:pt x="75142" y="-1778"/>
                  <a:pt x="37571" y="-720"/>
                  <a:pt x="0" y="339"/>
                </a:cubicBezTo>
              </a:path>
            </a:pathLst>
          </a:custGeom>
          <a:ln>
            <a:headEnd type="none" w="med" len="med"/>
            <a:tailEnd type="arrow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/>
          <p:nvPr/>
        </p:nvCxnSpPr>
        <p:spPr>
          <a:xfrm flipH="1" flipV="1">
            <a:off x="5638800" y="3810000"/>
            <a:ext cx="1003300" cy="228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3" name="Oval 12"/>
          <p:cNvSpPr/>
          <p:nvPr/>
        </p:nvSpPr>
        <p:spPr>
          <a:xfrm rot="999223">
            <a:off x="4110076" y="2850039"/>
            <a:ext cx="2448187" cy="1720972"/>
          </a:xfrm>
          <a:prstGeom prst="ellipse">
            <a:avLst/>
          </a:prstGeom>
          <a:solidFill>
            <a:srgbClr val="FF0000">
              <a:alpha val="50196"/>
            </a:srgb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tx1"/>
                </a:solidFill>
              </a:rPr>
              <a:t>Fasilitas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Pertunjukan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Musik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280150" y="-38100"/>
            <a:ext cx="2101850" cy="1866900"/>
          </a:xfrm>
          <a:custGeom>
            <a:avLst/>
            <a:gdLst>
              <a:gd name="connsiteX0" fmla="*/ 0 w 2101850"/>
              <a:gd name="connsiteY0" fmla="*/ 0 h 1866900"/>
              <a:gd name="connsiteX1" fmla="*/ 2101850 w 2101850"/>
              <a:gd name="connsiteY1" fmla="*/ 0 h 1866900"/>
              <a:gd name="connsiteX2" fmla="*/ 2101850 w 2101850"/>
              <a:gd name="connsiteY2" fmla="*/ 1866900 h 1866900"/>
              <a:gd name="connsiteX3" fmla="*/ 0 w 2101850"/>
              <a:gd name="connsiteY3" fmla="*/ 1866900 h 1866900"/>
              <a:gd name="connsiteX4" fmla="*/ 0 w 2101850"/>
              <a:gd name="connsiteY4" fmla="*/ 0 h 1866900"/>
              <a:gd name="connsiteX0" fmla="*/ 0 w 2101850"/>
              <a:gd name="connsiteY0" fmla="*/ 0 h 1866900"/>
              <a:gd name="connsiteX1" fmla="*/ 2101850 w 2101850"/>
              <a:gd name="connsiteY1" fmla="*/ 0 h 1866900"/>
              <a:gd name="connsiteX2" fmla="*/ 2101850 w 2101850"/>
              <a:gd name="connsiteY2" fmla="*/ 1866900 h 1866900"/>
              <a:gd name="connsiteX3" fmla="*/ 469900 w 2101850"/>
              <a:gd name="connsiteY3" fmla="*/ 1651000 h 1866900"/>
              <a:gd name="connsiteX4" fmla="*/ 0 w 2101850"/>
              <a:gd name="connsiteY4" fmla="*/ 0 h 186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01850" h="1866900">
                <a:moveTo>
                  <a:pt x="0" y="0"/>
                </a:moveTo>
                <a:lnTo>
                  <a:pt x="2101850" y="0"/>
                </a:lnTo>
                <a:lnTo>
                  <a:pt x="2101850" y="1866900"/>
                </a:lnTo>
                <a:lnTo>
                  <a:pt x="469900" y="1651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3352800" y="0"/>
            <a:ext cx="5734958" cy="1143000"/>
          </a:xfrm>
          <a:solidFill>
            <a:srgbClr val="FFFFFF">
              <a:alpha val="60000"/>
            </a:srgbClr>
          </a:solidFill>
        </p:spPr>
        <p:txBody>
          <a:bodyPr>
            <a:normAutofit fontScale="90000"/>
          </a:bodyPr>
          <a:lstStyle/>
          <a:p>
            <a:pPr algn="r"/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Sirkulasi</a:t>
            </a:r>
            <a:r>
              <a:rPr lang="en-US" sz="4000" b="1" dirty="0" smtClean="0">
                <a:solidFill>
                  <a:srgbClr val="0070C0"/>
                </a:solidFill>
                <a:latin typeface="Myriad Pro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Pengunjung</a:t>
            </a:r>
            <a:r>
              <a:rPr lang="en-US" sz="4000" b="1" dirty="0" smtClean="0">
                <a:solidFill>
                  <a:srgbClr val="0070C0"/>
                </a:solidFill>
                <a:latin typeface="Myriad Pro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Fasilitas</a:t>
            </a:r>
            <a:r>
              <a:rPr lang="en-US" sz="4000" b="1" dirty="0" smtClean="0">
                <a:solidFill>
                  <a:srgbClr val="0070C0"/>
                </a:solidFill>
                <a:latin typeface="Myriad Pro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Pertunjukan</a:t>
            </a:r>
            <a:r>
              <a:rPr lang="en-US" sz="4000" b="1" dirty="0" smtClean="0">
                <a:solidFill>
                  <a:srgbClr val="0070C0"/>
                </a:solidFill>
                <a:latin typeface="Myriad Pro" pitchFamily="34" charset="0"/>
              </a:rPr>
              <a:t> Lt. 2</a:t>
            </a:r>
            <a:endParaRPr lang="en-US" sz="4000" b="1" dirty="0">
              <a:solidFill>
                <a:srgbClr val="0070C0"/>
              </a:solidFill>
              <a:latin typeface="Myriad Pro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0"/>
            <a:ext cx="9144001" cy="6882780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1" name="Picture 3" descr="C:\Users\Windows\Desktop\dari dell\render\Concert Hall 01 cop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9" y="642938"/>
            <a:ext cx="3657600" cy="2743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Windows\Desktop\dari dell\render\Concert Hall 02 copy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642938"/>
            <a:ext cx="3657600" cy="2743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Windows\Desktop\dari dell\render\Concert Hall 03 copy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999" y="3676650"/>
            <a:ext cx="3657600" cy="2743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Windows\Desktop\dari dell\render\Concert Hall 04 copy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3676650"/>
            <a:ext cx="3657600" cy="2743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7026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9" grpId="0" animBg="1"/>
      <p:bldP spid="10" grpId="0" animBg="1"/>
      <p:bldP spid="13" grpId="0" animBg="1"/>
      <p:bldP spid="1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Windows\Desktop\aaaaaa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75" t="16514" r="9375" b="26436"/>
          <a:stretch/>
        </p:blipFill>
        <p:spPr bwMode="auto">
          <a:xfrm rot="16200000">
            <a:off x="1089932" y="-366032"/>
            <a:ext cx="6886575" cy="7542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6280150" y="-38100"/>
            <a:ext cx="2101850" cy="1866900"/>
          </a:xfrm>
          <a:custGeom>
            <a:avLst/>
            <a:gdLst>
              <a:gd name="connsiteX0" fmla="*/ 0 w 2101850"/>
              <a:gd name="connsiteY0" fmla="*/ 0 h 1866900"/>
              <a:gd name="connsiteX1" fmla="*/ 2101850 w 2101850"/>
              <a:gd name="connsiteY1" fmla="*/ 0 h 1866900"/>
              <a:gd name="connsiteX2" fmla="*/ 2101850 w 2101850"/>
              <a:gd name="connsiteY2" fmla="*/ 1866900 h 1866900"/>
              <a:gd name="connsiteX3" fmla="*/ 0 w 2101850"/>
              <a:gd name="connsiteY3" fmla="*/ 1866900 h 1866900"/>
              <a:gd name="connsiteX4" fmla="*/ 0 w 2101850"/>
              <a:gd name="connsiteY4" fmla="*/ 0 h 1866900"/>
              <a:gd name="connsiteX0" fmla="*/ 0 w 2101850"/>
              <a:gd name="connsiteY0" fmla="*/ 0 h 1866900"/>
              <a:gd name="connsiteX1" fmla="*/ 2101850 w 2101850"/>
              <a:gd name="connsiteY1" fmla="*/ 0 h 1866900"/>
              <a:gd name="connsiteX2" fmla="*/ 2101850 w 2101850"/>
              <a:gd name="connsiteY2" fmla="*/ 1866900 h 1866900"/>
              <a:gd name="connsiteX3" fmla="*/ 469900 w 2101850"/>
              <a:gd name="connsiteY3" fmla="*/ 1651000 h 1866900"/>
              <a:gd name="connsiteX4" fmla="*/ 0 w 2101850"/>
              <a:gd name="connsiteY4" fmla="*/ 0 h 1866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01850" h="1866900">
                <a:moveTo>
                  <a:pt x="0" y="0"/>
                </a:moveTo>
                <a:lnTo>
                  <a:pt x="2101850" y="0"/>
                </a:lnTo>
                <a:lnTo>
                  <a:pt x="2101850" y="1866900"/>
                </a:lnTo>
                <a:lnTo>
                  <a:pt x="469900" y="1651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3352800" y="0"/>
            <a:ext cx="5734958" cy="1143000"/>
          </a:xfrm>
          <a:solidFill>
            <a:srgbClr val="FFFFFF">
              <a:alpha val="60000"/>
            </a:srgbClr>
          </a:solidFill>
        </p:spPr>
        <p:txBody>
          <a:bodyPr>
            <a:normAutofit/>
          </a:bodyPr>
          <a:lstStyle/>
          <a:p>
            <a:pPr algn="r"/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Jalur</a:t>
            </a:r>
            <a:r>
              <a:rPr lang="en-US" sz="4000" b="1" dirty="0" smtClean="0">
                <a:solidFill>
                  <a:srgbClr val="0070C0"/>
                </a:solidFill>
                <a:latin typeface="Myriad Pro" pitchFamily="34" charset="0"/>
              </a:rPr>
              <a:t> </a:t>
            </a:r>
            <a:r>
              <a:rPr lang="en-US" sz="4000" b="1" i="1" dirty="0" smtClean="0">
                <a:solidFill>
                  <a:srgbClr val="0070C0"/>
                </a:solidFill>
                <a:latin typeface="Myriad Pro" pitchFamily="34" charset="0"/>
              </a:rPr>
              <a:t>Emergency</a:t>
            </a:r>
            <a:endParaRPr lang="en-US" sz="4000" b="1" i="1" dirty="0">
              <a:solidFill>
                <a:srgbClr val="0070C0"/>
              </a:solidFill>
              <a:latin typeface="Myriad Pro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5410200" y="2743200"/>
            <a:ext cx="19051" cy="22225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5829300" y="2889250"/>
            <a:ext cx="7794" cy="23495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4953000" y="2743200"/>
            <a:ext cx="457200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4876800" y="2514600"/>
            <a:ext cx="76200" cy="228600"/>
          </a:xfrm>
          <a:prstGeom prst="line">
            <a:avLst/>
          </a:prstGeom>
          <a:ln>
            <a:headEnd type="arrow" w="med" len="med"/>
            <a:tailEnd type="none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 flipV="1">
            <a:off x="5638800" y="2819400"/>
            <a:ext cx="198294" cy="76200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>
            <a:off x="4937125" y="4419600"/>
            <a:ext cx="92075" cy="15240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5381625" y="4495800"/>
            <a:ext cx="104775" cy="20220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H="1">
            <a:off x="4800600" y="4572000"/>
            <a:ext cx="136525" cy="63000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H="1" flipV="1">
            <a:off x="5029200" y="4648200"/>
            <a:ext cx="352425" cy="49800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5381625" y="4698000"/>
            <a:ext cx="332509" cy="0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flipV="1">
            <a:off x="6019800" y="4343400"/>
            <a:ext cx="457200" cy="265450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flipH="1">
            <a:off x="6324600" y="4533900"/>
            <a:ext cx="304800" cy="164100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6019800" y="3886200"/>
            <a:ext cx="609600" cy="152400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>
            <a:off x="5830744" y="2895600"/>
            <a:ext cx="411306" cy="152400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>
            <a:off x="6311900" y="3194050"/>
            <a:ext cx="317500" cy="387350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29789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 smtClean="0"/>
              <a:t>Skematik</a:t>
            </a:r>
            <a:r>
              <a:rPr lang="en-US" b="1" dirty="0" smtClean="0"/>
              <a:t> </a:t>
            </a:r>
            <a:r>
              <a:rPr lang="en-US" b="1" dirty="0" err="1" smtClean="0"/>
              <a:t>Desain</a:t>
            </a:r>
            <a:endParaRPr lang="en-US" b="1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0933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Mitha\Desktop\data final\data pc\img dari pc\TAMPAK 3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92" t="11800" r="17743" b="58169"/>
          <a:stretch/>
        </p:blipFill>
        <p:spPr bwMode="auto">
          <a:xfrm>
            <a:off x="473007" y="1066800"/>
            <a:ext cx="8233229" cy="256121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66700" y="0"/>
            <a:ext cx="8572500" cy="1143000"/>
          </a:xfrm>
          <a:solidFill>
            <a:srgbClr val="FFFFFF">
              <a:alpha val="60000"/>
            </a:srgbClr>
          </a:solidFill>
        </p:spPr>
        <p:txBody>
          <a:bodyPr>
            <a:normAutofit/>
          </a:bodyPr>
          <a:lstStyle/>
          <a:p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Tampak</a:t>
            </a:r>
            <a:endParaRPr lang="en-US" sz="4000" b="1" dirty="0">
              <a:solidFill>
                <a:srgbClr val="0070C0"/>
              </a:solidFill>
              <a:latin typeface="Myriad Pro" pitchFamily="34" charset="0"/>
            </a:endParaRPr>
          </a:p>
        </p:txBody>
      </p:sp>
      <p:pic>
        <p:nvPicPr>
          <p:cNvPr id="5" name="Picture 2" descr="C:\Users\Mitha\Desktop\data final\data pc\img dari pc\TAMPAK 3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92" t="47241" r="17743" b="20072"/>
          <a:stretch/>
        </p:blipFill>
        <p:spPr bwMode="auto">
          <a:xfrm>
            <a:off x="457199" y="3860800"/>
            <a:ext cx="8233229" cy="27876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04800" y="838200"/>
            <a:ext cx="2743200" cy="1143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 smtClean="0">
                <a:latin typeface="Myriad Pro" pitchFamily="34" charset="0"/>
              </a:rPr>
              <a:t>Dari </a:t>
            </a:r>
            <a:r>
              <a:rPr lang="en-US" sz="2000" b="1" dirty="0" err="1" smtClean="0">
                <a:latin typeface="Myriad Pro" pitchFamily="34" charset="0"/>
              </a:rPr>
              <a:t>Lingkar</a:t>
            </a:r>
            <a:r>
              <a:rPr lang="en-US" sz="2000" b="1" dirty="0" smtClean="0">
                <a:latin typeface="Myriad Pro" pitchFamily="34" charset="0"/>
              </a:rPr>
              <a:t> </a:t>
            </a:r>
            <a:r>
              <a:rPr lang="en-US" sz="2000" b="1" dirty="0" err="1" smtClean="0">
                <a:latin typeface="Myriad Pro" pitchFamily="34" charset="0"/>
              </a:rPr>
              <a:t>Dalam</a:t>
            </a:r>
            <a:endParaRPr lang="en-US" sz="2000" b="1" dirty="0">
              <a:latin typeface="Myriad Pro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04800" y="3657600"/>
            <a:ext cx="3048000" cy="1143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 smtClean="0">
                <a:latin typeface="Myriad Pro" pitchFamily="34" charset="0"/>
              </a:rPr>
              <a:t>Dari Boulevard Selatan</a:t>
            </a:r>
            <a:endParaRPr lang="en-US" sz="2000" b="1" dirty="0"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67055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Mitha\Desktop\data final\data pc\img dari pc\TAMPAK 3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" t="14189" r="1803" b="57110"/>
          <a:stretch/>
        </p:blipFill>
        <p:spPr bwMode="auto">
          <a:xfrm>
            <a:off x="252186" y="1447800"/>
            <a:ext cx="8572500" cy="180835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52186" y="3396343"/>
            <a:ext cx="8572500" cy="5493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66700" y="0"/>
            <a:ext cx="8572500" cy="1143000"/>
          </a:xfrm>
          <a:solidFill>
            <a:srgbClr val="FFFFFF">
              <a:alpha val="60000"/>
            </a:srgbClr>
          </a:solidFill>
        </p:spPr>
        <p:txBody>
          <a:bodyPr>
            <a:normAutofit/>
          </a:bodyPr>
          <a:lstStyle/>
          <a:p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Tampak</a:t>
            </a:r>
            <a:endParaRPr lang="en-US" sz="4000" b="1" dirty="0">
              <a:solidFill>
                <a:srgbClr val="0070C0"/>
              </a:solidFill>
              <a:latin typeface="Myriad Pro" pitchFamily="34" charset="0"/>
            </a:endParaRPr>
          </a:p>
        </p:txBody>
      </p:sp>
      <p:pic>
        <p:nvPicPr>
          <p:cNvPr id="6" name="Picture 2" descr="C:\Users\Mitha\Desktop\data final\data pc\img dari pc\TAMPAK 3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" t="52270" r="1803" b="21099"/>
          <a:stretch/>
        </p:blipFill>
        <p:spPr bwMode="auto">
          <a:xfrm>
            <a:off x="252186" y="3847170"/>
            <a:ext cx="8572500" cy="16779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52400" y="1208978"/>
            <a:ext cx="3048000" cy="1143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 smtClean="0">
                <a:latin typeface="Myriad Pro" pitchFamily="34" charset="0"/>
              </a:rPr>
              <a:t>Dari Boulevard </a:t>
            </a:r>
            <a:r>
              <a:rPr lang="en-US" sz="2000" b="1" dirty="0" err="1" smtClean="0">
                <a:latin typeface="Myriad Pro" pitchFamily="34" charset="0"/>
              </a:rPr>
              <a:t>Timur</a:t>
            </a:r>
            <a:endParaRPr lang="en-US" sz="2000" b="1" dirty="0">
              <a:latin typeface="Myriad Pro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-76200" y="3505200"/>
            <a:ext cx="3048000" cy="11430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b="1" dirty="0" smtClean="0">
                <a:latin typeface="Myriad Pro" pitchFamily="34" charset="0"/>
              </a:rPr>
              <a:t>Dari </a:t>
            </a:r>
            <a:r>
              <a:rPr lang="en-US" sz="2000" b="1" dirty="0" err="1" smtClean="0">
                <a:latin typeface="Myriad Pro" pitchFamily="34" charset="0"/>
              </a:rPr>
              <a:t>Arah</a:t>
            </a:r>
            <a:r>
              <a:rPr lang="en-US" sz="2000" b="1" dirty="0" smtClean="0">
                <a:latin typeface="Myriad Pro" pitchFamily="34" charset="0"/>
              </a:rPr>
              <a:t> Selatan</a:t>
            </a:r>
            <a:endParaRPr lang="en-US" sz="2000" b="1" dirty="0"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0069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9" t="27054" r="1048" b="27141"/>
          <a:stretch/>
        </p:blipFill>
        <p:spPr>
          <a:xfrm>
            <a:off x="0" y="2740907"/>
            <a:ext cx="8788636" cy="3350746"/>
          </a:xfrm>
        </p:spPr>
      </p:pic>
      <p:cxnSp>
        <p:nvCxnSpPr>
          <p:cNvPr id="6" name="Straight Connector 5"/>
          <p:cNvCxnSpPr/>
          <p:nvPr/>
        </p:nvCxnSpPr>
        <p:spPr>
          <a:xfrm flipV="1">
            <a:off x="3626529" y="2058888"/>
            <a:ext cx="0" cy="20551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3652024" y="2058888"/>
            <a:ext cx="63947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4628103" y="2820889"/>
            <a:ext cx="0" cy="12827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611642" y="2820889"/>
            <a:ext cx="56936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4896323" y="3101305"/>
            <a:ext cx="0" cy="12443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4896323" y="3101305"/>
            <a:ext cx="304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3961201" y="2435423"/>
            <a:ext cx="10559" cy="17444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971760" y="2435423"/>
            <a:ext cx="304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V="1">
            <a:off x="904473" y="3113040"/>
            <a:ext cx="0" cy="1219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904473" y="3113040"/>
            <a:ext cx="512256" cy="103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1074225" y="3500481"/>
            <a:ext cx="0" cy="9149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1076449" y="3500481"/>
            <a:ext cx="338056" cy="17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V="1">
            <a:off x="6907656" y="3045464"/>
            <a:ext cx="0" cy="10085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6907656" y="3045464"/>
            <a:ext cx="3188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1416729" y="2959151"/>
            <a:ext cx="17075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/>
              <a:t>k</a:t>
            </a:r>
            <a:r>
              <a:rPr lang="en-US" sz="1400" b="1" dirty="0" err="1" smtClean="0"/>
              <a:t>olom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beton</a:t>
            </a:r>
            <a:r>
              <a:rPr lang="en-US" sz="1400" b="1" dirty="0" smtClean="0"/>
              <a:t> d 40cm</a:t>
            </a:r>
            <a:endParaRPr lang="en-US" sz="1400" b="1" dirty="0"/>
          </a:p>
        </p:txBody>
      </p:sp>
      <p:sp>
        <p:nvSpPr>
          <p:cNvPr id="41" name="TextBox 40"/>
          <p:cNvSpPr txBox="1"/>
          <p:nvPr/>
        </p:nvSpPr>
        <p:spPr>
          <a:xfrm>
            <a:off x="1410961" y="3349823"/>
            <a:ext cx="15570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/>
              <a:t>b</a:t>
            </a:r>
            <a:r>
              <a:rPr lang="en-US" sz="1400" b="1" dirty="0" err="1" smtClean="0"/>
              <a:t>alok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beton</a:t>
            </a:r>
            <a:r>
              <a:rPr lang="en-US" sz="1400" b="1" dirty="0" smtClean="0"/>
              <a:t> 40/80</a:t>
            </a:r>
            <a:endParaRPr lang="en-US" sz="1400" b="1" dirty="0"/>
          </a:p>
        </p:txBody>
      </p:sp>
      <p:sp>
        <p:nvSpPr>
          <p:cNvPr id="45" name="TextBox 44"/>
          <p:cNvSpPr txBox="1"/>
          <p:nvPr/>
        </p:nvSpPr>
        <p:spPr>
          <a:xfrm>
            <a:off x="4291496" y="1905000"/>
            <a:ext cx="15408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/>
              <a:t>k</a:t>
            </a:r>
            <a:r>
              <a:rPr lang="en-US" sz="1400" b="1" dirty="0" err="1" smtClean="0"/>
              <a:t>olom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beton</a:t>
            </a:r>
            <a:r>
              <a:rPr lang="en-US" sz="1400" b="1" dirty="0" smtClean="0"/>
              <a:t> d 1m</a:t>
            </a:r>
            <a:endParaRPr lang="en-US" sz="1400" b="1" dirty="0"/>
          </a:p>
        </p:txBody>
      </p:sp>
      <p:sp>
        <p:nvSpPr>
          <p:cNvPr id="46" name="TextBox 45"/>
          <p:cNvSpPr txBox="1"/>
          <p:nvPr/>
        </p:nvSpPr>
        <p:spPr>
          <a:xfrm>
            <a:off x="4262457" y="2286000"/>
            <a:ext cx="26334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 smtClean="0"/>
              <a:t>dinding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bata</a:t>
            </a:r>
            <a:r>
              <a:rPr lang="en-US" sz="1400" b="1" dirty="0" smtClean="0"/>
              <a:t> 23cm lapis plywood</a:t>
            </a:r>
            <a:endParaRPr lang="en-US" sz="1400" b="1" dirty="0"/>
          </a:p>
        </p:txBody>
      </p:sp>
      <p:sp>
        <p:nvSpPr>
          <p:cNvPr id="49" name="TextBox 48"/>
          <p:cNvSpPr txBox="1"/>
          <p:nvPr/>
        </p:nvSpPr>
        <p:spPr>
          <a:xfrm>
            <a:off x="5379129" y="259446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51" name="TextBox 50"/>
          <p:cNvSpPr txBox="1"/>
          <p:nvPr/>
        </p:nvSpPr>
        <p:spPr>
          <a:xfrm>
            <a:off x="5181004" y="2667000"/>
            <a:ext cx="136608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 smtClean="0"/>
              <a:t>dinding</a:t>
            </a:r>
            <a:r>
              <a:rPr lang="en-US" sz="1400" b="1" dirty="0" smtClean="0"/>
              <a:t> diffusor</a:t>
            </a:r>
            <a:endParaRPr lang="en-US" sz="1400" b="1" dirty="0"/>
          </a:p>
        </p:txBody>
      </p:sp>
      <p:sp>
        <p:nvSpPr>
          <p:cNvPr id="53" name="TextBox 52"/>
          <p:cNvSpPr txBox="1"/>
          <p:nvPr/>
        </p:nvSpPr>
        <p:spPr>
          <a:xfrm>
            <a:off x="5201123" y="2969507"/>
            <a:ext cx="15570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/>
              <a:t>b</a:t>
            </a:r>
            <a:r>
              <a:rPr lang="en-US" sz="1400" b="1" dirty="0" err="1" smtClean="0"/>
              <a:t>alok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beton</a:t>
            </a:r>
            <a:r>
              <a:rPr lang="en-US" sz="1400" b="1" dirty="0" smtClean="0"/>
              <a:t> 40/80</a:t>
            </a:r>
            <a:endParaRPr lang="en-US" sz="1400" b="1" dirty="0"/>
          </a:p>
        </p:txBody>
      </p:sp>
      <p:sp>
        <p:nvSpPr>
          <p:cNvPr id="56" name="TextBox 55"/>
          <p:cNvSpPr txBox="1"/>
          <p:nvPr/>
        </p:nvSpPr>
        <p:spPr>
          <a:xfrm>
            <a:off x="7226508" y="2894796"/>
            <a:ext cx="10118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space truss</a:t>
            </a:r>
            <a:endParaRPr lang="en-US" sz="1400" b="1" dirty="0"/>
          </a:p>
        </p:txBody>
      </p:sp>
      <p:sp>
        <p:nvSpPr>
          <p:cNvPr id="57" name="TextBox 56"/>
          <p:cNvSpPr txBox="1"/>
          <p:nvPr/>
        </p:nvSpPr>
        <p:spPr>
          <a:xfrm>
            <a:off x="7226507" y="3057206"/>
            <a:ext cx="1173719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err="1" smtClean="0"/>
              <a:t>Penutup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atap</a:t>
            </a:r>
            <a:r>
              <a:rPr lang="en-US" sz="1100" b="1" dirty="0" smtClean="0"/>
              <a:t> :</a:t>
            </a:r>
          </a:p>
          <a:p>
            <a:r>
              <a:rPr lang="en-US" sz="1100" b="1" dirty="0" err="1"/>
              <a:t>a</a:t>
            </a:r>
            <a:r>
              <a:rPr lang="en-US" sz="1100" b="1" dirty="0" err="1" smtClean="0"/>
              <a:t>luminium</a:t>
            </a:r>
            <a:r>
              <a:rPr lang="en-US" sz="1100" b="1" dirty="0" smtClean="0"/>
              <a:t> panel</a:t>
            </a:r>
          </a:p>
          <a:p>
            <a:r>
              <a:rPr lang="en-US" sz="1100" b="1" dirty="0" err="1" smtClean="0"/>
              <a:t>composit</a:t>
            </a:r>
            <a:endParaRPr lang="en-US" sz="1100" b="1" dirty="0"/>
          </a:p>
        </p:txBody>
      </p:sp>
      <p:cxnSp>
        <p:nvCxnSpPr>
          <p:cNvPr id="60" name="Straight Connector 59"/>
          <p:cNvCxnSpPr/>
          <p:nvPr/>
        </p:nvCxnSpPr>
        <p:spPr>
          <a:xfrm>
            <a:off x="654729" y="5028396"/>
            <a:ext cx="457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 rot="1800000">
            <a:off x="688070" y="4952196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rot="1800000">
            <a:off x="1073830" y="4952195"/>
            <a:ext cx="0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:\Users\Edward\Desktop\New folder\pot aa 3 edite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37" t="60677" r="10771" b="33278"/>
          <a:stretch/>
        </p:blipFill>
        <p:spPr bwMode="auto">
          <a:xfrm>
            <a:off x="592177" y="4875996"/>
            <a:ext cx="7315200" cy="443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TextBox 65"/>
          <p:cNvSpPr txBox="1"/>
          <p:nvPr/>
        </p:nvSpPr>
        <p:spPr>
          <a:xfrm>
            <a:off x="8664589" y="3196774"/>
            <a:ext cx="508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23.20</a:t>
            </a:r>
            <a:endParaRPr lang="en-US" sz="1100" dirty="0"/>
          </a:p>
        </p:txBody>
      </p:sp>
      <p:sp>
        <p:nvSpPr>
          <p:cNvPr id="67" name="TextBox 66"/>
          <p:cNvSpPr txBox="1"/>
          <p:nvPr/>
        </p:nvSpPr>
        <p:spPr>
          <a:xfrm>
            <a:off x="8664589" y="3708457"/>
            <a:ext cx="508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13.20</a:t>
            </a:r>
            <a:endParaRPr lang="en-US" sz="1100" dirty="0"/>
          </a:p>
        </p:txBody>
      </p:sp>
      <p:sp>
        <p:nvSpPr>
          <p:cNvPr id="68" name="TextBox 67"/>
          <p:cNvSpPr txBox="1"/>
          <p:nvPr/>
        </p:nvSpPr>
        <p:spPr>
          <a:xfrm>
            <a:off x="8664589" y="3918230"/>
            <a:ext cx="508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10.00</a:t>
            </a:r>
            <a:endParaRPr lang="en-US" sz="1100" dirty="0"/>
          </a:p>
        </p:txBody>
      </p:sp>
      <p:sp>
        <p:nvSpPr>
          <p:cNvPr id="69" name="TextBox 68"/>
          <p:cNvSpPr txBox="1"/>
          <p:nvPr/>
        </p:nvSpPr>
        <p:spPr>
          <a:xfrm>
            <a:off x="8700656" y="4190196"/>
            <a:ext cx="43633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5.00</a:t>
            </a:r>
            <a:endParaRPr lang="en-US" sz="1100" dirty="0"/>
          </a:p>
        </p:txBody>
      </p:sp>
      <p:sp>
        <p:nvSpPr>
          <p:cNvPr id="70" name="TextBox 69"/>
          <p:cNvSpPr txBox="1"/>
          <p:nvPr/>
        </p:nvSpPr>
        <p:spPr>
          <a:xfrm>
            <a:off x="8664589" y="4385786"/>
            <a:ext cx="43633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0.00</a:t>
            </a:r>
            <a:endParaRPr lang="en-US" sz="1100" dirty="0"/>
          </a:p>
        </p:txBody>
      </p:sp>
      <p:sp>
        <p:nvSpPr>
          <p:cNvPr id="71" name="TextBox 70"/>
          <p:cNvSpPr txBox="1"/>
          <p:nvPr/>
        </p:nvSpPr>
        <p:spPr>
          <a:xfrm>
            <a:off x="8664588" y="4538990"/>
            <a:ext cx="43633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0.65</a:t>
            </a:r>
            <a:endParaRPr lang="en-US" sz="1100" dirty="0"/>
          </a:p>
        </p:txBody>
      </p:sp>
      <p:sp>
        <p:nvSpPr>
          <p:cNvPr id="42" name="Title 1"/>
          <p:cNvSpPr>
            <a:spLocks noGrp="1"/>
          </p:cNvSpPr>
          <p:nvPr>
            <p:ph type="title"/>
          </p:nvPr>
        </p:nvSpPr>
        <p:spPr>
          <a:xfrm>
            <a:off x="266700" y="0"/>
            <a:ext cx="8572500" cy="1143000"/>
          </a:xfrm>
          <a:solidFill>
            <a:srgbClr val="FFFFFF">
              <a:alpha val="60000"/>
            </a:srgbClr>
          </a:solidFill>
        </p:spPr>
        <p:txBody>
          <a:bodyPr>
            <a:normAutofit/>
          </a:bodyPr>
          <a:lstStyle/>
          <a:p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Potongan</a:t>
            </a:r>
            <a:r>
              <a:rPr lang="en-US" sz="4000" b="1" dirty="0" smtClean="0">
                <a:solidFill>
                  <a:srgbClr val="0070C0"/>
                </a:solidFill>
                <a:latin typeface="Myriad Pro" pitchFamily="34" charset="0"/>
              </a:rPr>
              <a:t> AA</a:t>
            </a:r>
            <a:endParaRPr lang="en-US" sz="4000" b="1" dirty="0">
              <a:solidFill>
                <a:srgbClr val="0070C0"/>
              </a:solidFill>
              <a:latin typeface="Myriad Pro" pitchFamily="34" charset="0"/>
            </a:endParaRPr>
          </a:p>
        </p:txBody>
      </p:sp>
      <p:pic>
        <p:nvPicPr>
          <p:cNvPr id="37" name="Picture 2" descr="C:\Users\Windows\Desktop\IMG\layout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1" t="15825" r="9166" b="23128"/>
          <a:stretch/>
        </p:blipFill>
        <p:spPr bwMode="auto">
          <a:xfrm rot="16200000">
            <a:off x="579310" y="384725"/>
            <a:ext cx="1900527" cy="2209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Connector 2"/>
          <p:cNvCxnSpPr/>
          <p:nvPr/>
        </p:nvCxnSpPr>
        <p:spPr>
          <a:xfrm>
            <a:off x="228600" y="990600"/>
            <a:ext cx="2514600" cy="9144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V="1">
            <a:off x="228600" y="838200"/>
            <a:ext cx="76200" cy="1524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flipV="1">
            <a:off x="2743200" y="1748883"/>
            <a:ext cx="76200" cy="1524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28914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8" t="33236" r="2909" b="35337"/>
          <a:stretch/>
        </p:blipFill>
        <p:spPr>
          <a:xfrm>
            <a:off x="29028" y="3200400"/>
            <a:ext cx="9114972" cy="2438400"/>
          </a:xfrm>
        </p:spPr>
      </p:pic>
      <p:cxnSp>
        <p:nvCxnSpPr>
          <p:cNvPr id="5" name="Straight Connector 4"/>
          <p:cNvCxnSpPr/>
          <p:nvPr/>
        </p:nvCxnSpPr>
        <p:spPr>
          <a:xfrm flipV="1">
            <a:off x="4295594" y="2211289"/>
            <a:ext cx="0" cy="26011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4295594" y="2211289"/>
            <a:ext cx="90552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4896323" y="3272252"/>
            <a:ext cx="0" cy="12443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4896323" y="3268616"/>
            <a:ext cx="304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4572000" y="2658211"/>
            <a:ext cx="0" cy="158984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4572000" y="2658211"/>
            <a:ext cx="62912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704852" y="3048000"/>
            <a:ext cx="0" cy="1393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704770" y="3046850"/>
            <a:ext cx="706191" cy="11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1074225" y="3500481"/>
            <a:ext cx="0" cy="91499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076449" y="3500481"/>
            <a:ext cx="338056" cy="17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6907656" y="3045464"/>
            <a:ext cx="0" cy="100850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07656" y="3045464"/>
            <a:ext cx="3188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410961" y="2915484"/>
            <a:ext cx="17075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/>
              <a:t>k</a:t>
            </a:r>
            <a:r>
              <a:rPr lang="en-US" sz="1400" b="1" dirty="0" err="1" smtClean="0"/>
              <a:t>olom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beton</a:t>
            </a:r>
            <a:r>
              <a:rPr lang="en-US" sz="1400" b="1" dirty="0" smtClean="0"/>
              <a:t> d 40cm</a:t>
            </a:r>
            <a:endParaRPr lang="en-US" sz="1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1410961" y="3349823"/>
            <a:ext cx="15570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/>
              <a:t>b</a:t>
            </a:r>
            <a:r>
              <a:rPr lang="en-US" sz="1400" b="1" dirty="0" err="1" smtClean="0"/>
              <a:t>alok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beton</a:t>
            </a:r>
            <a:r>
              <a:rPr lang="en-US" sz="1400" b="1" dirty="0" smtClean="0"/>
              <a:t> 40/80</a:t>
            </a:r>
            <a:endParaRPr lang="en-US" sz="14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5124421" y="2504322"/>
            <a:ext cx="21714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/>
              <a:t>a</a:t>
            </a:r>
            <a:r>
              <a:rPr lang="en-US" sz="1400" b="1" dirty="0" err="1" smtClean="0"/>
              <a:t>luminium</a:t>
            </a:r>
            <a:r>
              <a:rPr lang="en-US" sz="1400" b="1" dirty="0" smtClean="0"/>
              <a:t> panel </a:t>
            </a:r>
            <a:r>
              <a:rPr lang="en-US" sz="1400" b="1" dirty="0" err="1" smtClean="0"/>
              <a:t>composit</a:t>
            </a:r>
            <a:endParaRPr lang="en-US" sz="14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5130520" y="3104679"/>
            <a:ext cx="15570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/>
              <a:t>b</a:t>
            </a:r>
            <a:r>
              <a:rPr lang="en-US" sz="1400" b="1" dirty="0" err="1" smtClean="0"/>
              <a:t>alok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beton</a:t>
            </a:r>
            <a:r>
              <a:rPr lang="en-US" sz="1400" b="1" dirty="0" smtClean="0"/>
              <a:t> 40/80</a:t>
            </a:r>
            <a:endParaRPr lang="en-US" sz="1400" b="1" dirty="0"/>
          </a:p>
        </p:txBody>
      </p:sp>
      <p:sp>
        <p:nvSpPr>
          <p:cNvPr id="26" name="TextBox 25"/>
          <p:cNvSpPr txBox="1"/>
          <p:nvPr/>
        </p:nvSpPr>
        <p:spPr>
          <a:xfrm>
            <a:off x="7226508" y="2894796"/>
            <a:ext cx="10118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space truss</a:t>
            </a:r>
            <a:endParaRPr lang="en-US" sz="14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7226507" y="3057206"/>
            <a:ext cx="1173719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err="1" smtClean="0"/>
              <a:t>Penutup</a:t>
            </a:r>
            <a:r>
              <a:rPr lang="en-US" sz="1100" b="1" dirty="0" smtClean="0"/>
              <a:t> </a:t>
            </a:r>
            <a:r>
              <a:rPr lang="en-US" sz="1100" b="1" dirty="0" err="1" smtClean="0"/>
              <a:t>atap</a:t>
            </a:r>
            <a:r>
              <a:rPr lang="en-US" sz="1100" b="1" dirty="0" smtClean="0"/>
              <a:t> :</a:t>
            </a:r>
          </a:p>
          <a:p>
            <a:r>
              <a:rPr lang="en-US" sz="1100" b="1" dirty="0" err="1"/>
              <a:t>a</a:t>
            </a:r>
            <a:r>
              <a:rPr lang="en-US" sz="1100" b="1" dirty="0" err="1" smtClean="0"/>
              <a:t>luminium</a:t>
            </a:r>
            <a:r>
              <a:rPr lang="en-US" sz="1100" b="1" dirty="0" smtClean="0"/>
              <a:t> panel</a:t>
            </a:r>
          </a:p>
          <a:p>
            <a:r>
              <a:rPr lang="en-US" sz="1100" b="1" dirty="0" err="1" smtClean="0"/>
              <a:t>composit</a:t>
            </a:r>
            <a:endParaRPr lang="en-US" sz="1100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8685855" y="3994249"/>
            <a:ext cx="50847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11.00</a:t>
            </a:r>
            <a:endParaRPr lang="en-US" sz="1100" dirty="0"/>
          </a:p>
        </p:txBody>
      </p:sp>
      <p:sp>
        <p:nvSpPr>
          <p:cNvPr id="29" name="TextBox 28"/>
          <p:cNvSpPr txBox="1"/>
          <p:nvPr/>
        </p:nvSpPr>
        <p:spPr>
          <a:xfrm>
            <a:off x="8696488" y="4123144"/>
            <a:ext cx="43633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9.00</a:t>
            </a:r>
            <a:endParaRPr lang="en-US" sz="1100" dirty="0"/>
          </a:p>
        </p:txBody>
      </p:sp>
      <p:sp>
        <p:nvSpPr>
          <p:cNvPr id="30" name="TextBox 29"/>
          <p:cNvSpPr txBox="1"/>
          <p:nvPr/>
        </p:nvSpPr>
        <p:spPr>
          <a:xfrm>
            <a:off x="8696488" y="4354183"/>
            <a:ext cx="43633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5.00</a:t>
            </a:r>
            <a:endParaRPr lang="en-US" sz="1100" dirty="0"/>
          </a:p>
        </p:txBody>
      </p:sp>
      <p:sp>
        <p:nvSpPr>
          <p:cNvPr id="32" name="TextBox 31"/>
          <p:cNvSpPr txBox="1"/>
          <p:nvPr/>
        </p:nvSpPr>
        <p:spPr>
          <a:xfrm>
            <a:off x="8696488" y="4652567"/>
            <a:ext cx="43633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0.00</a:t>
            </a:r>
            <a:endParaRPr lang="en-US" sz="1100" dirty="0"/>
          </a:p>
        </p:txBody>
      </p:sp>
      <p:sp>
        <p:nvSpPr>
          <p:cNvPr id="38" name="TextBox 37"/>
          <p:cNvSpPr txBox="1"/>
          <p:nvPr/>
        </p:nvSpPr>
        <p:spPr>
          <a:xfrm>
            <a:off x="5130335" y="2057400"/>
            <a:ext cx="15570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/>
              <a:t>b</a:t>
            </a:r>
            <a:r>
              <a:rPr lang="en-US" sz="1400" b="1" dirty="0" err="1" smtClean="0"/>
              <a:t>alok</a:t>
            </a:r>
            <a:r>
              <a:rPr lang="en-US" sz="1400" b="1" dirty="0" smtClean="0"/>
              <a:t> </a:t>
            </a:r>
            <a:r>
              <a:rPr lang="en-US" sz="1400" b="1" dirty="0" err="1" smtClean="0"/>
              <a:t>beton</a:t>
            </a:r>
            <a:r>
              <a:rPr lang="en-US" sz="1400" b="1" dirty="0" smtClean="0"/>
              <a:t> 30/60</a:t>
            </a:r>
            <a:endParaRPr lang="en-US" sz="1400" b="1" dirty="0"/>
          </a:p>
        </p:txBody>
      </p:sp>
      <p:sp>
        <p:nvSpPr>
          <p:cNvPr id="31" name="Title 1"/>
          <p:cNvSpPr>
            <a:spLocks noGrp="1"/>
          </p:cNvSpPr>
          <p:nvPr>
            <p:ph type="title"/>
          </p:nvPr>
        </p:nvSpPr>
        <p:spPr>
          <a:xfrm>
            <a:off x="266700" y="0"/>
            <a:ext cx="8572500" cy="1143000"/>
          </a:xfrm>
          <a:solidFill>
            <a:srgbClr val="FFFFFF">
              <a:alpha val="60000"/>
            </a:srgbClr>
          </a:solidFill>
        </p:spPr>
        <p:txBody>
          <a:bodyPr>
            <a:normAutofit/>
          </a:bodyPr>
          <a:lstStyle/>
          <a:p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Potongan</a:t>
            </a:r>
            <a:r>
              <a:rPr lang="en-US" sz="4000" b="1" dirty="0" smtClean="0">
                <a:solidFill>
                  <a:srgbClr val="0070C0"/>
                </a:solidFill>
                <a:latin typeface="Myriad Pro" pitchFamily="34" charset="0"/>
              </a:rPr>
              <a:t> BB</a:t>
            </a:r>
            <a:endParaRPr lang="en-US" sz="4000" b="1" dirty="0">
              <a:solidFill>
                <a:srgbClr val="0070C0"/>
              </a:solidFill>
              <a:latin typeface="Myriad Pro" pitchFamily="34" charset="0"/>
            </a:endParaRPr>
          </a:p>
        </p:txBody>
      </p:sp>
      <p:pic>
        <p:nvPicPr>
          <p:cNvPr id="33" name="Picture 2" descr="C:\Users\Windows\Desktop\IMG\layout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1" t="15825" r="9166" b="23128"/>
          <a:stretch/>
        </p:blipFill>
        <p:spPr bwMode="auto">
          <a:xfrm rot="16200000">
            <a:off x="579310" y="384725"/>
            <a:ext cx="1900527" cy="2209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4" name="Straight Connector 33"/>
          <p:cNvCxnSpPr/>
          <p:nvPr/>
        </p:nvCxnSpPr>
        <p:spPr>
          <a:xfrm>
            <a:off x="304800" y="304800"/>
            <a:ext cx="1447800" cy="2199522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V="1">
            <a:off x="304800" y="228600"/>
            <a:ext cx="119873" cy="762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flipV="1">
            <a:off x="1752600" y="2428122"/>
            <a:ext cx="119873" cy="7620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2150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111149" y="838200"/>
            <a:ext cx="8638673" cy="3733800"/>
            <a:chOff x="228600" y="-304800"/>
            <a:chExt cx="8638673" cy="3733800"/>
          </a:xfrm>
        </p:grpSpPr>
        <p:pic>
          <p:nvPicPr>
            <p:cNvPr id="3074" name="Picture 2" descr="C:\Users\Edward\Desktop\data final\DARI MAC\img dari mac\STRUKTUR 45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10" t="9249" r="2607" b="39023"/>
            <a:stretch/>
          </p:blipFill>
          <p:spPr bwMode="auto">
            <a:xfrm>
              <a:off x="228600" y="-304800"/>
              <a:ext cx="8638673" cy="33765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ectangle 7"/>
            <p:cNvSpPr/>
            <p:nvPr/>
          </p:nvSpPr>
          <p:spPr>
            <a:xfrm>
              <a:off x="685800" y="2743200"/>
              <a:ext cx="3352800" cy="685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705600" y="2598222"/>
              <a:ext cx="1828800" cy="6858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28600" y="1295400"/>
              <a:ext cx="762000" cy="17907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1410856" y="4122596"/>
            <a:ext cx="6785759" cy="2520381"/>
            <a:chOff x="1155056" y="4018712"/>
            <a:chExt cx="6785759" cy="2520381"/>
          </a:xfrm>
        </p:grpSpPr>
        <p:grpSp>
          <p:nvGrpSpPr>
            <p:cNvPr id="12" name="Group 11"/>
            <p:cNvGrpSpPr/>
            <p:nvPr/>
          </p:nvGrpSpPr>
          <p:grpSpPr>
            <a:xfrm>
              <a:off x="1155056" y="4018712"/>
              <a:ext cx="6785759" cy="2520381"/>
              <a:chOff x="1295400" y="3810000"/>
              <a:chExt cx="6785759" cy="2520381"/>
            </a:xfrm>
          </p:grpSpPr>
          <p:grpSp>
            <p:nvGrpSpPr>
              <p:cNvPr id="7" name="Group 6"/>
              <p:cNvGrpSpPr/>
              <p:nvPr/>
            </p:nvGrpSpPr>
            <p:grpSpPr>
              <a:xfrm>
                <a:off x="1295400" y="3810000"/>
                <a:ext cx="6785759" cy="2520381"/>
                <a:chOff x="1905000" y="4800600"/>
                <a:chExt cx="4275118" cy="1840363"/>
              </a:xfrm>
            </p:grpSpPr>
            <p:pic>
              <p:nvPicPr>
                <p:cNvPr id="5" name="Picture 2" descr="C:\Users\Edward\Desktop\data final\DARI MAC\img dari mac\STRUKTUR 45.jpg"/>
                <p:cNvPicPr>
                  <a:picLocks noChangeAspect="1" noChangeArrowheads="1"/>
                </p:cNvPicPr>
                <p:nvPr/>
              </p:nvPicPr>
              <p:blipFill rotWithShape="1"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9224" t="57733" r="44463" b="14073"/>
                <a:stretch/>
              </p:blipFill>
              <p:spPr bwMode="auto">
                <a:xfrm>
                  <a:off x="1905000" y="4800600"/>
                  <a:ext cx="4275118" cy="184036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4" name="Rectangle 3"/>
                <p:cNvSpPr/>
                <p:nvPr/>
              </p:nvSpPr>
              <p:spPr>
                <a:xfrm>
                  <a:off x="4191000" y="4800600"/>
                  <a:ext cx="1989118" cy="920181"/>
                </a:xfrm>
                <a:prstGeom prst="rect">
                  <a:avLst/>
                </a:prstGeom>
                <a:solidFill>
                  <a:srgbClr val="FFFFFF"/>
                </a:solidFill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" name="Rectangle 5"/>
                <p:cNvSpPr/>
                <p:nvPr/>
              </p:nvSpPr>
              <p:spPr>
                <a:xfrm>
                  <a:off x="3733800" y="4800600"/>
                  <a:ext cx="457200" cy="304800"/>
                </a:xfrm>
                <a:prstGeom prst="rect">
                  <a:avLst/>
                </a:prstGeom>
                <a:solidFill>
                  <a:srgbClr val="FFFFF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9" name="Oval 8"/>
              <p:cNvSpPr/>
              <p:nvPr/>
            </p:nvSpPr>
            <p:spPr>
              <a:xfrm rot="776800">
                <a:off x="2491973" y="4627477"/>
                <a:ext cx="1752908" cy="1056994"/>
              </a:xfrm>
              <a:prstGeom prst="ellipse">
                <a:avLst/>
              </a:prstGeom>
              <a:solidFill>
                <a:srgbClr val="00B050">
                  <a:alpha val="38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3" name="Rectangle 12"/>
            <p:cNvSpPr/>
            <p:nvPr/>
          </p:nvSpPr>
          <p:spPr>
            <a:xfrm>
              <a:off x="4648200" y="6248400"/>
              <a:ext cx="533400" cy="152400"/>
            </a:xfrm>
            <a:prstGeom prst="rect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/>
          <p:cNvSpPr/>
          <p:nvPr/>
        </p:nvSpPr>
        <p:spPr>
          <a:xfrm>
            <a:off x="10886" y="756941"/>
            <a:ext cx="2514600" cy="4572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266700" y="0"/>
            <a:ext cx="8572500" cy="838200"/>
          </a:xfrm>
          <a:solidFill>
            <a:srgbClr val="FFFFFF">
              <a:alpha val="60000"/>
            </a:srgbClr>
          </a:solidFill>
        </p:spPr>
        <p:txBody>
          <a:bodyPr>
            <a:normAutofit/>
          </a:bodyPr>
          <a:lstStyle/>
          <a:p>
            <a:pPr algn="r"/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Axonometri</a:t>
            </a:r>
            <a:r>
              <a:rPr lang="en-US" sz="4000" b="1" dirty="0" smtClean="0">
                <a:solidFill>
                  <a:srgbClr val="0070C0"/>
                </a:solidFill>
                <a:latin typeface="Myriad Pro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Struktur</a:t>
            </a:r>
            <a:endParaRPr lang="en-US" sz="4000" b="1" dirty="0">
              <a:solidFill>
                <a:srgbClr val="0070C0"/>
              </a:solidFill>
              <a:latin typeface="Myriad Pro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29029"/>
            <a:ext cx="9144001" cy="6858000"/>
          </a:xfrm>
          <a:prstGeom prst="rect">
            <a:avLst/>
          </a:prstGeom>
          <a:solidFill>
            <a:srgbClr val="FFFFFF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55" t="22222" r="27778" b="45555"/>
          <a:stretch/>
        </p:blipFill>
        <p:spPr bwMode="auto">
          <a:xfrm>
            <a:off x="847410" y="888679"/>
            <a:ext cx="5058767" cy="24450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21" t="60000" r="31112" b="10000"/>
          <a:stretch/>
        </p:blipFill>
        <p:spPr bwMode="auto">
          <a:xfrm>
            <a:off x="2767422" y="3741222"/>
            <a:ext cx="5339955" cy="255636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1" name="Title 1"/>
          <p:cNvSpPr txBox="1">
            <a:spLocks/>
          </p:cNvSpPr>
          <p:nvPr/>
        </p:nvSpPr>
        <p:spPr>
          <a:xfrm>
            <a:off x="6068148" y="1539714"/>
            <a:ext cx="2868801" cy="1143000"/>
          </a:xfrm>
          <a:prstGeom prst="rect">
            <a:avLst/>
          </a:prstGeom>
          <a:solidFill>
            <a:srgbClr val="FFFFFF">
              <a:alpha val="60000"/>
            </a:srgb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400" b="1" dirty="0" err="1" smtClean="0">
                <a:solidFill>
                  <a:srgbClr val="0070C0"/>
                </a:solidFill>
                <a:latin typeface="Myriad Pro" pitchFamily="34" charset="0"/>
              </a:rPr>
              <a:t>Dilatasi</a:t>
            </a:r>
            <a:r>
              <a:rPr lang="en-US" sz="2400" b="1" dirty="0" smtClean="0">
                <a:solidFill>
                  <a:srgbClr val="0070C0"/>
                </a:solidFill>
                <a:latin typeface="Myriad Pro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Myriad Pro" pitchFamily="34" charset="0"/>
              </a:rPr>
              <a:t>Kolom</a:t>
            </a:r>
            <a:r>
              <a:rPr lang="en-US" sz="2400" b="1" dirty="0" smtClean="0">
                <a:solidFill>
                  <a:srgbClr val="0070C0"/>
                </a:solidFill>
                <a:latin typeface="Myriad Pro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Myriad Pro" pitchFamily="34" charset="0"/>
              </a:rPr>
              <a:t>Balok</a:t>
            </a:r>
            <a:r>
              <a:rPr lang="en-US" sz="2400" b="1" dirty="0" smtClean="0">
                <a:solidFill>
                  <a:srgbClr val="0070C0"/>
                </a:solidFill>
                <a:latin typeface="Myriad Pro" pitchFamily="34" charset="0"/>
              </a:rPr>
              <a:t> Corbel</a:t>
            </a:r>
            <a:endParaRPr lang="en-US" sz="2400" b="1" dirty="0">
              <a:solidFill>
                <a:srgbClr val="0070C0"/>
              </a:solidFill>
              <a:latin typeface="Myriad Pro" pitchFamily="34" charset="0"/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492149" y="4508563"/>
            <a:ext cx="2210437" cy="1143000"/>
          </a:xfrm>
          <a:prstGeom prst="rect">
            <a:avLst/>
          </a:prstGeom>
          <a:solidFill>
            <a:srgbClr val="FFFFFF">
              <a:alpha val="60000"/>
            </a:srgb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b="1" dirty="0" err="1" smtClean="0">
                <a:solidFill>
                  <a:srgbClr val="0070C0"/>
                </a:solidFill>
                <a:latin typeface="Myriad Pro" pitchFamily="34" charset="0"/>
              </a:rPr>
              <a:t>Dilatasi</a:t>
            </a:r>
            <a:r>
              <a:rPr lang="en-US" sz="2400" b="1" dirty="0" smtClean="0">
                <a:solidFill>
                  <a:srgbClr val="0070C0"/>
                </a:solidFill>
                <a:latin typeface="Myriad Pro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Myriad Pro" pitchFamily="34" charset="0"/>
              </a:rPr>
              <a:t>Kolom</a:t>
            </a:r>
            <a:r>
              <a:rPr lang="en-US" sz="2400" b="1" dirty="0" smtClean="0">
                <a:solidFill>
                  <a:srgbClr val="0070C0"/>
                </a:solidFill>
                <a:latin typeface="Myriad Pro" pitchFamily="34" charset="0"/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  <a:latin typeface="Myriad Pro" pitchFamily="34" charset="0"/>
              </a:rPr>
              <a:t>Konsol</a:t>
            </a:r>
            <a:endParaRPr lang="en-US" sz="2400" b="1" dirty="0">
              <a:solidFill>
                <a:srgbClr val="0070C0"/>
              </a:solidFill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04001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/>
              <a:t>Pendalaman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>“Architectural Acoustics”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mendesain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 smtClean="0">
                <a:solidFill>
                  <a:srgbClr val="C00000"/>
                </a:solidFill>
              </a:rPr>
              <a:t>ruangan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dirty="0" smtClean="0"/>
              <a:t>agar </a:t>
            </a:r>
            <a:r>
              <a:rPr lang="en-US" dirty="0" err="1" smtClean="0"/>
              <a:t>suara</a:t>
            </a:r>
            <a:r>
              <a:rPr lang="en-US" dirty="0" smtClean="0"/>
              <a:t> yang </a:t>
            </a:r>
            <a:r>
              <a:rPr lang="en-US" dirty="0" err="1" smtClean="0"/>
              <a:t>dihasilkan</a:t>
            </a:r>
            <a:r>
              <a:rPr lang="en-US" dirty="0" smtClean="0"/>
              <a:t> </a:t>
            </a:r>
            <a:r>
              <a:rPr lang="en-US" sz="3600" b="1" dirty="0" err="1" smtClean="0">
                <a:solidFill>
                  <a:schemeClr val="tx2">
                    <a:lumMod val="75000"/>
                  </a:schemeClr>
                </a:solidFill>
              </a:rPr>
              <a:t>nyaman</a:t>
            </a:r>
            <a:r>
              <a:rPr lang="en-US" sz="36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tx2">
                    <a:lumMod val="75000"/>
                  </a:schemeClr>
                </a:solidFill>
              </a:rPr>
              <a:t>bagi</a:t>
            </a:r>
            <a:r>
              <a:rPr lang="en-US" sz="36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tx2">
                    <a:lumMod val="75000"/>
                  </a:schemeClr>
                </a:solidFill>
              </a:rPr>
              <a:t>pendengar</a:t>
            </a:r>
            <a:endParaRPr lang="en-US" b="1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n-US" dirty="0" err="1" smtClean="0"/>
              <a:t>Poin</a:t>
            </a:r>
            <a:r>
              <a:rPr lang="en-US" dirty="0" smtClean="0"/>
              <a:t>:</a:t>
            </a:r>
          </a:p>
          <a:p>
            <a:pPr lvl="1"/>
            <a:r>
              <a:rPr lang="en-US" dirty="0">
                <a:hlinkClick r:id="rId2" action="ppaction://hlinksldjump"/>
              </a:rPr>
              <a:t>Zoning</a:t>
            </a:r>
            <a:endParaRPr lang="en-US" dirty="0"/>
          </a:p>
          <a:p>
            <a:pPr lvl="1"/>
            <a:r>
              <a:rPr lang="en-US" dirty="0" smtClean="0">
                <a:hlinkClick r:id="rId3" action="ppaction://hlinksldjump"/>
              </a:rPr>
              <a:t>Reverberation Time</a:t>
            </a:r>
            <a:endParaRPr lang="en-US" dirty="0" smtClean="0"/>
          </a:p>
          <a:p>
            <a:pPr lvl="2"/>
            <a:r>
              <a:rPr lang="en-US" dirty="0" err="1" smtClean="0">
                <a:hlinkClick r:id="rId4" action="ppaction://hlinksldjump"/>
              </a:rPr>
              <a:t>Fasilitas</a:t>
            </a:r>
            <a:r>
              <a:rPr lang="en-US" dirty="0" smtClean="0">
                <a:hlinkClick r:id="rId4" action="ppaction://hlinksldjump"/>
              </a:rPr>
              <a:t> </a:t>
            </a:r>
            <a:r>
              <a:rPr lang="en-US" dirty="0" err="1" smtClean="0">
                <a:hlinkClick r:id="rId4" action="ppaction://hlinksldjump"/>
              </a:rPr>
              <a:t>Pendidikan</a:t>
            </a:r>
            <a:endParaRPr lang="en-US" dirty="0" smtClean="0"/>
          </a:p>
          <a:p>
            <a:pPr lvl="2"/>
            <a:r>
              <a:rPr lang="en-US" dirty="0" err="1" smtClean="0">
                <a:hlinkClick r:id="rId5" action="ppaction://hlinksldjump"/>
              </a:rPr>
              <a:t>Fasilitas</a:t>
            </a:r>
            <a:r>
              <a:rPr lang="en-US" dirty="0" smtClean="0">
                <a:hlinkClick r:id="rId5" action="ppaction://hlinksldjump"/>
              </a:rPr>
              <a:t> </a:t>
            </a:r>
            <a:r>
              <a:rPr lang="en-US" dirty="0" err="1" smtClean="0">
                <a:hlinkClick r:id="rId5" action="ppaction://hlinksldjump"/>
              </a:rPr>
              <a:t>Pertunjukan</a:t>
            </a:r>
            <a:endParaRPr lang="en-US" dirty="0" smtClean="0"/>
          </a:p>
          <a:p>
            <a:pPr lvl="1"/>
            <a:r>
              <a:rPr lang="en-US" dirty="0" err="1" smtClean="0">
                <a:hlinkClick r:id="rId6" action="ppaction://hlinksldjump"/>
              </a:rPr>
              <a:t>Dinding</a:t>
            </a:r>
            <a:r>
              <a:rPr lang="en-US" dirty="0" smtClean="0">
                <a:hlinkClick r:id="rId6" action="ppaction://hlinksldjump"/>
              </a:rPr>
              <a:t> </a:t>
            </a:r>
            <a:r>
              <a:rPr lang="en-US" dirty="0" err="1" smtClean="0">
                <a:hlinkClick r:id="rId6" action="ppaction://hlinksldjump"/>
              </a:rPr>
              <a:t>dan</a:t>
            </a:r>
            <a:r>
              <a:rPr lang="en-US" dirty="0" smtClean="0">
                <a:hlinkClick r:id="rId6" action="ppaction://hlinksldjump"/>
              </a:rPr>
              <a:t> </a:t>
            </a:r>
            <a:r>
              <a:rPr lang="en-US" dirty="0" err="1" smtClean="0">
                <a:hlinkClick r:id="rId6" action="ppaction://hlinksldjump"/>
              </a:rPr>
              <a:t>Plafon</a:t>
            </a:r>
            <a:endParaRPr lang="en-US" dirty="0" smtClean="0">
              <a:hlinkClick r:id="rId7" action="ppaction://hlinksldjump"/>
            </a:endParaRPr>
          </a:p>
          <a:p>
            <a:pPr lvl="1"/>
            <a:r>
              <a:rPr lang="en-US" dirty="0" smtClean="0">
                <a:hlinkClick r:id="rId8" action="ppaction://hlinksldjump"/>
              </a:rPr>
              <a:t>Ray Diagram</a:t>
            </a:r>
            <a:endParaRPr lang="en-US" dirty="0" smtClean="0"/>
          </a:p>
          <a:p>
            <a:pPr lvl="1"/>
            <a:r>
              <a:rPr lang="en-US" dirty="0" smtClean="0"/>
              <a:t>Material &amp; Detail</a:t>
            </a:r>
          </a:p>
          <a:p>
            <a:pPr lvl="2"/>
            <a:r>
              <a:rPr lang="en-US" dirty="0" err="1" smtClean="0">
                <a:hlinkClick r:id="rId9" action="ppaction://hlinksldjump"/>
              </a:rPr>
              <a:t>Dinding</a:t>
            </a:r>
            <a:r>
              <a:rPr lang="en-US" dirty="0">
                <a:hlinkClick r:id="rId9" action="ppaction://hlinksldjump"/>
              </a:rPr>
              <a:t> </a:t>
            </a:r>
            <a:r>
              <a:rPr lang="en-US" dirty="0" err="1" smtClean="0">
                <a:hlinkClick r:id="rId9" action="ppaction://hlinksldjump"/>
              </a:rPr>
              <a:t>Fasilitas</a:t>
            </a:r>
            <a:r>
              <a:rPr lang="en-US" dirty="0" smtClean="0">
                <a:hlinkClick r:id="rId9" action="ppaction://hlinksldjump"/>
              </a:rPr>
              <a:t> </a:t>
            </a:r>
            <a:r>
              <a:rPr lang="en-US" dirty="0" err="1" smtClean="0">
                <a:hlinkClick r:id="rId9" action="ppaction://hlinksldjump"/>
              </a:rPr>
              <a:t>Pendidikan</a:t>
            </a:r>
            <a:endParaRPr lang="en-US" dirty="0"/>
          </a:p>
          <a:p>
            <a:pPr lvl="2"/>
            <a:r>
              <a:rPr lang="en-US" dirty="0" err="1" smtClean="0">
                <a:hlinkClick r:id="rId10" action="ppaction://hlinksldjump"/>
              </a:rPr>
              <a:t>Dinding</a:t>
            </a:r>
            <a:r>
              <a:rPr lang="en-US" dirty="0" smtClean="0">
                <a:hlinkClick r:id="rId10" action="ppaction://hlinksldjump"/>
              </a:rPr>
              <a:t> </a:t>
            </a:r>
            <a:r>
              <a:rPr lang="en-US" dirty="0" err="1" smtClean="0">
                <a:hlinkClick r:id="rId10" action="ppaction://hlinksldjump"/>
              </a:rPr>
              <a:t>Fasilitas</a:t>
            </a:r>
            <a:r>
              <a:rPr lang="en-US" dirty="0" smtClean="0">
                <a:hlinkClick r:id="rId10" action="ppaction://hlinksldjump"/>
              </a:rPr>
              <a:t> </a:t>
            </a:r>
            <a:r>
              <a:rPr lang="en-US" dirty="0" err="1" smtClean="0">
                <a:hlinkClick r:id="rId10" action="ppaction://hlinksldjump"/>
              </a:rPr>
              <a:t>Pertunjukan</a:t>
            </a:r>
            <a:endParaRPr lang="en-US" dirty="0" smtClean="0"/>
          </a:p>
          <a:p>
            <a:pPr lvl="2"/>
            <a:r>
              <a:rPr lang="en-US" dirty="0" err="1" smtClean="0">
                <a:hlinkClick r:id="rId11" action="ppaction://hlinksldjump"/>
              </a:rPr>
              <a:t>Tempat</a:t>
            </a:r>
            <a:r>
              <a:rPr lang="en-US" dirty="0" smtClean="0">
                <a:hlinkClick r:id="rId11" action="ppaction://hlinksldjump"/>
              </a:rPr>
              <a:t> </a:t>
            </a:r>
            <a:r>
              <a:rPr lang="en-US" dirty="0" err="1" smtClean="0">
                <a:hlinkClick r:id="rId11" action="ppaction://hlinksldjump"/>
              </a:rPr>
              <a:t>Duduk</a:t>
            </a:r>
            <a:r>
              <a:rPr lang="en-US" dirty="0" smtClean="0">
                <a:hlinkClick r:id="rId11" action="ppaction://hlinksldjump"/>
              </a:rPr>
              <a:t> </a:t>
            </a:r>
            <a:r>
              <a:rPr lang="en-US" dirty="0" err="1" smtClean="0">
                <a:hlinkClick r:id="rId11" action="ppaction://hlinksldjump"/>
              </a:rPr>
              <a:t>Penonton</a:t>
            </a:r>
            <a:endParaRPr lang="en-US" dirty="0" smtClean="0"/>
          </a:p>
          <a:p>
            <a:pPr lvl="2"/>
            <a:r>
              <a:rPr lang="en-US" dirty="0" smtClean="0">
                <a:hlinkClick r:id="rId7" action="ppaction://hlinksldjump"/>
              </a:rPr>
              <a:t>Sealant </a:t>
            </a:r>
            <a:r>
              <a:rPr lang="en-US" dirty="0" err="1" smtClean="0">
                <a:hlinkClick r:id="rId7" action="ppaction://hlinksldjump"/>
              </a:rPr>
              <a:t>Pintu</a:t>
            </a:r>
            <a:endParaRPr lang="en-US" dirty="0"/>
          </a:p>
          <a:p>
            <a:pPr lvl="2"/>
            <a:r>
              <a:rPr lang="en-US" dirty="0" err="1" smtClean="0">
                <a:hlinkClick r:id="rId12" action="ppaction://hlinksldjump"/>
              </a:rPr>
              <a:t>Dinding</a:t>
            </a:r>
            <a:r>
              <a:rPr lang="en-US" dirty="0" smtClean="0">
                <a:hlinkClick r:id="rId12" action="ppaction://hlinksldjump"/>
              </a:rPr>
              <a:t> Exterior</a:t>
            </a:r>
            <a:endParaRPr lang="en-US" dirty="0" smtClean="0"/>
          </a:p>
          <a:p>
            <a:pPr lvl="1"/>
            <a:r>
              <a:rPr lang="en-US" dirty="0" err="1" smtClean="0">
                <a:hlinkClick r:id="rId13" action="ppaction://hlinksldjump"/>
              </a:rPr>
              <a:t>Kriteria</a:t>
            </a:r>
            <a:r>
              <a:rPr lang="en-US" dirty="0" smtClean="0">
                <a:hlinkClick r:id="rId13" action="ppaction://hlinksldjump"/>
              </a:rPr>
              <a:t> </a:t>
            </a:r>
            <a:r>
              <a:rPr lang="en-US" dirty="0" err="1" smtClean="0">
                <a:hlinkClick r:id="rId13" action="ppaction://hlinksldjump"/>
              </a:rPr>
              <a:t>Fasilitas</a:t>
            </a:r>
            <a:r>
              <a:rPr lang="en-US" dirty="0" smtClean="0">
                <a:hlinkClick r:id="rId13" action="ppaction://hlinksldjump"/>
              </a:rPr>
              <a:t> </a:t>
            </a:r>
            <a:r>
              <a:rPr lang="en-US" dirty="0" err="1" smtClean="0">
                <a:hlinkClick r:id="rId13" action="ppaction://hlinksldjump"/>
              </a:rPr>
              <a:t>Pertunjukan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654185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Users\Windows\Desktop\IMG\RachelRambach1Crop-1024x95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1978819"/>
            <a:ext cx="2133600" cy="1983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686800" cy="1143000"/>
          </a:xfrm>
        </p:spPr>
        <p:txBody>
          <a:bodyPr>
            <a:normAutofit/>
          </a:bodyPr>
          <a:lstStyle/>
          <a:p>
            <a:pPr algn="r"/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Deskripsi</a:t>
            </a:r>
            <a:r>
              <a:rPr lang="en-US" sz="4000" b="1" dirty="0" smtClean="0">
                <a:solidFill>
                  <a:srgbClr val="0070C0"/>
                </a:solidFill>
                <a:latin typeface="Myriad Pro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Proyek</a:t>
            </a:r>
            <a:endParaRPr lang="en-US" sz="4000" b="1" dirty="0">
              <a:solidFill>
                <a:srgbClr val="0070C0"/>
              </a:solidFill>
              <a:latin typeface="Myriad Pro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066800"/>
            <a:ext cx="5105400" cy="14252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 err="1" smtClean="0"/>
              <a:t>Pendidikan</a:t>
            </a:r>
            <a:r>
              <a:rPr lang="en-US" sz="4000" dirty="0" smtClean="0"/>
              <a:t> </a:t>
            </a:r>
            <a:r>
              <a:rPr lang="en-US" sz="4400" b="1" dirty="0" err="1" smtClean="0"/>
              <a:t>Musik</a:t>
            </a:r>
            <a:r>
              <a:rPr lang="en-US" sz="4000" dirty="0" smtClean="0"/>
              <a:t> 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berkesinambungan</a:t>
            </a:r>
            <a:endParaRPr lang="en-US" i="1" dirty="0" smtClean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9218" name="Picture 2" descr="C:\Users\Windows\Desktop\dari dell\FILE A2 EDO\GAMBAR BUAT a2\toddler_music_home_06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2774374"/>
            <a:ext cx="2495773" cy="1873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209800" y="5843826"/>
            <a:ext cx="680936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1600" i="1" dirty="0" smtClean="0"/>
              <a:t>Music is a moral law. It gives soul to the universe, wings to the mind,</a:t>
            </a:r>
          </a:p>
          <a:p>
            <a:pPr algn="r"/>
            <a:r>
              <a:rPr lang="en-US" sz="1600" i="1" dirty="0" smtClean="0"/>
              <a:t>flight to the imagination, and charm and gaiety to life and to everything.</a:t>
            </a:r>
          </a:p>
          <a:p>
            <a:pPr algn="r"/>
            <a:r>
              <a:rPr lang="en-US" sz="1600" i="1" dirty="0" smtClean="0"/>
              <a:t>Plato</a:t>
            </a:r>
            <a:endParaRPr lang="en-US" sz="1600" i="1" dirty="0"/>
          </a:p>
        </p:txBody>
      </p:sp>
      <p:pic>
        <p:nvPicPr>
          <p:cNvPr id="9221" name="Picture 5" descr="C:\Users\Windows\Desktop\IMG\Concert-Hall-inside-Jeremy-Youn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676400"/>
            <a:ext cx="2419700" cy="1631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L-Shape 8"/>
          <p:cNvSpPr/>
          <p:nvPr/>
        </p:nvSpPr>
        <p:spPr>
          <a:xfrm rot="5400000">
            <a:off x="1137203" y="4272339"/>
            <a:ext cx="1467415" cy="2441745"/>
          </a:xfrm>
          <a:prstGeom prst="corner">
            <a:avLst>
              <a:gd name="adj1" fmla="val 16120"/>
              <a:gd name="adj2" fmla="val 16110"/>
            </a:avLst>
          </a:prstGeom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3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892255" y="5001895"/>
            <a:ext cx="2204421" cy="1932305"/>
            <a:chOff x="244554" y="1854824"/>
            <a:chExt cx="2204421" cy="1932305"/>
          </a:xfrm>
        </p:grpSpPr>
        <p:sp>
          <p:nvSpPr>
            <p:cNvPr id="21" name="Rectangle 20"/>
            <p:cNvSpPr/>
            <p:nvPr/>
          </p:nvSpPr>
          <p:spPr>
            <a:xfrm>
              <a:off x="244554" y="1854824"/>
              <a:ext cx="2204421" cy="1932305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2" name="Rectangle 21"/>
            <p:cNvSpPr/>
            <p:nvPr/>
          </p:nvSpPr>
          <p:spPr>
            <a:xfrm>
              <a:off x="244554" y="1854824"/>
              <a:ext cx="2204421" cy="19323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7640" tIns="167640" rIns="167640" bIns="167640" numCol="1" spcCol="1270" anchor="t" anchorCtr="0">
              <a:noAutofit/>
            </a:bodyPr>
            <a:lstStyle/>
            <a:p>
              <a:pPr lvl="0" algn="l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400" b="0" kern="1200" dirty="0" err="1" smtClean="0">
                  <a:solidFill>
                    <a:srgbClr val="FF0000"/>
                  </a:solidFill>
                </a:rPr>
                <a:t>Kelas</a:t>
              </a:r>
              <a:r>
                <a:rPr lang="en-US" sz="4400" b="0" kern="1200" dirty="0" smtClean="0">
                  <a:solidFill>
                    <a:srgbClr val="FF0000"/>
                  </a:solidFill>
                </a:rPr>
                <a:t> </a:t>
              </a:r>
              <a:r>
                <a:rPr lang="en-US" sz="4400" b="0" kern="1200" dirty="0" err="1" smtClean="0">
                  <a:solidFill>
                    <a:srgbClr val="FF0000"/>
                  </a:solidFill>
                </a:rPr>
                <a:t>Privat</a:t>
              </a:r>
              <a:endParaRPr lang="en-US" sz="4400" b="0" kern="1200" dirty="0">
                <a:solidFill>
                  <a:srgbClr val="FF0000"/>
                </a:solidFill>
              </a:endParaRPr>
            </a:p>
          </p:txBody>
        </p:sp>
      </p:grpSp>
      <p:sp>
        <p:nvSpPr>
          <p:cNvPr id="12" name="L-Shape 11"/>
          <p:cNvSpPr/>
          <p:nvPr/>
        </p:nvSpPr>
        <p:spPr>
          <a:xfrm rot="5400000">
            <a:off x="3835846" y="3604557"/>
            <a:ext cx="1467415" cy="2441745"/>
          </a:xfrm>
          <a:prstGeom prst="corner">
            <a:avLst>
              <a:gd name="adj1" fmla="val 16120"/>
              <a:gd name="adj2" fmla="val 16110"/>
            </a:avLst>
          </a:prstGeom>
        </p:spPr>
        <p:style>
          <a:lnRef idx="1">
            <a:schemeClr val="accent2">
              <a:hueOff val="2340759"/>
              <a:satOff val="-2919"/>
              <a:lumOff val="686"/>
              <a:alphaOff val="0"/>
            </a:schemeClr>
          </a:lnRef>
          <a:fillRef idx="3">
            <a:schemeClr val="accent2">
              <a:hueOff val="2340759"/>
              <a:satOff val="-2919"/>
              <a:lumOff val="686"/>
              <a:alphaOff val="0"/>
            </a:schemeClr>
          </a:fillRef>
          <a:effectRef idx="3">
            <a:schemeClr val="accent2">
              <a:hueOff val="2340759"/>
              <a:satOff val="-2919"/>
              <a:lumOff val="686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3" name="Group 12"/>
          <p:cNvGrpSpPr/>
          <p:nvPr/>
        </p:nvGrpSpPr>
        <p:grpSpPr>
          <a:xfrm>
            <a:off x="3590898" y="4334113"/>
            <a:ext cx="2204421" cy="1932305"/>
            <a:chOff x="2943197" y="1187042"/>
            <a:chExt cx="2204421" cy="1932305"/>
          </a:xfrm>
        </p:grpSpPr>
        <p:sp>
          <p:nvSpPr>
            <p:cNvPr id="19" name="Rectangle 18"/>
            <p:cNvSpPr/>
            <p:nvPr/>
          </p:nvSpPr>
          <p:spPr>
            <a:xfrm>
              <a:off x="2943197" y="1187042"/>
              <a:ext cx="2204421" cy="1932305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Rectangle 19"/>
            <p:cNvSpPr/>
            <p:nvPr/>
          </p:nvSpPr>
          <p:spPr>
            <a:xfrm>
              <a:off x="2943197" y="1187042"/>
              <a:ext cx="2204421" cy="19323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7640" tIns="167640" rIns="167640" bIns="167640" numCol="1" spcCol="1270" anchor="t" anchorCtr="0">
              <a:noAutofit/>
            </a:bodyPr>
            <a:lstStyle/>
            <a:p>
              <a:pPr lvl="0" algn="l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400" b="0" kern="1200" dirty="0" err="1" smtClean="0">
                  <a:solidFill>
                    <a:schemeClr val="accent6">
                      <a:lumMod val="75000"/>
                    </a:schemeClr>
                  </a:solidFill>
                </a:rPr>
                <a:t>Latihan</a:t>
              </a:r>
              <a:endParaRPr lang="en-US" sz="4500" b="0" kern="120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</p:grpSp>
      <p:sp>
        <p:nvSpPr>
          <p:cNvPr id="15" name="L-Shape 14"/>
          <p:cNvSpPr/>
          <p:nvPr/>
        </p:nvSpPr>
        <p:spPr>
          <a:xfrm rot="5400000">
            <a:off x="6534489" y="2936776"/>
            <a:ext cx="1467415" cy="2441745"/>
          </a:xfrm>
          <a:prstGeom prst="corner">
            <a:avLst>
              <a:gd name="adj1" fmla="val 16120"/>
              <a:gd name="adj2" fmla="val 16110"/>
            </a:avLst>
          </a:prstGeom>
        </p:spPr>
        <p:style>
          <a:lnRef idx="1">
            <a:schemeClr val="accent2">
              <a:hueOff val="4681519"/>
              <a:satOff val="-5839"/>
              <a:lumOff val="1373"/>
              <a:alphaOff val="0"/>
            </a:schemeClr>
          </a:lnRef>
          <a:fillRef idx="3">
            <a:schemeClr val="accent2">
              <a:hueOff val="4681519"/>
              <a:satOff val="-5839"/>
              <a:lumOff val="1373"/>
              <a:alphaOff val="0"/>
            </a:schemeClr>
          </a:fillRef>
          <a:effectRef idx="3">
            <a:schemeClr val="accent2">
              <a:hueOff val="4681519"/>
              <a:satOff val="-5839"/>
              <a:lumOff val="1373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6" name="Group 15"/>
          <p:cNvGrpSpPr/>
          <p:nvPr/>
        </p:nvGrpSpPr>
        <p:grpSpPr>
          <a:xfrm>
            <a:off x="6289541" y="3666331"/>
            <a:ext cx="2204421" cy="1932305"/>
            <a:chOff x="5641840" y="519260"/>
            <a:chExt cx="2204421" cy="1932305"/>
          </a:xfrm>
        </p:grpSpPr>
        <p:sp>
          <p:nvSpPr>
            <p:cNvPr id="17" name="Rectangle 16"/>
            <p:cNvSpPr/>
            <p:nvPr/>
          </p:nvSpPr>
          <p:spPr>
            <a:xfrm>
              <a:off x="5641840" y="519260"/>
              <a:ext cx="2204421" cy="1932305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Rectangle 17"/>
            <p:cNvSpPr/>
            <p:nvPr/>
          </p:nvSpPr>
          <p:spPr>
            <a:xfrm>
              <a:off x="5641840" y="519260"/>
              <a:ext cx="2204421" cy="193230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7640" tIns="167640" rIns="167640" bIns="167640" numCol="1" spcCol="1270" anchor="t" anchorCtr="0">
              <a:noAutofit/>
            </a:bodyPr>
            <a:lstStyle/>
            <a:p>
              <a:pPr lvl="0" algn="l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400" b="0" i="1" kern="1200" dirty="0" smtClean="0">
                  <a:solidFill>
                    <a:srgbClr val="00B050"/>
                  </a:solidFill>
                </a:rPr>
                <a:t>Perform</a:t>
              </a:r>
              <a:endParaRPr lang="en-US" sz="4500" b="0" i="1" kern="1200" dirty="0">
                <a:solidFill>
                  <a:srgbClr val="00B05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54158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Edward\Desktop\3d\1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26" t="6719" r="14344" b="6251"/>
          <a:stretch/>
        </p:blipFill>
        <p:spPr bwMode="auto">
          <a:xfrm>
            <a:off x="457200" y="1340767"/>
            <a:ext cx="4362896" cy="4565761"/>
          </a:xfrm>
          <a:prstGeom prst="rect">
            <a:avLst/>
          </a:prstGeom>
          <a:noFill/>
          <a:ln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onut 5"/>
          <p:cNvSpPr/>
          <p:nvPr/>
        </p:nvSpPr>
        <p:spPr>
          <a:xfrm rot="810198">
            <a:off x="694529" y="621333"/>
            <a:ext cx="4436442" cy="5119655"/>
          </a:xfrm>
          <a:prstGeom prst="donut">
            <a:avLst>
              <a:gd name="adj" fmla="val 25361"/>
            </a:avLst>
          </a:prstGeom>
          <a:solidFill>
            <a:srgbClr val="4F81BD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232158" y="638815"/>
            <a:ext cx="3361184" cy="6892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en-US" dirty="0" smtClean="0"/>
              <a:t>Zoning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 rot="5400000">
            <a:off x="3383150" y="2893874"/>
            <a:ext cx="3581400" cy="6892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993704" y="1360665"/>
            <a:ext cx="397078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 err="1" smtClean="0">
                <a:solidFill>
                  <a:srgbClr val="00B0F0"/>
                </a:solidFill>
              </a:rPr>
              <a:t>Gedung</a:t>
            </a:r>
            <a:r>
              <a:rPr lang="en-US" sz="3600" b="1" dirty="0" smtClean="0">
                <a:solidFill>
                  <a:srgbClr val="00B0F0"/>
                </a:solidFill>
              </a:rPr>
              <a:t> </a:t>
            </a:r>
            <a:r>
              <a:rPr lang="en-US" sz="3600" b="1" dirty="0" err="1" smtClean="0">
                <a:solidFill>
                  <a:srgbClr val="00B0F0"/>
                </a:solidFill>
              </a:rPr>
              <a:t>pertunjukkan</a:t>
            </a:r>
            <a:r>
              <a:rPr lang="en-US" sz="3600" b="1" dirty="0" smtClean="0">
                <a:solidFill>
                  <a:srgbClr val="00B0F0"/>
                </a:solidFill>
              </a:rPr>
              <a:t> </a:t>
            </a:r>
            <a:r>
              <a:rPr lang="en-US" sz="3600" b="1" dirty="0" err="1" smtClean="0">
                <a:solidFill>
                  <a:srgbClr val="00B0F0"/>
                </a:solidFill>
              </a:rPr>
              <a:t>musik</a:t>
            </a:r>
            <a:r>
              <a:rPr lang="en-US" sz="3600" b="1" dirty="0" smtClean="0">
                <a:solidFill>
                  <a:srgbClr val="00B0F0"/>
                </a:solidFill>
              </a:rPr>
              <a:t> </a:t>
            </a:r>
            <a:r>
              <a:rPr lang="en-US" dirty="0" err="1" smtClean="0"/>
              <a:t>dikelilingi</a:t>
            </a:r>
            <a:r>
              <a:rPr lang="en-US" dirty="0" smtClean="0"/>
              <a:t> </a:t>
            </a:r>
            <a:r>
              <a:rPr lang="en-US" dirty="0" err="1" smtClean="0"/>
              <a:t>ruangan</a:t>
            </a:r>
            <a:r>
              <a:rPr lang="en-US" dirty="0" smtClean="0"/>
              <a:t> </a:t>
            </a:r>
            <a:r>
              <a:rPr lang="en-US" dirty="0" err="1" smtClean="0"/>
              <a:t>lainnya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sz="3600" b="1" dirty="0" err="1" smtClean="0">
                <a:solidFill>
                  <a:schemeClr val="accent2">
                    <a:lumMod val="75000"/>
                  </a:schemeClr>
                </a:solidFill>
              </a:rPr>
              <a:t>mereduksi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600" b="1" dirty="0" err="1" smtClean="0">
                <a:solidFill>
                  <a:schemeClr val="accent2">
                    <a:lumMod val="75000"/>
                  </a:schemeClr>
                </a:solidFill>
              </a:rPr>
              <a:t>suara</a:t>
            </a:r>
            <a:r>
              <a:rPr lang="en-US" sz="2800" dirty="0" smtClean="0"/>
              <a:t> </a:t>
            </a:r>
            <a:r>
              <a:rPr lang="en-US" dirty="0" smtClean="0"/>
              <a:t>yang </a:t>
            </a:r>
            <a:r>
              <a:rPr lang="en-US" dirty="0" err="1" smtClean="0"/>
              <a:t>berasal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luar</a:t>
            </a:r>
            <a:r>
              <a:rPr lang="en-US" dirty="0" smtClean="0"/>
              <a:t> </a:t>
            </a:r>
            <a:r>
              <a:rPr lang="en-US" dirty="0" err="1" smtClean="0"/>
              <a:t>fasilitas</a:t>
            </a:r>
            <a:endParaRPr lang="en-US" dirty="0"/>
          </a:p>
        </p:txBody>
      </p:sp>
      <p:sp>
        <p:nvSpPr>
          <p:cNvPr id="8" name="Left Arrow 7">
            <a:hlinkClick r:id="rId3" action="ppaction://hlinksldjump"/>
          </p:cNvPr>
          <p:cNvSpPr/>
          <p:nvPr/>
        </p:nvSpPr>
        <p:spPr>
          <a:xfrm>
            <a:off x="7924800" y="5733369"/>
            <a:ext cx="936104" cy="648072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ysClr val="windowText" lastClr="000000"/>
                </a:solidFill>
              </a:rPr>
              <a:t>BACK</a:t>
            </a:r>
            <a:endParaRPr lang="en-US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9174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Reverberation Time (</a:t>
            </a:r>
            <a:r>
              <a:rPr lang="en-US" dirty="0" err="1" smtClean="0"/>
              <a:t>Waktu</a:t>
            </a:r>
            <a:r>
              <a:rPr lang="en-US" dirty="0" smtClean="0"/>
              <a:t> </a:t>
            </a:r>
            <a:r>
              <a:rPr lang="en-US" dirty="0" err="1" smtClean="0"/>
              <a:t>Dengung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sz="40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waktu</a:t>
            </a:r>
            <a:r>
              <a:rPr lang="en-US" dirty="0" smtClean="0"/>
              <a:t> yang </a:t>
            </a:r>
            <a:r>
              <a:rPr lang="en-US" dirty="0" err="1" smtClean="0"/>
              <a:t>dibutuhkan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bunyi</a:t>
            </a:r>
            <a:r>
              <a:rPr lang="en-US" dirty="0" smtClean="0"/>
              <a:t> yang </a:t>
            </a:r>
            <a:r>
              <a:rPr lang="en-US" dirty="0" err="1" smtClean="0"/>
              <a:t>dihentikan</a:t>
            </a:r>
            <a:r>
              <a:rPr lang="en-US" dirty="0" smtClean="0"/>
              <a:t> </a:t>
            </a:r>
            <a:r>
              <a:rPr lang="en-US" dirty="0" err="1" smtClean="0"/>
              <a:t>seketika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sz="4000" b="1" dirty="0" err="1" smtClean="0">
                <a:solidFill>
                  <a:schemeClr val="accent4">
                    <a:lumMod val="75000"/>
                  </a:schemeClr>
                </a:solidFill>
              </a:rPr>
              <a:t>turun</a:t>
            </a:r>
            <a:r>
              <a:rPr lang="en-US" sz="4000" b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4000" b="1" dirty="0" err="1" smtClean="0">
                <a:solidFill>
                  <a:schemeClr val="accent4">
                    <a:lumMod val="75000"/>
                  </a:schemeClr>
                </a:solidFill>
              </a:rPr>
              <a:t>intensitasnya</a:t>
            </a:r>
            <a:r>
              <a:rPr lang="en-US" dirty="0" smtClean="0"/>
              <a:t> </a:t>
            </a:r>
            <a:r>
              <a:rPr lang="en-US" dirty="0" err="1" smtClean="0"/>
              <a:t>sebanyak</a:t>
            </a:r>
            <a:r>
              <a:rPr lang="en-US" dirty="0" smtClean="0"/>
              <a:t> 60 dB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kekuatan</a:t>
            </a:r>
            <a:r>
              <a:rPr lang="en-US" dirty="0" smtClean="0"/>
              <a:t> </a:t>
            </a:r>
            <a:r>
              <a:rPr lang="en-US" dirty="0" err="1" smtClean="0"/>
              <a:t>semula</a:t>
            </a:r>
            <a:r>
              <a:rPr lang="en-US" dirty="0" smtClean="0"/>
              <a:t> (</a:t>
            </a:r>
            <a:r>
              <a:rPr lang="en-US" dirty="0" err="1" smtClean="0"/>
              <a:t>Mediastika</a:t>
            </a:r>
            <a:r>
              <a:rPr lang="en-US" dirty="0" smtClean="0"/>
              <a:t>, Hal 81)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Umumnya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sz="4000" b="1" dirty="0" err="1" smtClean="0">
                <a:solidFill>
                  <a:schemeClr val="accent6">
                    <a:lumMod val="75000"/>
                  </a:schemeClr>
                </a:solidFill>
              </a:rPr>
              <a:t>acuan</a:t>
            </a:r>
            <a:r>
              <a:rPr lang="en-US" sz="4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4000" b="1" dirty="0" err="1" smtClean="0">
                <a:solidFill>
                  <a:schemeClr val="accent6">
                    <a:lumMod val="75000"/>
                  </a:schemeClr>
                </a:solidFill>
              </a:rPr>
              <a:t>tingkat</a:t>
            </a:r>
            <a:r>
              <a:rPr lang="en-US" sz="4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4000" b="1" dirty="0" err="1" smtClean="0">
                <a:solidFill>
                  <a:schemeClr val="accent6">
                    <a:lumMod val="75000"/>
                  </a:schemeClr>
                </a:solidFill>
              </a:rPr>
              <a:t>kualitas</a:t>
            </a:r>
            <a:r>
              <a:rPr lang="en-US" sz="4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 smtClean="0"/>
              <a:t>akustik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ruangan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 smtClean="0"/>
              <a:t>RT = 0.16 V / A</a:t>
            </a:r>
            <a:r>
              <a:rPr lang="en-US" dirty="0" smtClean="0"/>
              <a:t>, </a:t>
            </a:r>
            <a:r>
              <a:rPr lang="en-US" dirty="0" err="1" smtClean="0"/>
              <a:t>dimana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 smtClean="0"/>
              <a:t>V = Volume </a:t>
            </a:r>
            <a:r>
              <a:rPr lang="en-US" dirty="0" err="1" smtClean="0"/>
              <a:t>Ruangan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 = Total Sabine (</a:t>
            </a:r>
            <a:r>
              <a:rPr lang="en-US" dirty="0" err="1" smtClean="0"/>
              <a:t>Luas</a:t>
            </a:r>
            <a:r>
              <a:rPr lang="en-US" dirty="0" smtClean="0"/>
              <a:t> x </a:t>
            </a:r>
            <a:r>
              <a:rPr lang="en-US" dirty="0" err="1" smtClean="0"/>
              <a:t>Koefisien</a:t>
            </a:r>
            <a:r>
              <a:rPr lang="en-US" dirty="0" smtClean="0"/>
              <a:t> </a:t>
            </a:r>
            <a:r>
              <a:rPr lang="en-US" dirty="0" err="1" smtClean="0"/>
              <a:t>Bahan</a:t>
            </a:r>
            <a:r>
              <a:rPr lang="en-US" dirty="0" smtClean="0"/>
              <a:t>)</a:t>
            </a:r>
          </a:p>
        </p:txBody>
      </p:sp>
      <p:sp>
        <p:nvSpPr>
          <p:cNvPr id="5" name="Left Arrow 4">
            <a:hlinkClick r:id="rId2" action="ppaction://hlinksldjump"/>
          </p:cNvPr>
          <p:cNvSpPr/>
          <p:nvPr/>
        </p:nvSpPr>
        <p:spPr>
          <a:xfrm>
            <a:off x="7924800" y="5733369"/>
            <a:ext cx="936104" cy="648072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ysClr val="windowText" lastClr="000000"/>
                </a:solidFill>
              </a:rPr>
              <a:t>BACK</a:t>
            </a:r>
            <a:endParaRPr lang="en-US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4186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77962"/>
          </a:xfrm>
        </p:spPr>
        <p:txBody>
          <a:bodyPr>
            <a:normAutofit/>
          </a:bodyPr>
          <a:lstStyle/>
          <a:p>
            <a:pPr algn="r"/>
            <a:r>
              <a:rPr lang="en-US" dirty="0" smtClean="0"/>
              <a:t>Reverberation Time (1)</a:t>
            </a:r>
            <a:br>
              <a:rPr lang="en-US" dirty="0" smtClean="0"/>
            </a:br>
            <a:r>
              <a:rPr lang="en-US" dirty="0" err="1" smtClean="0"/>
              <a:t>Kelas</a:t>
            </a:r>
            <a:r>
              <a:rPr lang="en-US" dirty="0" smtClean="0"/>
              <a:t> Piano</a:t>
            </a:r>
            <a:endParaRPr lang="en-US" dirty="0"/>
          </a:p>
        </p:txBody>
      </p:sp>
      <p:grpSp>
        <p:nvGrpSpPr>
          <p:cNvPr id="3" name="Group 2"/>
          <p:cNvGrpSpPr/>
          <p:nvPr/>
        </p:nvGrpSpPr>
        <p:grpSpPr>
          <a:xfrm>
            <a:off x="323528" y="2595442"/>
            <a:ext cx="8500144" cy="2738558"/>
            <a:chOff x="-5180913" y="1700808"/>
            <a:chExt cx="13408741" cy="4320000"/>
          </a:xfrm>
        </p:grpSpPr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3608" y="1700808"/>
              <a:ext cx="7184220" cy="4320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" name="Picture 9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6010"/>
            <a:stretch/>
          </p:blipFill>
          <p:spPr bwMode="auto">
            <a:xfrm>
              <a:off x="-5180913" y="1700808"/>
              <a:ext cx="6224521" cy="38164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7" name="Picture 6" descr="C:\Users\Windows\Desktop\dari dell\render\Music Studio 01 copy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069" y="147464"/>
            <a:ext cx="27432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3780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251519" y="2614675"/>
            <a:ext cx="8676457" cy="2795525"/>
            <a:chOff x="-5176252" y="1701288"/>
            <a:chExt cx="13407960" cy="4320000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7489" y="1701288"/>
              <a:ext cx="7184219" cy="4320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" name="Picture 9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6010"/>
            <a:stretch/>
          </p:blipFill>
          <p:spPr bwMode="auto">
            <a:xfrm>
              <a:off x="-5176252" y="1704175"/>
              <a:ext cx="6233458" cy="38219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6" name="Picture 6" descr="C:\Users\Windows\Desktop\dari dell\render\Music Studio 01 copy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87712"/>
            <a:ext cx="27432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457200" y="274638"/>
            <a:ext cx="8229600" cy="1477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mtClean="0"/>
              <a:t>Reverberation Time (1)</a:t>
            </a:r>
            <a:br>
              <a:rPr lang="en-US" smtClean="0"/>
            </a:br>
            <a:r>
              <a:rPr lang="en-US" smtClean="0"/>
              <a:t>Kelas Piano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4963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87624" y="3068960"/>
            <a:ext cx="6408712" cy="1296144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Reverberation Time</a:t>
            </a:r>
            <a:br>
              <a:rPr lang="en-US" dirty="0" smtClean="0"/>
            </a:br>
            <a:r>
              <a:rPr lang="en-US" dirty="0" smtClean="0"/>
              <a:t>“</a:t>
            </a:r>
            <a:r>
              <a:rPr lang="en-US" dirty="0" err="1" smtClean="0"/>
              <a:t>Kelas</a:t>
            </a:r>
            <a:r>
              <a:rPr lang="en-US" dirty="0" smtClean="0"/>
              <a:t> Piano”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47622993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Left Arrow 8">
            <a:hlinkClick r:id="rId3" action="ppaction://hlinksldjump"/>
          </p:cNvPr>
          <p:cNvSpPr/>
          <p:nvPr/>
        </p:nvSpPr>
        <p:spPr>
          <a:xfrm>
            <a:off x="7924800" y="5733369"/>
            <a:ext cx="936104" cy="648072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ysClr val="windowText" lastClr="000000"/>
                </a:solidFill>
              </a:rPr>
              <a:t>BACK</a:t>
            </a:r>
            <a:endParaRPr lang="en-US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5249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Gedung</a:t>
            </a:r>
            <a:r>
              <a:rPr lang="en-US" dirty="0" smtClean="0"/>
              <a:t> </a:t>
            </a:r>
            <a:r>
              <a:rPr lang="en-US" dirty="0" err="1" smtClean="0"/>
              <a:t>Pertunjukan</a:t>
            </a:r>
            <a:r>
              <a:rPr lang="en-US" dirty="0" smtClean="0"/>
              <a:t> </a:t>
            </a:r>
            <a:r>
              <a:rPr lang="en-US" dirty="0" err="1" smtClean="0"/>
              <a:t>Musik</a:t>
            </a:r>
            <a:endParaRPr lang="en-US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807497"/>
            <a:ext cx="6772423" cy="5877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67408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43608" y="2276872"/>
            <a:ext cx="6552728" cy="2854920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0048307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Reverberation Time</a:t>
            </a:r>
            <a:br>
              <a:rPr lang="en-US" dirty="0" smtClean="0"/>
            </a:br>
            <a:r>
              <a:rPr lang="en-US" dirty="0" smtClean="0"/>
              <a:t>“</a:t>
            </a:r>
            <a:r>
              <a:rPr lang="en-US" dirty="0" err="1" smtClean="0"/>
              <a:t>Gedung</a:t>
            </a:r>
            <a:r>
              <a:rPr lang="en-US" dirty="0" smtClean="0"/>
              <a:t> </a:t>
            </a:r>
            <a:r>
              <a:rPr lang="en-US" dirty="0" err="1" smtClean="0"/>
              <a:t>Pertunjukkan</a:t>
            </a:r>
            <a:r>
              <a:rPr lang="en-US" dirty="0" smtClean="0"/>
              <a:t> </a:t>
            </a:r>
            <a:r>
              <a:rPr lang="en-US" dirty="0" err="1" smtClean="0"/>
              <a:t>Musik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8" name="Left Arrow 7">
            <a:hlinkClick r:id="rId3" action="ppaction://hlinksldjump"/>
          </p:cNvPr>
          <p:cNvSpPr/>
          <p:nvPr/>
        </p:nvSpPr>
        <p:spPr>
          <a:xfrm>
            <a:off x="7924800" y="5733369"/>
            <a:ext cx="936104" cy="648072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ysClr val="windowText" lastClr="000000"/>
                </a:solidFill>
              </a:rPr>
              <a:t>BACK</a:t>
            </a:r>
            <a:endParaRPr lang="en-US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2906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446856" y="34178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/>
              <a:t>APLIKASI AKUSTIKA</a:t>
            </a:r>
          </a:p>
          <a:p>
            <a:r>
              <a:rPr lang="en-US" dirty="0" err="1" smtClean="0"/>
              <a:t>Pencegahan</a:t>
            </a:r>
            <a:r>
              <a:rPr lang="en-US" dirty="0" smtClean="0"/>
              <a:t> Flutter Echo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Ruangan</a:t>
            </a:r>
            <a:endParaRPr lang="en-US" dirty="0"/>
          </a:p>
        </p:txBody>
      </p:sp>
      <p:grpSp>
        <p:nvGrpSpPr>
          <p:cNvPr id="17" name="Group 16"/>
          <p:cNvGrpSpPr/>
          <p:nvPr/>
        </p:nvGrpSpPr>
        <p:grpSpPr>
          <a:xfrm>
            <a:off x="296263" y="1820888"/>
            <a:ext cx="2602919" cy="2847824"/>
            <a:chOff x="430921" y="2276872"/>
            <a:chExt cx="3610542" cy="3600400"/>
          </a:xfrm>
        </p:grpSpPr>
        <p:sp>
          <p:nvSpPr>
            <p:cNvPr id="5" name="Rectangle 4"/>
            <p:cNvSpPr/>
            <p:nvPr/>
          </p:nvSpPr>
          <p:spPr>
            <a:xfrm>
              <a:off x="430921" y="2276872"/>
              <a:ext cx="3600400" cy="36004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9" name="Straight Connector 8"/>
            <p:cNvCxnSpPr/>
            <p:nvPr/>
          </p:nvCxnSpPr>
          <p:spPr>
            <a:xfrm flipH="1" flipV="1">
              <a:off x="430921" y="5109829"/>
              <a:ext cx="1800200" cy="312677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H="1">
              <a:off x="432183" y="4797152"/>
              <a:ext cx="3599138" cy="308739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H="1" flipV="1">
              <a:off x="430921" y="4365104"/>
              <a:ext cx="3600400" cy="432048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flipH="1">
              <a:off x="441063" y="3933056"/>
              <a:ext cx="3600400" cy="432048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 41"/>
          <p:cNvGrpSpPr/>
          <p:nvPr/>
        </p:nvGrpSpPr>
        <p:grpSpPr>
          <a:xfrm>
            <a:off x="3167952" y="1828800"/>
            <a:ext cx="2595607" cy="3169276"/>
            <a:chOff x="4716016" y="1822106"/>
            <a:chExt cx="3281531" cy="4006800"/>
          </a:xfrm>
        </p:grpSpPr>
        <p:sp>
          <p:nvSpPr>
            <p:cNvPr id="21" name="Rectangle 20"/>
            <p:cNvSpPr/>
            <p:nvPr/>
          </p:nvSpPr>
          <p:spPr>
            <a:xfrm>
              <a:off x="4716016" y="1822106"/>
              <a:ext cx="3281531" cy="4006800"/>
            </a:xfrm>
            <a:custGeom>
              <a:avLst/>
              <a:gdLst>
                <a:gd name="connsiteX0" fmla="*/ 0 w 3281531"/>
                <a:gd name="connsiteY0" fmla="*/ 0 h 3600400"/>
                <a:gd name="connsiteX1" fmla="*/ 3281531 w 3281531"/>
                <a:gd name="connsiteY1" fmla="*/ 0 h 3600400"/>
                <a:gd name="connsiteX2" fmla="*/ 3281531 w 3281531"/>
                <a:gd name="connsiteY2" fmla="*/ 3600400 h 3600400"/>
                <a:gd name="connsiteX3" fmla="*/ 0 w 3281531"/>
                <a:gd name="connsiteY3" fmla="*/ 3600400 h 3600400"/>
                <a:gd name="connsiteX4" fmla="*/ 0 w 3281531"/>
                <a:gd name="connsiteY4" fmla="*/ 0 h 3600400"/>
                <a:gd name="connsiteX0" fmla="*/ 0 w 3281531"/>
                <a:gd name="connsiteY0" fmla="*/ 0 h 4006800"/>
                <a:gd name="connsiteX1" fmla="*/ 3281531 w 3281531"/>
                <a:gd name="connsiteY1" fmla="*/ 0 h 4006800"/>
                <a:gd name="connsiteX2" fmla="*/ 2613874 w 3281531"/>
                <a:gd name="connsiteY2" fmla="*/ 4006800 h 4006800"/>
                <a:gd name="connsiteX3" fmla="*/ 0 w 3281531"/>
                <a:gd name="connsiteY3" fmla="*/ 3600400 h 4006800"/>
                <a:gd name="connsiteX4" fmla="*/ 0 w 3281531"/>
                <a:gd name="connsiteY4" fmla="*/ 0 h 4006800"/>
                <a:gd name="connsiteX0" fmla="*/ 0 w 3281531"/>
                <a:gd name="connsiteY0" fmla="*/ 0 h 4006800"/>
                <a:gd name="connsiteX1" fmla="*/ 3281531 w 3281531"/>
                <a:gd name="connsiteY1" fmla="*/ 0 h 4006800"/>
                <a:gd name="connsiteX2" fmla="*/ 2613874 w 3281531"/>
                <a:gd name="connsiteY2" fmla="*/ 4006800 h 4006800"/>
                <a:gd name="connsiteX3" fmla="*/ 14514 w 3281531"/>
                <a:gd name="connsiteY3" fmla="*/ 2686000 h 4006800"/>
                <a:gd name="connsiteX4" fmla="*/ 0 w 3281531"/>
                <a:gd name="connsiteY4" fmla="*/ 0 h 4006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81531" h="4006800">
                  <a:moveTo>
                    <a:pt x="0" y="0"/>
                  </a:moveTo>
                  <a:lnTo>
                    <a:pt x="3281531" y="0"/>
                  </a:lnTo>
                  <a:lnTo>
                    <a:pt x="2613874" y="4006800"/>
                  </a:lnTo>
                  <a:lnTo>
                    <a:pt x="14514" y="26860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cxnSp>
          <p:nvCxnSpPr>
            <p:cNvPr id="25" name="Straight Connector 24"/>
            <p:cNvCxnSpPr/>
            <p:nvPr/>
          </p:nvCxnSpPr>
          <p:spPr>
            <a:xfrm flipH="1">
              <a:off x="7308304" y="1822106"/>
              <a:ext cx="689243" cy="398315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H="1" flipV="1">
              <a:off x="4716017" y="4126362"/>
              <a:ext cx="1640765" cy="436974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flipH="1">
              <a:off x="4716017" y="3501008"/>
              <a:ext cx="3024335" cy="625354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flipH="1" flipV="1">
              <a:off x="5796136" y="1822106"/>
              <a:ext cx="1944216" cy="1678902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flipH="1">
              <a:off x="4716017" y="1822106"/>
              <a:ext cx="1080119" cy="1246854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" name="Picture 2" descr="C:\Users\Windows\Desktop\piano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96" t="13473" r="26246" b="18967"/>
          <a:stretch/>
        </p:blipFill>
        <p:spPr bwMode="auto">
          <a:xfrm>
            <a:off x="3595126" y="2665725"/>
            <a:ext cx="1665995" cy="1917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269" descr="Description: C:\Users\Edward\Desktop\data final\dari dell\IMG DARI DELL\55.AKUSTIKA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68" r="40510"/>
          <a:stretch/>
        </p:blipFill>
        <p:spPr bwMode="auto">
          <a:xfrm>
            <a:off x="5947227" y="1828145"/>
            <a:ext cx="3086835" cy="29802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" descr="C:\Users\Windows\Desktop\piano.jpg"/>
          <p:cNvPicPr>
            <a:picLocks noChangeAspect="1" noChangeArrowheads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prstClr val="black"/>
              <a:schemeClr val="tx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96" t="13473" r="26246" b="18967"/>
          <a:stretch/>
        </p:blipFill>
        <p:spPr bwMode="auto">
          <a:xfrm>
            <a:off x="768380" y="2684725"/>
            <a:ext cx="1665995" cy="1917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45054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46856" y="11663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err="1" smtClean="0"/>
              <a:t>Pendesainan</a:t>
            </a:r>
            <a:r>
              <a:rPr lang="en-US" b="1" dirty="0" smtClean="0"/>
              <a:t> </a:t>
            </a:r>
            <a:r>
              <a:rPr lang="en-US" b="1" dirty="0" err="1" smtClean="0"/>
              <a:t>Dinding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Plafon</a:t>
            </a:r>
            <a:r>
              <a:rPr lang="en-US" b="1" dirty="0" smtClean="0"/>
              <a:t> </a:t>
            </a:r>
            <a:r>
              <a:rPr lang="en-US" b="1" dirty="0" err="1" smtClean="0"/>
              <a:t>pada</a:t>
            </a:r>
            <a:r>
              <a:rPr lang="en-US" b="1" dirty="0" smtClean="0"/>
              <a:t> </a:t>
            </a:r>
            <a:r>
              <a:rPr lang="en-US" b="1" dirty="0" err="1" smtClean="0"/>
              <a:t>Gedung</a:t>
            </a:r>
            <a:r>
              <a:rPr lang="en-US" b="1" dirty="0" smtClean="0"/>
              <a:t> </a:t>
            </a:r>
            <a:r>
              <a:rPr lang="en-US" b="1" dirty="0" err="1" smtClean="0"/>
              <a:t>Pertunjukkan</a:t>
            </a:r>
            <a:endParaRPr lang="en-US" b="1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3923928" y="3616957"/>
            <a:ext cx="4896544" cy="2813522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800" dirty="0" err="1" smtClean="0"/>
              <a:t>Pendesainan</a:t>
            </a:r>
            <a:r>
              <a:rPr lang="en-US" sz="2800" dirty="0" smtClean="0"/>
              <a:t> </a:t>
            </a:r>
            <a:r>
              <a:rPr lang="en-US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dinding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b="1" dirty="0" err="1" smtClean="0">
                <a:solidFill>
                  <a:schemeClr val="accent3">
                    <a:lumMod val="75000"/>
                  </a:schemeClr>
                </a:solidFill>
              </a:rPr>
              <a:t>plafon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ruang</a:t>
            </a:r>
            <a:r>
              <a:rPr lang="en-US" sz="2800" dirty="0" smtClean="0"/>
              <a:t> </a:t>
            </a:r>
            <a:r>
              <a:rPr lang="en-US" sz="2800" dirty="0" err="1" smtClean="0"/>
              <a:t>pertunjukkan</a:t>
            </a:r>
            <a:r>
              <a:rPr lang="en-US" sz="2800" dirty="0" smtClean="0"/>
              <a:t> </a:t>
            </a:r>
            <a:r>
              <a:rPr lang="en-US" sz="2800" dirty="0" err="1" smtClean="0"/>
              <a:t>memperhatikan</a:t>
            </a:r>
            <a:r>
              <a:rPr lang="en-US" sz="2800" dirty="0" smtClean="0"/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penyebaran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b="1" dirty="0" err="1" smtClean="0">
                <a:solidFill>
                  <a:srgbClr val="7030A0"/>
                </a:solidFill>
              </a:rPr>
              <a:t>suara</a:t>
            </a:r>
            <a:r>
              <a:rPr lang="en-US" b="1" dirty="0" smtClean="0">
                <a:solidFill>
                  <a:srgbClr val="7030A0"/>
                </a:solidFill>
              </a:rPr>
              <a:t> </a:t>
            </a:r>
            <a:r>
              <a:rPr lang="en-US" sz="2800" dirty="0" err="1" smtClean="0"/>
              <a:t>secara</a:t>
            </a:r>
            <a:r>
              <a:rPr lang="en-US" sz="2800" dirty="0" smtClean="0"/>
              <a:t> </a:t>
            </a:r>
            <a:r>
              <a:rPr lang="en-US" sz="2800" dirty="0" err="1" smtClean="0"/>
              <a:t>merata</a:t>
            </a:r>
            <a:endParaRPr lang="en-US" sz="4300" b="1" dirty="0">
              <a:solidFill>
                <a:srgbClr val="0070C0"/>
              </a:solidFill>
            </a:endParaRPr>
          </a:p>
        </p:txBody>
      </p:sp>
      <p:pic>
        <p:nvPicPr>
          <p:cNvPr id="7170" name="Picture 270" descr="Description: C:\Users\Edward\Desktop\data laporan\akustik 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40768"/>
            <a:ext cx="3498896" cy="4831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Connector 2"/>
          <p:cNvCxnSpPr/>
          <p:nvPr/>
        </p:nvCxnSpPr>
        <p:spPr>
          <a:xfrm flipH="1">
            <a:off x="657860" y="1767840"/>
            <a:ext cx="347472" cy="381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381000" y="2209800"/>
            <a:ext cx="338328" cy="63093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277692" y="2895600"/>
            <a:ext cx="169164" cy="6766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292932" y="3589020"/>
            <a:ext cx="42291" cy="75692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381000" y="4345943"/>
            <a:ext cx="450597" cy="60198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2819400" y="1784604"/>
            <a:ext cx="347472" cy="3810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3081147" y="2207514"/>
            <a:ext cx="338328" cy="63093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3352800" y="2883789"/>
            <a:ext cx="169164" cy="67665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3429000" y="3605784"/>
            <a:ext cx="42291" cy="75692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2922708" y="4362707"/>
            <a:ext cx="450597" cy="60198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7171" name="Picture 278" descr="Description: C:\Users\Windows\Desktop\ngambil pantulan suar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7772" y="1695242"/>
            <a:ext cx="5092700" cy="1538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Freeform 20"/>
          <p:cNvSpPr/>
          <p:nvPr/>
        </p:nvSpPr>
        <p:spPr>
          <a:xfrm>
            <a:off x="3752850" y="2047875"/>
            <a:ext cx="1247775" cy="533400"/>
          </a:xfrm>
          <a:custGeom>
            <a:avLst/>
            <a:gdLst>
              <a:gd name="connsiteX0" fmla="*/ 0 w 1247775"/>
              <a:gd name="connsiteY0" fmla="*/ 533400 h 533400"/>
              <a:gd name="connsiteX1" fmla="*/ 742950 w 1247775"/>
              <a:gd name="connsiteY1" fmla="*/ 361950 h 533400"/>
              <a:gd name="connsiteX2" fmla="*/ 1247775 w 1247775"/>
              <a:gd name="connsiteY2" fmla="*/ 0 h 53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47775" h="533400">
                <a:moveTo>
                  <a:pt x="0" y="533400"/>
                </a:moveTo>
                <a:cubicBezTo>
                  <a:pt x="267494" y="492125"/>
                  <a:pt x="534988" y="450850"/>
                  <a:pt x="742950" y="361950"/>
                </a:cubicBezTo>
                <a:cubicBezTo>
                  <a:pt x="950912" y="273050"/>
                  <a:pt x="1154112" y="85725"/>
                  <a:pt x="1247775" y="0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 flipV="1">
            <a:off x="5000625" y="2011489"/>
            <a:ext cx="561975" cy="3638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V="1">
            <a:off x="5616575" y="1857375"/>
            <a:ext cx="704850" cy="476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6372200" y="1762347"/>
            <a:ext cx="866800" cy="549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7305675" y="1863725"/>
            <a:ext cx="619125" cy="21591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8057331" y="2165612"/>
            <a:ext cx="705669" cy="14896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3" name="Left Arrow 22">
            <a:hlinkClick r:id="rId4" action="ppaction://hlinksldjump"/>
          </p:cNvPr>
          <p:cNvSpPr/>
          <p:nvPr/>
        </p:nvSpPr>
        <p:spPr>
          <a:xfrm>
            <a:off x="7924800" y="5733369"/>
            <a:ext cx="936104" cy="648072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ysClr val="windowText" lastClr="000000"/>
                </a:solidFill>
              </a:rPr>
              <a:t>BACK</a:t>
            </a:r>
            <a:endParaRPr lang="en-US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0204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en-US" b="1" dirty="0" smtClean="0"/>
              <a:t>Ray Diagram Analysis</a:t>
            </a:r>
            <a:endParaRPr lang="en-US" b="1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499992" y="4545161"/>
            <a:ext cx="4032448" cy="1856408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800" dirty="0" err="1" smtClean="0"/>
              <a:t>Selisih</a:t>
            </a:r>
            <a:r>
              <a:rPr lang="en-US" sz="2800" dirty="0" smtClean="0"/>
              <a:t> </a:t>
            </a:r>
            <a:r>
              <a:rPr lang="en-US" sz="2800" dirty="0" err="1" smtClean="0"/>
              <a:t>waktu</a:t>
            </a:r>
            <a:r>
              <a:rPr lang="en-US" sz="2800" dirty="0" smtClean="0"/>
              <a:t> </a:t>
            </a:r>
            <a:r>
              <a:rPr lang="en-US" sz="3500" b="1" dirty="0" smtClean="0">
                <a:solidFill>
                  <a:schemeClr val="accent2">
                    <a:lumMod val="75000"/>
                  </a:schemeClr>
                </a:solidFill>
              </a:rPr>
              <a:t>&lt; 20 </a:t>
            </a:r>
            <a:r>
              <a:rPr lang="en-US" sz="3500" b="1" dirty="0" err="1" smtClean="0">
                <a:solidFill>
                  <a:schemeClr val="accent2">
                    <a:lumMod val="75000"/>
                  </a:schemeClr>
                </a:solidFill>
              </a:rPr>
              <a:t>ms</a:t>
            </a:r>
            <a:r>
              <a:rPr lang="en-US" sz="35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dirty="0" smtClean="0"/>
              <a:t>yang </a:t>
            </a:r>
            <a:r>
              <a:rPr lang="en-US" sz="2800" dirty="0" err="1" smtClean="0"/>
              <a:t>menunjukkan</a:t>
            </a:r>
            <a:r>
              <a:rPr lang="en-US" sz="2800" dirty="0" smtClean="0"/>
              <a:t> </a:t>
            </a:r>
            <a:r>
              <a:rPr lang="en-US" sz="3800" b="1" dirty="0" err="1" smtClean="0">
                <a:solidFill>
                  <a:srgbClr val="0070C0"/>
                </a:solidFill>
              </a:rPr>
              <a:t>kualitas</a:t>
            </a:r>
            <a:r>
              <a:rPr lang="en-US" sz="3800" b="1" dirty="0" smtClean="0">
                <a:solidFill>
                  <a:srgbClr val="0070C0"/>
                </a:solidFill>
              </a:rPr>
              <a:t> </a:t>
            </a:r>
            <a:r>
              <a:rPr lang="en-US" sz="3800" b="1" dirty="0" err="1" smtClean="0">
                <a:solidFill>
                  <a:srgbClr val="0070C0"/>
                </a:solidFill>
              </a:rPr>
              <a:t>akustika</a:t>
            </a:r>
            <a:r>
              <a:rPr lang="en-US" dirty="0" smtClean="0"/>
              <a:t> </a:t>
            </a:r>
            <a:r>
              <a:rPr lang="en-US" sz="2800" dirty="0" smtClean="0"/>
              <a:t>yang </a:t>
            </a:r>
            <a:r>
              <a:rPr lang="en-US" sz="3800" b="1" dirty="0" err="1" smtClean="0">
                <a:solidFill>
                  <a:srgbClr val="00B050"/>
                </a:solidFill>
              </a:rPr>
              <a:t>sangat</a:t>
            </a:r>
            <a:r>
              <a:rPr lang="en-US" sz="3800" b="1" dirty="0" smtClean="0">
                <a:solidFill>
                  <a:srgbClr val="00B050"/>
                </a:solidFill>
              </a:rPr>
              <a:t> </a:t>
            </a:r>
            <a:r>
              <a:rPr lang="en-US" sz="3800" b="1" dirty="0" err="1" smtClean="0">
                <a:solidFill>
                  <a:srgbClr val="00B050"/>
                </a:solidFill>
              </a:rPr>
              <a:t>baik</a:t>
            </a:r>
            <a:r>
              <a:rPr lang="en-US" dirty="0" smtClean="0"/>
              <a:t> </a:t>
            </a:r>
            <a:r>
              <a:rPr lang="en-US" sz="2600" dirty="0" smtClean="0"/>
              <a:t>(Egan, 1988. Hal. 96)</a:t>
            </a:r>
            <a:endParaRPr lang="en-US" sz="4300" b="1" dirty="0">
              <a:solidFill>
                <a:srgbClr val="0070C0"/>
              </a:solidFill>
            </a:endParaRPr>
          </a:p>
        </p:txBody>
      </p:sp>
      <p:pic>
        <p:nvPicPr>
          <p:cNvPr id="8194" name="Picture 276" descr="Description: C:\Users\Edward\Desktop\data final\dari dell\IMG DARI DELL\55.AKUSTIKA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66800"/>
            <a:ext cx="8282796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reeform 2"/>
          <p:cNvSpPr/>
          <p:nvPr/>
        </p:nvSpPr>
        <p:spPr>
          <a:xfrm>
            <a:off x="552450" y="1647825"/>
            <a:ext cx="2095500" cy="828675"/>
          </a:xfrm>
          <a:custGeom>
            <a:avLst/>
            <a:gdLst>
              <a:gd name="connsiteX0" fmla="*/ 0 w 2095500"/>
              <a:gd name="connsiteY0" fmla="*/ 828675 h 828675"/>
              <a:gd name="connsiteX1" fmla="*/ 609600 w 2095500"/>
              <a:gd name="connsiteY1" fmla="*/ 762000 h 828675"/>
              <a:gd name="connsiteX2" fmla="*/ 1409700 w 2095500"/>
              <a:gd name="connsiteY2" fmla="*/ 476250 h 828675"/>
              <a:gd name="connsiteX3" fmla="*/ 2095500 w 2095500"/>
              <a:gd name="connsiteY3" fmla="*/ 0 h 8286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5500" h="828675">
                <a:moveTo>
                  <a:pt x="0" y="828675"/>
                </a:moveTo>
                <a:cubicBezTo>
                  <a:pt x="187325" y="824706"/>
                  <a:pt x="374650" y="820737"/>
                  <a:pt x="609600" y="762000"/>
                </a:cubicBezTo>
                <a:cubicBezTo>
                  <a:pt x="844550" y="703263"/>
                  <a:pt x="1162050" y="603250"/>
                  <a:pt x="1409700" y="476250"/>
                </a:cubicBezTo>
                <a:cubicBezTo>
                  <a:pt x="1657350" y="349250"/>
                  <a:pt x="1954212" y="73025"/>
                  <a:pt x="2095500" y="0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2647950" y="1600200"/>
            <a:ext cx="822960" cy="476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V="1">
            <a:off x="3503854" y="1371600"/>
            <a:ext cx="1188720" cy="7620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4692574" y="1219201"/>
            <a:ext cx="1403426" cy="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6191250" y="1371600"/>
            <a:ext cx="932688" cy="3048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381874" y="1824037"/>
            <a:ext cx="1125426" cy="23812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8195" name="Picture 277" descr="Description: C:\Users\Edward\Desktop\data final\dari dell\IMG DARI DELL\55.AKUSTIKA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38600"/>
            <a:ext cx="4048706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Rectangle 20"/>
          <p:cNvSpPr/>
          <p:nvPr/>
        </p:nvSpPr>
        <p:spPr>
          <a:xfrm>
            <a:off x="3299460" y="3543302"/>
            <a:ext cx="402336" cy="402336"/>
          </a:xfrm>
          <a:prstGeom prst="rect">
            <a:avLst/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1</a:t>
            </a:r>
            <a:endParaRPr lang="en-US" sz="1400" dirty="0"/>
          </a:p>
        </p:txBody>
      </p:sp>
      <p:sp>
        <p:nvSpPr>
          <p:cNvPr id="27" name="Rectangle 26"/>
          <p:cNvSpPr/>
          <p:nvPr/>
        </p:nvSpPr>
        <p:spPr>
          <a:xfrm>
            <a:off x="4347592" y="3543302"/>
            <a:ext cx="402336" cy="402336"/>
          </a:xfrm>
          <a:prstGeom prst="rect">
            <a:avLst/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6</a:t>
            </a:r>
            <a:endParaRPr lang="en-US" sz="1400" dirty="0"/>
          </a:p>
        </p:txBody>
      </p:sp>
      <p:sp>
        <p:nvSpPr>
          <p:cNvPr id="29" name="Rectangle 28"/>
          <p:cNvSpPr/>
          <p:nvPr/>
        </p:nvSpPr>
        <p:spPr>
          <a:xfrm>
            <a:off x="5886450" y="3543302"/>
            <a:ext cx="402336" cy="402336"/>
          </a:xfrm>
          <a:prstGeom prst="rect">
            <a:avLst/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14</a:t>
            </a:r>
            <a:endParaRPr lang="en-US" sz="1400" dirty="0"/>
          </a:p>
        </p:txBody>
      </p:sp>
      <p:sp>
        <p:nvSpPr>
          <p:cNvPr id="30" name="Rectangle 29"/>
          <p:cNvSpPr/>
          <p:nvPr/>
        </p:nvSpPr>
        <p:spPr>
          <a:xfrm>
            <a:off x="6456426" y="3543302"/>
            <a:ext cx="402336" cy="402336"/>
          </a:xfrm>
          <a:prstGeom prst="rect">
            <a:avLst/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16</a:t>
            </a:r>
            <a:endParaRPr lang="en-US" sz="1400" dirty="0"/>
          </a:p>
        </p:txBody>
      </p:sp>
      <p:sp>
        <p:nvSpPr>
          <p:cNvPr id="31" name="Rectangle 30"/>
          <p:cNvSpPr/>
          <p:nvPr/>
        </p:nvSpPr>
        <p:spPr>
          <a:xfrm>
            <a:off x="7011162" y="3543302"/>
            <a:ext cx="402336" cy="402336"/>
          </a:xfrm>
          <a:prstGeom prst="rect">
            <a:avLst/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19</a:t>
            </a:r>
            <a:endParaRPr lang="en-US" sz="1400" dirty="0"/>
          </a:p>
        </p:txBody>
      </p:sp>
      <p:sp>
        <p:nvSpPr>
          <p:cNvPr id="32" name="Rectangle 31"/>
          <p:cNvSpPr/>
          <p:nvPr/>
        </p:nvSpPr>
        <p:spPr>
          <a:xfrm>
            <a:off x="7620000" y="3543302"/>
            <a:ext cx="402336" cy="402336"/>
          </a:xfrm>
          <a:prstGeom prst="rect">
            <a:avLst/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22</a:t>
            </a:r>
            <a:endParaRPr lang="en-US" sz="1400" dirty="0"/>
          </a:p>
        </p:txBody>
      </p:sp>
      <p:sp>
        <p:nvSpPr>
          <p:cNvPr id="33" name="Rectangle 32"/>
          <p:cNvSpPr/>
          <p:nvPr/>
        </p:nvSpPr>
        <p:spPr>
          <a:xfrm>
            <a:off x="8097307" y="3543302"/>
            <a:ext cx="402336" cy="402336"/>
          </a:xfrm>
          <a:prstGeom prst="rect">
            <a:avLst/>
          </a:prstGeom>
          <a:ln w="63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25</a:t>
            </a:r>
            <a:endParaRPr lang="en-US" sz="1400" dirty="0"/>
          </a:p>
        </p:txBody>
      </p:sp>
      <p:sp>
        <p:nvSpPr>
          <p:cNvPr id="22" name="Left Arrow 21">
            <a:hlinkClick r:id="rId4" action="ppaction://hlinksldjump"/>
          </p:cNvPr>
          <p:cNvSpPr/>
          <p:nvPr/>
        </p:nvSpPr>
        <p:spPr>
          <a:xfrm>
            <a:off x="7924800" y="6057528"/>
            <a:ext cx="936104" cy="648072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ysClr val="windowText" lastClr="000000"/>
                </a:solidFill>
              </a:rPr>
              <a:t>BACK</a:t>
            </a:r>
            <a:endParaRPr lang="en-US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1989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086600" y="-228600"/>
            <a:ext cx="1905000" cy="1143000"/>
          </a:xfrm>
        </p:spPr>
        <p:txBody>
          <a:bodyPr>
            <a:normAutofit/>
          </a:bodyPr>
          <a:lstStyle/>
          <a:p>
            <a:pPr algn="r"/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Lokasi</a:t>
            </a:r>
            <a:endParaRPr lang="en-US" sz="4000" b="1" dirty="0">
              <a:solidFill>
                <a:srgbClr val="0070C0"/>
              </a:solidFill>
              <a:latin typeface="Myriad Pro" pitchFamily="34" charset="0"/>
            </a:endParaRPr>
          </a:p>
        </p:txBody>
      </p:sp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765" y="160594"/>
            <a:ext cx="3711835" cy="2667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350703" y="1693581"/>
            <a:ext cx="457200" cy="381000"/>
          </a:xfrm>
          <a:prstGeom prst="rect">
            <a:avLst/>
          </a:prstGeom>
          <a:noFill/>
          <a:ln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553903" y="1858681"/>
            <a:ext cx="45719" cy="4571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4374840" y="2032000"/>
            <a:ext cx="4504047" cy="4572000"/>
            <a:chOff x="4076700" y="1676400"/>
            <a:chExt cx="4840287" cy="4913313"/>
          </a:xfrm>
        </p:grpSpPr>
        <p:pic>
          <p:nvPicPr>
            <p:cNvPr id="11273" name="Picture 9" descr="C:\Users\Windows\Desktop\aaaa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76700" y="1676400"/>
              <a:ext cx="4840287" cy="491331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Rectangle 15"/>
            <p:cNvSpPr/>
            <p:nvPr/>
          </p:nvSpPr>
          <p:spPr>
            <a:xfrm>
              <a:off x="5829300" y="4421187"/>
              <a:ext cx="1295400" cy="974725"/>
            </a:xfrm>
            <a:prstGeom prst="rect">
              <a:avLst/>
            </a:prstGeom>
            <a:noFill/>
            <a:ln w="5715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6979195"/>
              </p:ext>
            </p:extLst>
          </p:nvPr>
        </p:nvGraphicFramePr>
        <p:xfrm>
          <a:off x="325118" y="2987931"/>
          <a:ext cx="3713482" cy="3616069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994557"/>
                <a:gridCol w="2718925"/>
              </a:tblGrid>
              <a:tr h="385190">
                <a:tc gridSpan="2">
                  <a:txBody>
                    <a:bodyPr/>
                    <a:lstStyle/>
                    <a:p>
                      <a:r>
                        <a:rPr lang="en-US" dirty="0" smtClean="0"/>
                        <a:t>Data </a:t>
                      </a:r>
                      <a:r>
                        <a:rPr lang="en-US" dirty="0" err="1" smtClean="0"/>
                        <a:t>Tapak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664849">
                <a:tc>
                  <a:txBody>
                    <a:bodyPr/>
                    <a:lstStyle/>
                    <a:p>
                      <a:r>
                        <a:rPr lang="en-US" dirty="0" smtClean="0"/>
                        <a:t>GSB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 m (front)</a:t>
                      </a:r>
                    </a:p>
                    <a:p>
                      <a:r>
                        <a:rPr lang="en-US" dirty="0" smtClean="0"/>
                        <a:t>10</a:t>
                      </a:r>
                      <a:r>
                        <a:rPr lang="en-US" baseline="0" dirty="0" smtClean="0"/>
                        <a:t> m (</a:t>
                      </a:r>
                      <a:r>
                        <a:rPr lang="en-US" baseline="0" dirty="0" err="1" smtClean="0"/>
                        <a:t>kel</a:t>
                      </a:r>
                      <a:r>
                        <a:rPr lang="en-US" baseline="0" dirty="0" smtClean="0"/>
                        <a:t>)</a:t>
                      </a:r>
                      <a:endParaRPr lang="en-US" dirty="0"/>
                    </a:p>
                  </a:txBody>
                  <a:tcPr/>
                </a:tc>
              </a:tr>
              <a:tr h="385190">
                <a:tc>
                  <a:txBody>
                    <a:bodyPr/>
                    <a:lstStyle/>
                    <a:p>
                      <a:r>
                        <a:rPr lang="en-US" dirty="0" smtClean="0"/>
                        <a:t>KDB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50%</a:t>
                      </a:r>
                      <a:endParaRPr lang="en-US" dirty="0"/>
                    </a:p>
                  </a:txBody>
                  <a:tcPr/>
                </a:tc>
              </a:tr>
              <a:tr h="385190">
                <a:tc>
                  <a:txBody>
                    <a:bodyPr/>
                    <a:lstStyle/>
                    <a:p>
                      <a:r>
                        <a:rPr lang="en-US" dirty="0" smtClean="0"/>
                        <a:t>KLB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200%</a:t>
                      </a:r>
                      <a:endParaRPr lang="en-US" dirty="0"/>
                    </a:p>
                  </a:txBody>
                  <a:tcPr/>
                </a:tc>
              </a:tr>
              <a:tr h="385190">
                <a:tc>
                  <a:txBody>
                    <a:bodyPr/>
                    <a:lstStyle/>
                    <a:p>
                      <a:r>
                        <a:rPr lang="en-US" dirty="0" smtClean="0"/>
                        <a:t>TLB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8-10</a:t>
                      </a:r>
                      <a:endParaRPr lang="en-US" dirty="0"/>
                    </a:p>
                  </a:txBody>
                  <a:tcPr/>
                </a:tc>
              </a:tr>
              <a:tr h="385190">
                <a:tc>
                  <a:txBody>
                    <a:bodyPr/>
                    <a:lstStyle/>
                    <a:p>
                      <a:r>
                        <a:rPr lang="en-US" dirty="0" smtClean="0"/>
                        <a:t>RDTRK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Perdagangan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dan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Jasa</a:t>
                      </a:r>
                      <a:endParaRPr lang="en-US" dirty="0"/>
                    </a:p>
                  </a:txBody>
                  <a:tcPr/>
                </a:tc>
              </a:tr>
              <a:tr h="38519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Lebar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Jalan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Utama</a:t>
                      </a:r>
                      <a:r>
                        <a:rPr lang="en-US" dirty="0" smtClean="0"/>
                        <a:t> 20</a:t>
                      </a:r>
                      <a:r>
                        <a:rPr lang="en-US" baseline="0" dirty="0" smtClean="0"/>
                        <a:t> m</a:t>
                      </a:r>
                    </a:p>
                    <a:p>
                      <a:r>
                        <a:rPr lang="en-US" baseline="0" dirty="0" err="1" smtClean="0"/>
                        <a:t>Sekunder</a:t>
                      </a:r>
                      <a:r>
                        <a:rPr lang="en-US" baseline="0" dirty="0" smtClean="0"/>
                        <a:t> 9 m</a:t>
                      </a:r>
                      <a:endParaRPr lang="en-US" dirty="0"/>
                    </a:p>
                  </a:txBody>
                  <a:tcPr/>
                </a:tc>
              </a:tr>
              <a:tr h="38519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Kondisi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Unbuilt</a:t>
                      </a:r>
                      <a:r>
                        <a:rPr lang="en-US" dirty="0" smtClean="0"/>
                        <a:t>,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tidak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berkontur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4374840" y="685800"/>
            <a:ext cx="450404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Jalan</a:t>
            </a:r>
            <a:r>
              <a:rPr lang="en-US" dirty="0" smtClean="0"/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Lingkar</a:t>
            </a:r>
            <a:r>
              <a:rPr lang="en-US" sz="2800" b="1" dirty="0" smtClean="0">
                <a:solidFill>
                  <a:srgbClr val="002060"/>
                </a:solidFill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</a:rPr>
              <a:t>Dalam</a:t>
            </a:r>
            <a:r>
              <a:rPr lang="en-US" dirty="0" smtClean="0"/>
              <a:t>, </a:t>
            </a:r>
            <a:r>
              <a:rPr lang="en-US" dirty="0" err="1" smtClean="0"/>
              <a:t>Kelurahan</a:t>
            </a:r>
            <a:r>
              <a:rPr lang="en-US" b="1" dirty="0" smtClean="0"/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Wiyung</a:t>
            </a:r>
            <a:r>
              <a:rPr lang="en-US" dirty="0" smtClean="0"/>
              <a:t>, </a:t>
            </a:r>
            <a:r>
              <a:rPr lang="en-US" dirty="0" err="1" smtClean="0"/>
              <a:t>Kecamatan</a:t>
            </a:r>
            <a:r>
              <a:rPr lang="en-US" dirty="0" smtClean="0"/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Sukomanunggal</a:t>
            </a:r>
            <a:r>
              <a:rPr lang="en-US" dirty="0" smtClean="0"/>
              <a:t>, Kota </a:t>
            </a:r>
            <a:r>
              <a:rPr lang="en-US" sz="2400" b="1" dirty="0" smtClean="0">
                <a:solidFill>
                  <a:srgbClr val="002060"/>
                </a:solidFill>
              </a:rPr>
              <a:t>Surabaya</a:t>
            </a:r>
            <a:r>
              <a:rPr lang="en-US" dirty="0" smtClean="0"/>
              <a:t>, </a:t>
            </a:r>
            <a:r>
              <a:rPr lang="en-US" sz="2400" b="1" dirty="0" err="1" smtClean="0">
                <a:solidFill>
                  <a:srgbClr val="002060"/>
                </a:solidFill>
              </a:rPr>
              <a:t>Jawa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Timur</a:t>
            </a:r>
            <a:endParaRPr lang="en-US" sz="2400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C:\Users\Windows\Desktop\img dari pc\3.Data Site.jpg"/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73" t="66966" r="35497" b="15000"/>
          <a:stretch/>
        </p:blipFill>
        <p:spPr bwMode="auto">
          <a:xfrm>
            <a:off x="326765" y="808754"/>
            <a:ext cx="3651447" cy="1782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Content Placeholder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60" t="10015" r="31011" b="80996"/>
          <a:stretch/>
        </p:blipFill>
        <p:spPr>
          <a:xfrm rot="10800000">
            <a:off x="7924800" y="5767227"/>
            <a:ext cx="606177" cy="65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5680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animBg="1"/>
      <p:bldP spid="5" grpId="1" animBg="1"/>
      <p:bldP spid="11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Material </a:t>
            </a:r>
            <a:r>
              <a:rPr lang="en-US" dirty="0" err="1" smtClean="0"/>
              <a:t>dan</a:t>
            </a:r>
            <a:r>
              <a:rPr lang="en-US" dirty="0" smtClean="0"/>
              <a:t> Detail</a:t>
            </a:r>
            <a:endParaRPr lang="en-US" dirty="0"/>
          </a:p>
        </p:txBody>
      </p:sp>
      <p:pic>
        <p:nvPicPr>
          <p:cNvPr id="10242" name="Picture 28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9" y="3352800"/>
            <a:ext cx="7773735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ontent Placeholder 2"/>
          <p:cNvSpPr txBox="1">
            <a:spLocks/>
          </p:cNvSpPr>
          <p:nvPr/>
        </p:nvSpPr>
        <p:spPr>
          <a:xfrm>
            <a:off x="533400" y="1447800"/>
            <a:ext cx="7543800" cy="28194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800" dirty="0" err="1" smtClean="0"/>
              <a:t>Pemilihan</a:t>
            </a:r>
            <a:r>
              <a:rPr lang="en-US" sz="2800" dirty="0" smtClean="0"/>
              <a:t> 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material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digunakan</a:t>
            </a:r>
            <a:r>
              <a:rPr lang="en-US" sz="2800" dirty="0" smtClean="0"/>
              <a:t> </a:t>
            </a:r>
            <a:r>
              <a:rPr lang="en-US" sz="2800" dirty="0" err="1" smtClean="0"/>
              <a:t>berhubungan</a:t>
            </a:r>
            <a:r>
              <a:rPr lang="en-US" sz="2800" dirty="0" smtClean="0"/>
              <a:t> </a:t>
            </a:r>
            <a:r>
              <a:rPr lang="en-US" sz="2800" dirty="0" err="1" smtClean="0"/>
              <a:t>erat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kemampuan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insulasi</a:t>
            </a:r>
            <a:r>
              <a:rPr lang="en-US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dirty="0" smtClean="0"/>
              <a:t>material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b="1" dirty="0" err="1" smtClean="0">
                <a:solidFill>
                  <a:schemeClr val="accent1">
                    <a:lumMod val="75000"/>
                  </a:schemeClr>
                </a:solidFill>
              </a:rPr>
              <a:t>tingkat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1">
                    <a:lumMod val="75000"/>
                  </a:schemeClr>
                </a:solidFill>
              </a:rPr>
              <a:t>keheningan</a:t>
            </a:r>
            <a:r>
              <a:rPr lang="en-US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2800" dirty="0" smtClean="0"/>
              <a:t>yang </a:t>
            </a:r>
            <a:r>
              <a:rPr lang="en-US" sz="2800" dirty="0" err="1" smtClean="0"/>
              <a:t>dibutuhkan</a:t>
            </a:r>
            <a:endParaRPr lang="en-US" sz="4300" b="1" dirty="0">
              <a:solidFill>
                <a:srgbClr val="0070C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5799" y="6019800"/>
            <a:ext cx="3200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Sumber</a:t>
            </a:r>
            <a:r>
              <a:rPr lang="en-US" dirty="0" smtClean="0"/>
              <a:t> : </a:t>
            </a:r>
            <a:r>
              <a:rPr lang="en-US" dirty="0" err="1" smtClean="0"/>
              <a:t>Mediastika</a:t>
            </a:r>
            <a:r>
              <a:rPr lang="en-US" dirty="0" smtClean="0"/>
              <a:t>, </a:t>
            </a:r>
            <a:r>
              <a:rPr lang="en-US" dirty="0" err="1" smtClean="0"/>
              <a:t>hal</a:t>
            </a:r>
            <a:r>
              <a:rPr lang="en-US" dirty="0" smtClean="0"/>
              <a:t> 24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685799" y="4038600"/>
            <a:ext cx="7740000" cy="432000"/>
          </a:xfrm>
          <a:prstGeom prst="rect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85800" y="4495800"/>
            <a:ext cx="7740000" cy="468000"/>
          </a:xfrm>
          <a:prstGeom prst="rect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96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Material </a:t>
            </a:r>
            <a:r>
              <a:rPr lang="en-US" dirty="0" err="1" smtClean="0"/>
              <a:t>Dinding</a:t>
            </a:r>
            <a:r>
              <a:rPr lang="en-US" dirty="0" smtClean="0"/>
              <a:t> </a:t>
            </a:r>
            <a:r>
              <a:rPr lang="en-US" dirty="0" err="1" smtClean="0"/>
              <a:t>Fasilitas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endParaRPr lang="en-US" dirty="0"/>
          </a:p>
        </p:txBody>
      </p:sp>
      <p:pic>
        <p:nvPicPr>
          <p:cNvPr id="3074" name="Picture 2" descr="C:\Users\Edward\Desktop\asdasdas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62" t="18452" r="15330" b="36845"/>
          <a:stretch/>
        </p:blipFill>
        <p:spPr bwMode="auto">
          <a:xfrm>
            <a:off x="4267200" y="990601"/>
            <a:ext cx="3874152" cy="3734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4038600" y="4877544"/>
            <a:ext cx="5011486" cy="1828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000" dirty="0" err="1" smtClean="0"/>
              <a:t>Komposisi</a:t>
            </a:r>
            <a:r>
              <a:rPr lang="en-US" sz="2000" dirty="0" smtClean="0"/>
              <a:t> material </a:t>
            </a:r>
            <a:r>
              <a:rPr lang="en-US" sz="2000" dirty="0" err="1" smtClean="0"/>
              <a:t>dinding</a:t>
            </a:r>
            <a:r>
              <a:rPr lang="en-US" sz="2000" dirty="0" smtClean="0"/>
              <a:t> </a:t>
            </a:r>
            <a:r>
              <a:rPr lang="en-US" sz="2000" dirty="0" err="1" smtClean="0"/>
              <a:t>memberikan</a:t>
            </a:r>
            <a:r>
              <a:rPr lang="en-US" sz="2000" dirty="0" smtClean="0"/>
              <a:t> </a:t>
            </a:r>
            <a:r>
              <a:rPr lang="en-US" b="1" dirty="0" err="1" smtClean="0">
                <a:solidFill>
                  <a:schemeClr val="accent2">
                    <a:lumMod val="75000"/>
                  </a:schemeClr>
                </a:solidFill>
              </a:rPr>
              <a:t>insulasi</a:t>
            </a:r>
            <a:r>
              <a:rPr lang="en-US" sz="2000" dirty="0" smtClean="0"/>
              <a:t> yang </a:t>
            </a:r>
            <a:r>
              <a:rPr lang="en-US" sz="2000" dirty="0" err="1" smtClean="0"/>
              <a:t>cukup</a:t>
            </a:r>
            <a:r>
              <a:rPr lang="en-US" sz="2000" dirty="0" smtClean="0"/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meredam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</a:rPr>
              <a:t>suara</a:t>
            </a:r>
            <a:r>
              <a:rPr lang="en-US" sz="2800" b="1" dirty="0" smtClean="0">
                <a:solidFill>
                  <a:srgbClr val="0070C0"/>
                </a:solidFill>
              </a:rPr>
              <a:t> </a:t>
            </a:r>
            <a:r>
              <a:rPr lang="en-US" sz="2000" dirty="0" err="1" smtClean="0"/>
              <a:t>untuk</a:t>
            </a:r>
            <a:r>
              <a:rPr lang="en-US" sz="2000" dirty="0" smtClean="0"/>
              <a:t> </a:t>
            </a:r>
            <a:r>
              <a:rPr lang="en-US" sz="2000" dirty="0" err="1" smtClean="0"/>
              <a:t>tidak</a:t>
            </a:r>
            <a:r>
              <a:rPr lang="en-US" sz="2000" dirty="0" smtClean="0"/>
              <a:t> </a:t>
            </a:r>
            <a:r>
              <a:rPr lang="en-US" sz="2000" dirty="0" err="1" smtClean="0"/>
              <a:t>bocor</a:t>
            </a:r>
            <a:r>
              <a:rPr lang="en-US" sz="2000" dirty="0" smtClean="0"/>
              <a:t> </a:t>
            </a:r>
            <a:r>
              <a:rPr lang="en-US" sz="2000" dirty="0" err="1" smtClean="0"/>
              <a:t>ke</a:t>
            </a:r>
            <a:r>
              <a:rPr lang="en-US" sz="2000" dirty="0" smtClean="0"/>
              <a:t> </a:t>
            </a:r>
            <a:r>
              <a:rPr lang="en-US" sz="2000" dirty="0" err="1" smtClean="0"/>
              <a:t>selasar</a:t>
            </a:r>
            <a:r>
              <a:rPr lang="en-US" sz="2000" dirty="0" smtClean="0"/>
              <a:t> </a:t>
            </a:r>
            <a:r>
              <a:rPr lang="en-US" sz="2000" dirty="0" err="1" smtClean="0"/>
              <a:t>atau</a:t>
            </a:r>
            <a:r>
              <a:rPr lang="en-US" sz="2000" dirty="0" smtClean="0"/>
              <a:t> </a:t>
            </a:r>
            <a:r>
              <a:rPr lang="en-US" sz="2000" dirty="0" err="1" smtClean="0"/>
              <a:t>ke</a:t>
            </a:r>
            <a:r>
              <a:rPr lang="en-US" sz="2000" dirty="0" smtClean="0"/>
              <a:t> </a:t>
            </a:r>
            <a:r>
              <a:rPr lang="en-US" sz="2000" dirty="0" err="1" smtClean="0"/>
              <a:t>kelas</a:t>
            </a:r>
            <a:r>
              <a:rPr lang="en-US" sz="2000" dirty="0" smtClean="0"/>
              <a:t> lain</a:t>
            </a:r>
            <a:endParaRPr lang="en-US" sz="1800" dirty="0" smtClean="0"/>
          </a:p>
        </p:txBody>
      </p:sp>
      <p:pic>
        <p:nvPicPr>
          <p:cNvPr id="3075" name="Picture 3" descr="C:\Users\Edward\Desktop\asdasdas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41" t="17407" r="61848" b="25496"/>
          <a:stretch/>
        </p:blipFill>
        <p:spPr bwMode="auto">
          <a:xfrm>
            <a:off x="304801" y="990601"/>
            <a:ext cx="3572388" cy="4724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326573" y="5839487"/>
            <a:ext cx="1764422" cy="5613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800" b="1" dirty="0" smtClean="0"/>
              <a:t>STC = 52+</a:t>
            </a:r>
            <a:endParaRPr lang="en-US" sz="2400" b="1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326573" y="6248400"/>
            <a:ext cx="3200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Sumber</a:t>
            </a:r>
            <a:r>
              <a:rPr lang="en-US" dirty="0" smtClean="0"/>
              <a:t> : </a:t>
            </a:r>
            <a:r>
              <a:rPr lang="en-US" dirty="0" err="1" smtClean="0"/>
              <a:t>Doelle</a:t>
            </a:r>
            <a:r>
              <a:rPr lang="en-US" dirty="0" smtClean="0"/>
              <a:t>, 236</a:t>
            </a:r>
            <a:endParaRPr lang="en-US" dirty="0"/>
          </a:p>
        </p:txBody>
      </p:sp>
      <p:sp>
        <p:nvSpPr>
          <p:cNvPr id="10" name="Left Arrow 9">
            <a:hlinkClick r:id="rId4" action="ppaction://hlinksldjump"/>
          </p:cNvPr>
          <p:cNvSpPr/>
          <p:nvPr/>
        </p:nvSpPr>
        <p:spPr>
          <a:xfrm>
            <a:off x="7924800" y="6133728"/>
            <a:ext cx="936104" cy="648072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ysClr val="windowText" lastClr="000000"/>
                </a:solidFill>
              </a:rPr>
              <a:t>BACK</a:t>
            </a:r>
            <a:endParaRPr lang="en-US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3660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1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Material </a:t>
            </a:r>
            <a:r>
              <a:rPr lang="en-US" dirty="0" err="1" smtClean="0"/>
              <a:t>Dinding</a:t>
            </a:r>
            <a:r>
              <a:rPr lang="en-US" dirty="0" smtClean="0"/>
              <a:t> </a:t>
            </a:r>
            <a:r>
              <a:rPr lang="en-US" dirty="0" err="1" smtClean="0"/>
              <a:t>Fasilitas</a:t>
            </a:r>
            <a:r>
              <a:rPr lang="en-US" dirty="0" smtClean="0"/>
              <a:t> </a:t>
            </a:r>
            <a:r>
              <a:rPr lang="en-US" dirty="0" err="1" smtClean="0"/>
              <a:t>Pertunjukan</a:t>
            </a:r>
            <a:endParaRPr lang="en-US" dirty="0"/>
          </a:p>
        </p:txBody>
      </p:sp>
      <p:pic>
        <p:nvPicPr>
          <p:cNvPr id="2051" name="Picture 3" descr="C:\Users\Edward\Desktop\aaaa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81000" y="1219200"/>
            <a:ext cx="2590800" cy="5307904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Connector 3"/>
          <p:cNvCxnSpPr/>
          <p:nvPr/>
        </p:nvCxnSpPr>
        <p:spPr>
          <a:xfrm flipV="1">
            <a:off x="2667000" y="1447800"/>
            <a:ext cx="304800" cy="55006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2962275" y="1465662"/>
            <a:ext cx="438626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2806700" y="2819400"/>
            <a:ext cx="304800" cy="55006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3101975" y="2837262"/>
            <a:ext cx="298926" cy="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581400" y="1219200"/>
            <a:ext cx="2460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Dinding</a:t>
            </a:r>
            <a:r>
              <a:rPr lang="en-US" sz="2400" dirty="0" smtClean="0"/>
              <a:t> Bata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3429000" y="2588567"/>
            <a:ext cx="2460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Dinding</a:t>
            </a:r>
            <a:r>
              <a:rPr lang="en-US" sz="2400" dirty="0" smtClean="0"/>
              <a:t> Diffusor</a:t>
            </a:r>
            <a:endParaRPr lang="en-US" sz="2400" dirty="0"/>
          </a:p>
        </p:txBody>
      </p:sp>
      <p:sp>
        <p:nvSpPr>
          <p:cNvPr id="17" name="Freeform 16"/>
          <p:cNvSpPr/>
          <p:nvPr/>
        </p:nvSpPr>
        <p:spPr>
          <a:xfrm>
            <a:off x="4420076" y="5950124"/>
            <a:ext cx="2457450" cy="319088"/>
          </a:xfrm>
          <a:custGeom>
            <a:avLst/>
            <a:gdLst>
              <a:gd name="connsiteX0" fmla="*/ 0 w 2457450"/>
              <a:gd name="connsiteY0" fmla="*/ 4763 h 319088"/>
              <a:gd name="connsiteX1" fmla="*/ 0 w 2457450"/>
              <a:gd name="connsiteY1" fmla="*/ 319088 h 319088"/>
              <a:gd name="connsiteX2" fmla="*/ 2457450 w 2457450"/>
              <a:gd name="connsiteY2" fmla="*/ 309563 h 319088"/>
              <a:gd name="connsiteX3" fmla="*/ 2452688 w 2457450"/>
              <a:gd name="connsiteY3" fmla="*/ 4763 h 319088"/>
              <a:gd name="connsiteX4" fmla="*/ 2257425 w 2457450"/>
              <a:gd name="connsiteY4" fmla="*/ 9525 h 319088"/>
              <a:gd name="connsiteX5" fmla="*/ 2152650 w 2457450"/>
              <a:gd name="connsiteY5" fmla="*/ 157163 h 319088"/>
              <a:gd name="connsiteX6" fmla="*/ 1943100 w 2457450"/>
              <a:gd name="connsiteY6" fmla="*/ 9525 h 319088"/>
              <a:gd name="connsiteX7" fmla="*/ 1643063 w 2457450"/>
              <a:gd name="connsiteY7" fmla="*/ 85725 h 319088"/>
              <a:gd name="connsiteX8" fmla="*/ 1243013 w 2457450"/>
              <a:gd name="connsiteY8" fmla="*/ 0 h 319088"/>
              <a:gd name="connsiteX9" fmla="*/ 809625 w 2457450"/>
              <a:gd name="connsiteY9" fmla="*/ 80963 h 319088"/>
              <a:gd name="connsiteX10" fmla="*/ 514350 w 2457450"/>
              <a:gd name="connsiteY10" fmla="*/ 4763 h 319088"/>
              <a:gd name="connsiteX11" fmla="*/ 323850 w 2457450"/>
              <a:gd name="connsiteY11" fmla="*/ 166688 h 319088"/>
              <a:gd name="connsiteX12" fmla="*/ 190500 w 2457450"/>
              <a:gd name="connsiteY12" fmla="*/ 9525 h 319088"/>
              <a:gd name="connsiteX13" fmla="*/ 0 w 2457450"/>
              <a:gd name="connsiteY13" fmla="*/ 4763 h 319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457450" h="319088">
                <a:moveTo>
                  <a:pt x="0" y="4763"/>
                </a:moveTo>
                <a:lnTo>
                  <a:pt x="0" y="319088"/>
                </a:lnTo>
                <a:lnTo>
                  <a:pt x="2457450" y="309563"/>
                </a:lnTo>
                <a:cubicBezTo>
                  <a:pt x="2455863" y="207963"/>
                  <a:pt x="2454275" y="106363"/>
                  <a:pt x="2452688" y="4763"/>
                </a:cubicBezTo>
                <a:lnTo>
                  <a:pt x="2257425" y="9525"/>
                </a:lnTo>
                <a:lnTo>
                  <a:pt x="2152650" y="157163"/>
                </a:lnTo>
                <a:lnTo>
                  <a:pt x="1943100" y="9525"/>
                </a:lnTo>
                <a:lnTo>
                  <a:pt x="1643063" y="85725"/>
                </a:lnTo>
                <a:lnTo>
                  <a:pt x="1243013" y="0"/>
                </a:lnTo>
                <a:lnTo>
                  <a:pt x="809625" y="80963"/>
                </a:lnTo>
                <a:lnTo>
                  <a:pt x="514350" y="4763"/>
                </a:lnTo>
                <a:lnTo>
                  <a:pt x="323850" y="166688"/>
                </a:lnTo>
                <a:lnTo>
                  <a:pt x="190500" y="9525"/>
                </a:lnTo>
                <a:lnTo>
                  <a:pt x="0" y="4763"/>
                </a:lnTo>
                <a:close/>
              </a:path>
            </a:pathLst>
          </a:cu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4543901" y="4502324"/>
            <a:ext cx="849312" cy="141552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 flipV="1">
            <a:off x="4086701" y="5264324"/>
            <a:ext cx="1306512" cy="685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V="1">
            <a:off x="5458301" y="4883324"/>
            <a:ext cx="190500" cy="1066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 flipV="1">
            <a:off x="5506402" y="5264324"/>
            <a:ext cx="1018699" cy="685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V="1">
            <a:off x="5531326" y="5645324"/>
            <a:ext cx="1146175" cy="304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5" name="Rectangle 44"/>
          <p:cNvSpPr/>
          <p:nvPr/>
        </p:nvSpPr>
        <p:spPr>
          <a:xfrm>
            <a:off x="3400901" y="4108276"/>
            <a:ext cx="4267200" cy="2527648"/>
          </a:xfrm>
          <a:prstGeom prst="rect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/>
          <p:cNvSpPr txBox="1"/>
          <p:nvPr/>
        </p:nvSpPr>
        <p:spPr>
          <a:xfrm>
            <a:off x="4800600" y="4114800"/>
            <a:ext cx="27940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b="1" dirty="0" smtClean="0">
                <a:solidFill>
                  <a:srgbClr val="0070C0"/>
                </a:solidFill>
              </a:rPr>
              <a:t>Cara </a:t>
            </a:r>
            <a:r>
              <a:rPr lang="en-US" sz="2400" b="1" dirty="0" err="1" smtClean="0">
                <a:solidFill>
                  <a:srgbClr val="0070C0"/>
                </a:solidFill>
              </a:rPr>
              <a:t>Kerja</a:t>
            </a:r>
            <a:r>
              <a:rPr lang="en-US" sz="2400" b="1" dirty="0" smtClean="0">
                <a:solidFill>
                  <a:srgbClr val="0070C0"/>
                </a:solidFill>
              </a:rPr>
              <a:t> Diffusor</a:t>
            </a:r>
            <a:endParaRPr lang="en-US" sz="2400" b="1" dirty="0">
              <a:solidFill>
                <a:srgbClr val="0070C0"/>
              </a:solidFill>
            </a:endParaRPr>
          </a:p>
        </p:txBody>
      </p:sp>
      <p:pic>
        <p:nvPicPr>
          <p:cNvPr id="5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3150" y="1374343"/>
            <a:ext cx="2520280" cy="24284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1" name="Left Arrow 20">
            <a:hlinkClick r:id="rId4" action="ppaction://hlinksldjump"/>
          </p:cNvPr>
          <p:cNvSpPr/>
          <p:nvPr/>
        </p:nvSpPr>
        <p:spPr>
          <a:xfrm>
            <a:off x="7924800" y="5733369"/>
            <a:ext cx="936104" cy="648072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ysClr val="windowText" lastClr="000000"/>
                </a:solidFill>
              </a:rPr>
              <a:t>BACK</a:t>
            </a:r>
            <a:endParaRPr lang="en-US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30013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8383" y="-94798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err="1" smtClean="0"/>
              <a:t>Tempat</a:t>
            </a:r>
            <a:r>
              <a:rPr lang="en-US" b="1" dirty="0" smtClean="0"/>
              <a:t> </a:t>
            </a:r>
            <a:r>
              <a:rPr lang="en-US" b="1" dirty="0" err="1" smtClean="0"/>
              <a:t>Duduk</a:t>
            </a:r>
            <a:r>
              <a:rPr lang="en-US" b="1" dirty="0" smtClean="0"/>
              <a:t> </a:t>
            </a:r>
            <a:r>
              <a:rPr lang="en-US" b="1" dirty="0" err="1" smtClean="0"/>
              <a:t>Penonton</a:t>
            </a:r>
            <a:endParaRPr lang="en-US" b="1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705887"/>
            <a:ext cx="1530785" cy="217138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35496" y="4851158"/>
            <a:ext cx="4487687" cy="16741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400" dirty="0" err="1" smtClean="0"/>
              <a:t>Penggunaan</a:t>
            </a:r>
            <a:r>
              <a:rPr lang="en-US" sz="2400" dirty="0" smtClean="0"/>
              <a:t> material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</a:rPr>
              <a:t>kayu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</a:rPr>
              <a:t>berwarna</a:t>
            </a:r>
            <a:r>
              <a:rPr lang="en-US" sz="2400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tx2">
                    <a:lumMod val="75000"/>
                  </a:schemeClr>
                </a:solidFill>
              </a:rPr>
              <a:t>cerah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lantai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membangkitkan</a:t>
            </a:r>
            <a:r>
              <a:rPr lang="en-US" sz="2400" dirty="0" smtClean="0"/>
              <a:t> </a:t>
            </a:r>
            <a:r>
              <a:rPr lang="en-US" sz="2400" dirty="0" err="1" smtClean="0"/>
              <a:t>suasana</a:t>
            </a:r>
            <a:r>
              <a:rPr lang="en-US" sz="2400" dirty="0" smtClean="0"/>
              <a:t> 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</a:rPr>
              <a:t>tenang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 smtClean="0"/>
              <a:t>dan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b="1" dirty="0" err="1" smtClean="0">
                <a:solidFill>
                  <a:schemeClr val="accent6">
                    <a:lumMod val="75000"/>
                  </a:schemeClr>
                </a:solidFill>
              </a:rPr>
              <a:t>elegan</a:t>
            </a:r>
            <a:endParaRPr lang="en-US" sz="2400" b="1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1" y="3705887"/>
            <a:ext cx="2495326" cy="217138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 descr="C:\Users\Edward\Desktop\asfasdfas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23" t="6545" r="64905" b="60033"/>
          <a:stretch/>
        </p:blipFill>
        <p:spPr bwMode="auto">
          <a:xfrm>
            <a:off x="197421" y="1097201"/>
            <a:ext cx="4222179" cy="329535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345623" y="3705887"/>
            <a:ext cx="1764422" cy="5613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800" b="1" dirty="0" smtClean="0"/>
              <a:t>STC = 47+</a:t>
            </a:r>
            <a:endParaRPr lang="en-US" sz="2400" b="1" dirty="0" smtClean="0"/>
          </a:p>
        </p:txBody>
      </p:sp>
      <p:pic>
        <p:nvPicPr>
          <p:cNvPr id="14" name="Picture 4" descr="C:\Users\Windows\Desktop\dari dell\render\Concert Hall 02 copy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0603" y="1097201"/>
            <a:ext cx="3306089" cy="247956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45623" y="4038600"/>
            <a:ext cx="3200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Sumber</a:t>
            </a:r>
            <a:r>
              <a:rPr lang="en-US" dirty="0" smtClean="0"/>
              <a:t> : </a:t>
            </a:r>
            <a:r>
              <a:rPr lang="en-US" dirty="0" err="1" smtClean="0"/>
              <a:t>Doelle</a:t>
            </a:r>
            <a:r>
              <a:rPr lang="en-US" dirty="0" smtClean="0"/>
              <a:t>, 236</a:t>
            </a:r>
            <a:endParaRPr lang="en-US" dirty="0"/>
          </a:p>
        </p:txBody>
      </p:sp>
      <p:sp>
        <p:nvSpPr>
          <p:cNvPr id="13" name="Left Arrow 12">
            <a:hlinkClick r:id="rId6" action="ppaction://hlinksldjump"/>
          </p:cNvPr>
          <p:cNvSpPr/>
          <p:nvPr/>
        </p:nvSpPr>
        <p:spPr>
          <a:xfrm>
            <a:off x="7924800" y="6019800"/>
            <a:ext cx="936104" cy="648072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ysClr val="windowText" lastClr="000000"/>
                </a:solidFill>
              </a:rPr>
              <a:t>BACK</a:t>
            </a:r>
            <a:endParaRPr lang="en-US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1933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C:\Users\Edward\Desktop\detail 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66" t="10488" r="31625" b="66671"/>
          <a:stretch/>
        </p:blipFill>
        <p:spPr bwMode="auto">
          <a:xfrm>
            <a:off x="457200" y="914401"/>
            <a:ext cx="3733799" cy="253133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08383" y="-94798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Sealant </a:t>
            </a:r>
            <a:r>
              <a:rPr lang="en-US" b="1" dirty="0" err="1" smtClean="0"/>
              <a:t>Pintu</a:t>
            </a:r>
            <a:endParaRPr lang="en-US" b="1" dirty="0"/>
          </a:p>
        </p:txBody>
      </p:sp>
      <p:pic>
        <p:nvPicPr>
          <p:cNvPr id="6146" name="Picture 2" descr="C:\Users\Edward\Desktop\detail 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210" t="11651" r="9468" b="57102"/>
          <a:stretch/>
        </p:blipFill>
        <p:spPr bwMode="auto">
          <a:xfrm>
            <a:off x="457200" y="3522368"/>
            <a:ext cx="2209800" cy="290165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Edward\Desktop\detail 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62" t="51108" r="33383" b="27088"/>
          <a:stretch/>
        </p:blipFill>
        <p:spPr bwMode="auto">
          <a:xfrm>
            <a:off x="2819400" y="3522368"/>
            <a:ext cx="2668671" cy="290165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4480539" y="914400"/>
            <a:ext cx="4206261" cy="2531339"/>
            <a:chOff x="5003800" y="1227435"/>
            <a:chExt cx="3124200" cy="1880152"/>
          </a:xfrm>
        </p:grpSpPr>
        <p:pic>
          <p:nvPicPr>
            <p:cNvPr id="6148" name="Picture 4" descr="C:\Users\Edward\Desktop\detail 4.jpg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918" t="51772" r="4870" b="27863"/>
            <a:stretch/>
          </p:blipFill>
          <p:spPr bwMode="auto">
            <a:xfrm>
              <a:off x="5003800" y="1227435"/>
              <a:ext cx="3124200" cy="188015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Rectangle 7"/>
            <p:cNvSpPr/>
            <p:nvPr/>
          </p:nvSpPr>
          <p:spPr>
            <a:xfrm>
              <a:off x="5105400" y="2805222"/>
              <a:ext cx="1600200" cy="30215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Content Placeholder 2"/>
          <p:cNvSpPr txBox="1">
            <a:spLocks/>
          </p:cNvSpPr>
          <p:nvPr/>
        </p:nvSpPr>
        <p:spPr>
          <a:xfrm>
            <a:off x="5559988" y="3533518"/>
            <a:ext cx="3126812" cy="187668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itchFamily="34" charset="0"/>
              <a:buNone/>
            </a:pPr>
            <a:r>
              <a:rPr lang="en-US" b="1" dirty="0" smtClean="0">
                <a:solidFill>
                  <a:srgbClr val="0070C0"/>
                </a:solidFill>
              </a:rPr>
              <a:t>Sealant </a:t>
            </a:r>
            <a:r>
              <a:rPr lang="en-US" sz="2400" dirty="0" err="1" smtClean="0"/>
              <a:t>berguna</a:t>
            </a:r>
            <a:r>
              <a:rPr lang="en-US" sz="2400" dirty="0" smtClean="0"/>
              <a:t> agar </a:t>
            </a:r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</a:rPr>
              <a:t>suara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</a:rPr>
              <a:t>tidak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b="1" dirty="0" err="1" smtClean="0">
                <a:solidFill>
                  <a:schemeClr val="accent6">
                    <a:lumMod val="75000"/>
                  </a:schemeClr>
                </a:solidFill>
              </a:rPr>
              <a:t>tembus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 smtClean="0"/>
              <a:t>melalui</a:t>
            </a:r>
            <a:r>
              <a:rPr lang="en-US" sz="2400" dirty="0" smtClean="0"/>
              <a:t> </a:t>
            </a:r>
            <a:r>
              <a:rPr lang="en-US" b="1" dirty="0" err="1" smtClean="0">
                <a:solidFill>
                  <a:schemeClr val="accent3"/>
                </a:solidFill>
              </a:rPr>
              <a:t>lubang</a:t>
            </a:r>
            <a:r>
              <a:rPr lang="en-US" b="1" dirty="0" smtClean="0">
                <a:solidFill>
                  <a:schemeClr val="accent3"/>
                </a:solidFill>
              </a:rPr>
              <a:t> </a:t>
            </a:r>
            <a:r>
              <a:rPr lang="en-US" b="1" dirty="0" err="1" smtClean="0">
                <a:solidFill>
                  <a:schemeClr val="accent3"/>
                </a:solidFill>
              </a:rPr>
              <a:t>pintu</a:t>
            </a:r>
            <a:r>
              <a:rPr lang="en-US" b="1" dirty="0">
                <a:solidFill>
                  <a:schemeClr val="accent3"/>
                </a:solidFill>
              </a:rPr>
              <a:t> </a:t>
            </a:r>
            <a:endParaRPr lang="en-US" b="1" dirty="0" smtClean="0">
              <a:solidFill>
                <a:schemeClr val="accent3"/>
              </a:solidFill>
            </a:endParaRPr>
          </a:p>
        </p:txBody>
      </p:sp>
      <p:sp>
        <p:nvSpPr>
          <p:cNvPr id="11" name="Left Arrow 10">
            <a:hlinkClick r:id="rId6" action="ppaction://hlinksldjump"/>
          </p:cNvPr>
          <p:cNvSpPr/>
          <p:nvPr/>
        </p:nvSpPr>
        <p:spPr>
          <a:xfrm>
            <a:off x="7924800" y="5733369"/>
            <a:ext cx="936104" cy="648072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ysClr val="windowText" lastClr="000000"/>
                </a:solidFill>
              </a:rPr>
              <a:t>BACK</a:t>
            </a:r>
            <a:endParaRPr lang="en-US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0042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051720" y="-27384"/>
            <a:ext cx="493660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err="1" smtClean="0"/>
              <a:t>Dinding</a:t>
            </a:r>
            <a:r>
              <a:rPr lang="en-US" dirty="0" smtClean="0"/>
              <a:t> </a:t>
            </a:r>
            <a:r>
              <a:rPr lang="en-US" b="1" dirty="0" smtClean="0"/>
              <a:t>Exterior</a:t>
            </a:r>
            <a:endParaRPr lang="en-US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3" y="1120814"/>
            <a:ext cx="2202439" cy="185098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09" b="5418"/>
          <a:stretch/>
        </p:blipFill>
        <p:spPr bwMode="auto">
          <a:xfrm>
            <a:off x="6036955" y="1115616"/>
            <a:ext cx="2227069" cy="18561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3779912" y="3212976"/>
            <a:ext cx="3782145" cy="33853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err="1" smtClean="0"/>
              <a:t>Penggunaan</a:t>
            </a:r>
            <a:r>
              <a:rPr lang="en-US" sz="2800" dirty="0" smtClean="0"/>
              <a:t> </a:t>
            </a:r>
            <a:r>
              <a:rPr lang="en-US" sz="3600" b="1" i="1" dirty="0" smtClean="0">
                <a:solidFill>
                  <a:schemeClr val="accent6">
                    <a:lumMod val="75000"/>
                  </a:schemeClr>
                </a:solidFill>
              </a:rPr>
              <a:t>cladding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3600" b="1" i="1" dirty="0" smtClean="0">
                <a:solidFill>
                  <a:schemeClr val="accent5">
                    <a:lumMod val="75000"/>
                  </a:schemeClr>
                </a:solidFill>
              </a:rPr>
              <a:t>“</a:t>
            </a:r>
            <a:r>
              <a:rPr lang="en-US" sz="3600" b="1" i="1" dirty="0" err="1" smtClean="0">
                <a:solidFill>
                  <a:schemeClr val="accent5">
                    <a:lumMod val="75000"/>
                  </a:schemeClr>
                </a:solidFill>
              </a:rPr>
              <a:t>rockwool</a:t>
            </a:r>
            <a:r>
              <a:rPr lang="en-US" sz="3600" b="1" i="1" dirty="0" smtClean="0">
                <a:solidFill>
                  <a:schemeClr val="accent5">
                    <a:lumMod val="75000"/>
                  </a:schemeClr>
                </a:solidFill>
              </a:rPr>
              <a:t>” </a:t>
            </a:r>
            <a:r>
              <a:rPr lang="en-US" sz="2800" dirty="0" err="1" smtClean="0"/>
              <a:t>dapat</a:t>
            </a:r>
            <a:r>
              <a:rPr lang="en-US" sz="2800" dirty="0" smtClean="0"/>
              <a:t> </a:t>
            </a:r>
            <a:r>
              <a:rPr lang="en-US" sz="2800" dirty="0" err="1" smtClean="0"/>
              <a:t>menginsulasi</a:t>
            </a:r>
            <a:r>
              <a:rPr lang="en-US" sz="2800" dirty="0" smtClean="0"/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panas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36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suara</a:t>
            </a:r>
            <a:endParaRPr lang="en-US" sz="28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29" t="16146" r="10416" b="11068"/>
          <a:stretch/>
        </p:blipFill>
        <p:spPr bwMode="auto">
          <a:xfrm>
            <a:off x="7380312" y="3429000"/>
            <a:ext cx="1587320" cy="2378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C:\Users\Edward\Desktop\asasa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05" t="6545" r="66911" b="20553"/>
          <a:stretch/>
        </p:blipFill>
        <p:spPr bwMode="auto">
          <a:xfrm>
            <a:off x="777250" y="1106091"/>
            <a:ext cx="2518400" cy="5294709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3959706" y="5807852"/>
            <a:ext cx="1764422" cy="56131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800" b="1" dirty="0" smtClean="0"/>
              <a:t>STC = 60+</a:t>
            </a:r>
            <a:endParaRPr lang="en-US" sz="2400" b="1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3962400" y="6216134"/>
            <a:ext cx="3200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Sumber</a:t>
            </a:r>
            <a:r>
              <a:rPr lang="en-US" dirty="0" smtClean="0"/>
              <a:t> : www.rockwool.com</a:t>
            </a:r>
            <a:endParaRPr lang="en-US" dirty="0"/>
          </a:p>
        </p:txBody>
      </p:sp>
      <p:sp>
        <p:nvSpPr>
          <p:cNvPr id="12" name="Left Arrow 11">
            <a:hlinkClick r:id="rId6" action="ppaction://hlinksldjump"/>
          </p:cNvPr>
          <p:cNvSpPr/>
          <p:nvPr/>
        </p:nvSpPr>
        <p:spPr>
          <a:xfrm>
            <a:off x="7924800" y="5981328"/>
            <a:ext cx="936104" cy="648072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ysClr val="windowText" lastClr="000000"/>
                </a:solidFill>
              </a:rPr>
              <a:t>BACK</a:t>
            </a:r>
            <a:endParaRPr lang="en-US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1657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 err="1" smtClean="0"/>
              <a:t>Kriteria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Gedung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Pertunjukkan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Musik</a:t>
            </a:r>
            <a:r>
              <a:rPr lang="en-US" sz="3600" b="1" dirty="0" smtClean="0"/>
              <a:t> (1)</a:t>
            </a:r>
            <a:br>
              <a:rPr lang="en-US" sz="3600" b="1" dirty="0" smtClean="0"/>
            </a:br>
            <a:r>
              <a:rPr lang="en-US" sz="3600" dirty="0" err="1" smtClean="0"/>
              <a:t>Arah</a:t>
            </a:r>
            <a:r>
              <a:rPr lang="en-US" sz="3600" dirty="0" smtClean="0"/>
              <a:t> </a:t>
            </a:r>
            <a:r>
              <a:rPr lang="en-US" sz="3600" dirty="0" err="1" smtClean="0"/>
              <a:t>pandang</a:t>
            </a:r>
            <a:r>
              <a:rPr lang="en-US" sz="3600" dirty="0" smtClean="0"/>
              <a:t> performer (</a:t>
            </a:r>
            <a:r>
              <a:rPr lang="en-US" sz="3600" dirty="0" err="1" smtClean="0"/>
              <a:t>kondektur</a:t>
            </a:r>
            <a:r>
              <a:rPr lang="en-US" sz="3600" dirty="0" smtClean="0"/>
              <a:t>) &lt; 130</a:t>
            </a:r>
            <a:r>
              <a:rPr lang="en-US" sz="3600" baseline="30000" dirty="0" smtClean="0"/>
              <a:t>0</a:t>
            </a:r>
            <a:endParaRPr lang="en-US" sz="3600" baseline="300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00807"/>
            <a:ext cx="5688633" cy="444871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45622" y="6324600"/>
            <a:ext cx="3200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Sumber</a:t>
            </a:r>
            <a:r>
              <a:rPr lang="en-US" dirty="0" smtClean="0"/>
              <a:t> : Appleton, 146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6549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268760"/>
            <a:ext cx="6690335" cy="488992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600" b="1" dirty="0" err="1" smtClean="0"/>
              <a:t>Kriteria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Gedung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Pertunjukkan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Musik</a:t>
            </a:r>
            <a:r>
              <a:rPr lang="en-US" sz="3600" b="1" dirty="0" smtClean="0"/>
              <a:t> (2)</a:t>
            </a:r>
            <a:br>
              <a:rPr lang="en-US" sz="3600" b="1" dirty="0" smtClean="0"/>
            </a:br>
            <a:r>
              <a:rPr lang="en-US" sz="3600" dirty="0" err="1" smtClean="0"/>
              <a:t>Arah</a:t>
            </a:r>
            <a:r>
              <a:rPr lang="en-US" sz="3600" dirty="0" smtClean="0"/>
              <a:t> </a:t>
            </a:r>
            <a:r>
              <a:rPr lang="en-US" sz="3600" dirty="0" err="1" smtClean="0"/>
              <a:t>pandang</a:t>
            </a:r>
            <a:r>
              <a:rPr lang="en-US" sz="3600" dirty="0" smtClean="0"/>
              <a:t> </a:t>
            </a:r>
            <a:r>
              <a:rPr lang="en-US" sz="3600" dirty="0" err="1" smtClean="0"/>
              <a:t>penonton</a:t>
            </a:r>
            <a:r>
              <a:rPr lang="en-US" sz="3600" dirty="0" smtClean="0"/>
              <a:t> </a:t>
            </a:r>
            <a:r>
              <a:rPr lang="en-US" sz="3600" dirty="0" err="1" smtClean="0"/>
              <a:t>ke</a:t>
            </a:r>
            <a:r>
              <a:rPr lang="en-US" sz="3600" dirty="0" smtClean="0"/>
              <a:t> </a:t>
            </a:r>
            <a:r>
              <a:rPr lang="en-US" sz="3600" dirty="0" err="1" smtClean="0"/>
              <a:t>kondektur</a:t>
            </a:r>
            <a:r>
              <a:rPr lang="en-US" sz="3600" dirty="0" smtClean="0"/>
              <a:t> &lt; 50</a:t>
            </a:r>
            <a:r>
              <a:rPr lang="en-US" sz="3600" baseline="30000" dirty="0" smtClean="0"/>
              <a:t>0</a:t>
            </a:r>
            <a:endParaRPr lang="en-US" sz="3600" baseline="30000" dirty="0"/>
          </a:p>
        </p:txBody>
      </p:sp>
      <p:sp>
        <p:nvSpPr>
          <p:cNvPr id="4" name="TextBox 3"/>
          <p:cNvSpPr txBox="1"/>
          <p:nvPr/>
        </p:nvSpPr>
        <p:spPr>
          <a:xfrm>
            <a:off x="345622" y="6324600"/>
            <a:ext cx="3200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Sumber</a:t>
            </a:r>
            <a:r>
              <a:rPr lang="en-US" dirty="0" smtClean="0"/>
              <a:t> : Appleton, 146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4148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600" b="1" dirty="0" err="1" smtClean="0"/>
              <a:t>Kriteria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Gedung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Pertunjukkan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Musik</a:t>
            </a:r>
            <a:r>
              <a:rPr lang="en-US" sz="3600" b="1" dirty="0" smtClean="0"/>
              <a:t> (3)</a:t>
            </a:r>
            <a:br>
              <a:rPr lang="en-US" sz="3600" b="1" dirty="0" smtClean="0"/>
            </a:br>
            <a:r>
              <a:rPr lang="en-US" sz="3600" dirty="0" smtClean="0"/>
              <a:t>Clearance view &gt; 120 mm</a:t>
            </a:r>
            <a:endParaRPr lang="en-US" sz="3600" baseline="30000" dirty="0"/>
          </a:p>
        </p:txBody>
      </p:sp>
      <p:pic>
        <p:nvPicPr>
          <p:cNvPr id="9219" name="Picture 3" descr="C:\Users\Edward\Desktop\GPM 15 Nov-Mode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57" t="30969" b="31273"/>
          <a:stretch/>
        </p:blipFill>
        <p:spPr bwMode="auto">
          <a:xfrm>
            <a:off x="257537" y="1981200"/>
            <a:ext cx="8555379" cy="30209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val 7"/>
          <p:cNvSpPr/>
          <p:nvPr/>
        </p:nvSpPr>
        <p:spPr>
          <a:xfrm>
            <a:off x="5454689" y="2764982"/>
            <a:ext cx="970258" cy="970258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04800" y="3515380"/>
            <a:ext cx="163615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 smtClean="0"/>
              <a:t>Panggung</a:t>
            </a:r>
            <a:endParaRPr lang="en-US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45622" y="6324600"/>
            <a:ext cx="3200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Sumber</a:t>
            </a:r>
            <a:r>
              <a:rPr lang="en-US" dirty="0" smtClean="0"/>
              <a:t> : Appleton, 147</a:t>
            </a:r>
            <a:endParaRPr lang="en-US" dirty="0"/>
          </a:p>
        </p:txBody>
      </p:sp>
      <p:sp>
        <p:nvSpPr>
          <p:cNvPr id="10" name="Left Arrow 9">
            <a:hlinkClick r:id="rId3" action="ppaction://hlinksldjump"/>
          </p:cNvPr>
          <p:cNvSpPr/>
          <p:nvPr/>
        </p:nvSpPr>
        <p:spPr>
          <a:xfrm>
            <a:off x="7924800" y="5733369"/>
            <a:ext cx="936104" cy="648072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ysClr val="windowText" lastClr="000000"/>
                </a:solidFill>
              </a:rPr>
              <a:t>BACK</a:t>
            </a:r>
            <a:endParaRPr lang="en-US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533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 smtClean="0"/>
              <a:t>Utilitas</a:t>
            </a:r>
            <a:endParaRPr lang="en-US" b="1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7972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2644775"/>
            <a:ext cx="7772400" cy="1470025"/>
          </a:xfrm>
        </p:spPr>
        <p:txBody>
          <a:bodyPr>
            <a:noAutofit/>
          </a:bodyPr>
          <a:lstStyle/>
          <a:p>
            <a:r>
              <a:rPr lang="en-US" sz="5400" b="1" dirty="0" err="1" smtClean="0"/>
              <a:t>Analisa</a:t>
            </a:r>
            <a:r>
              <a:rPr lang="en-US" sz="5400" b="1" dirty="0" smtClean="0"/>
              <a:t> </a:t>
            </a:r>
            <a:r>
              <a:rPr lang="en-US" sz="5400" b="1" dirty="0" err="1" smtClean="0"/>
              <a:t>Tapak</a:t>
            </a:r>
            <a:r>
              <a:rPr lang="en-US" sz="5400" b="1" dirty="0"/>
              <a:t/>
            </a:r>
            <a:br>
              <a:rPr lang="en-US" sz="5400" b="1" dirty="0"/>
            </a:br>
            <a:r>
              <a:rPr lang="en-US" sz="5400" b="1" dirty="0" smtClean="0"/>
              <a:t>&amp; </a:t>
            </a:r>
            <a:br>
              <a:rPr lang="en-US" sz="5400" b="1" dirty="0" smtClean="0"/>
            </a:br>
            <a:r>
              <a:rPr lang="en-US" sz="5400" b="1" dirty="0" smtClean="0"/>
              <a:t>Zoning</a:t>
            </a:r>
            <a:endParaRPr lang="en-US" sz="5400" b="1" dirty="0"/>
          </a:p>
        </p:txBody>
      </p:sp>
    </p:spTree>
    <p:extLst>
      <p:ext uri="{BB962C8B-B14F-4D97-AF65-F5344CB8AC3E}">
        <p14:creationId xmlns:p14="http://schemas.microsoft.com/office/powerpoint/2010/main" val="39288757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00" y="0"/>
            <a:ext cx="9156700" cy="5523780"/>
          </a:xfrm>
        </p:spPr>
      </p:pic>
      <p:pic>
        <p:nvPicPr>
          <p:cNvPr id="2051" name="Picture 3" descr="C:\Users\Edward\Desktop\New folder\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30" y="2070116"/>
            <a:ext cx="2540000" cy="2273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Content Placeholder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05" t="23707" r="52811" b="59104"/>
          <a:stretch/>
        </p:blipFill>
        <p:spPr>
          <a:xfrm rot="16200000">
            <a:off x="-118140" y="4797959"/>
            <a:ext cx="2133600" cy="1529282"/>
          </a:xfrm>
          <a:prstGeom prst="roundRect">
            <a:avLst>
              <a:gd name="adj" fmla="val 16667"/>
            </a:avLst>
          </a:prstGeom>
          <a:ln>
            <a:solidFill>
              <a:schemeClr val="bg2">
                <a:lumMod val="7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Content Placeholder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80" t="54739" r="45427" b="36831"/>
          <a:stretch/>
        </p:blipFill>
        <p:spPr>
          <a:xfrm rot="16200000">
            <a:off x="5282857" y="3134742"/>
            <a:ext cx="1509332" cy="841746"/>
          </a:xfrm>
          <a:prstGeom prst="roundRect">
            <a:avLst>
              <a:gd name="adj" fmla="val 16667"/>
            </a:avLst>
          </a:prstGeom>
          <a:ln>
            <a:solidFill>
              <a:schemeClr val="bg2">
                <a:lumMod val="7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Content Placeholder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639" t="62746" r="21806" b="24407"/>
          <a:stretch/>
        </p:blipFill>
        <p:spPr>
          <a:xfrm rot="16200000">
            <a:off x="7248155" y="1905551"/>
            <a:ext cx="1422400" cy="939800"/>
          </a:xfrm>
          <a:prstGeom prst="roundRect">
            <a:avLst>
              <a:gd name="adj" fmla="val 16667"/>
            </a:avLst>
          </a:prstGeom>
          <a:ln>
            <a:solidFill>
              <a:schemeClr val="bg2">
                <a:lumMod val="9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12" name="Group 11"/>
          <p:cNvGrpSpPr/>
          <p:nvPr/>
        </p:nvGrpSpPr>
        <p:grpSpPr>
          <a:xfrm>
            <a:off x="5489750" y="2103898"/>
            <a:ext cx="899795" cy="513148"/>
            <a:chOff x="1376680" y="792714"/>
            <a:chExt cx="909320" cy="616986"/>
          </a:xfrm>
        </p:grpSpPr>
        <p:sp>
          <p:nvSpPr>
            <p:cNvPr id="17" name="Rectangle 16"/>
            <p:cNvSpPr/>
            <p:nvPr/>
          </p:nvSpPr>
          <p:spPr>
            <a:xfrm>
              <a:off x="1524000" y="1028700"/>
              <a:ext cx="762000" cy="381000"/>
            </a:xfrm>
            <a:prstGeom prst="rect">
              <a:avLst/>
            </a:prstGeom>
            <a:noFill/>
            <a:ln w="38100">
              <a:solidFill>
                <a:srgbClr val="00B050">
                  <a:alpha val="48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447800" y="928717"/>
              <a:ext cx="762000" cy="381000"/>
            </a:xfrm>
            <a:prstGeom prst="rect">
              <a:avLst/>
            </a:prstGeom>
            <a:noFill/>
            <a:ln w="38100">
              <a:solidFill>
                <a:srgbClr val="00B050">
                  <a:alpha val="48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376680" y="834730"/>
              <a:ext cx="762000" cy="381000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418862" y="792714"/>
              <a:ext cx="68579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i="1" dirty="0" smtClean="0"/>
                <a:t>SDP</a:t>
              </a:r>
              <a:endParaRPr lang="en-US" sz="2000" b="1" i="1" dirty="0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7239000" y="1066800"/>
            <a:ext cx="899795" cy="513148"/>
            <a:chOff x="1376680" y="792714"/>
            <a:chExt cx="909320" cy="616986"/>
          </a:xfrm>
        </p:grpSpPr>
        <p:sp>
          <p:nvSpPr>
            <p:cNvPr id="21" name="Rectangle 20"/>
            <p:cNvSpPr/>
            <p:nvPr/>
          </p:nvSpPr>
          <p:spPr>
            <a:xfrm>
              <a:off x="1524000" y="1028700"/>
              <a:ext cx="762000" cy="381000"/>
            </a:xfrm>
            <a:prstGeom prst="rect">
              <a:avLst/>
            </a:prstGeom>
            <a:noFill/>
            <a:ln w="38100">
              <a:solidFill>
                <a:srgbClr val="00B050">
                  <a:alpha val="48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1447800" y="928717"/>
              <a:ext cx="762000" cy="381000"/>
            </a:xfrm>
            <a:prstGeom prst="rect">
              <a:avLst/>
            </a:prstGeom>
            <a:noFill/>
            <a:ln w="38100">
              <a:solidFill>
                <a:srgbClr val="00B050">
                  <a:alpha val="48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1376680" y="834730"/>
              <a:ext cx="762000" cy="381000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418862" y="792714"/>
              <a:ext cx="68579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i="1" dirty="0" smtClean="0"/>
                <a:t>SDP</a:t>
              </a:r>
              <a:endParaRPr lang="en-US" sz="2000" b="1" i="1" dirty="0"/>
            </a:p>
          </p:txBody>
        </p:sp>
      </p:grpSp>
      <p:cxnSp>
        <p:nvCxnSpPr>
          <p:cNvPr id="25" name="Straight Connector 24"/>
          <p:cNvCxnSpPr/>
          <p:nvPr/>
        </p:nvCxnSpPr>
        <p:spPr>
          <a:xfrm flipV="1">
            <a:off x="2438400" y="838201"/>
            <a:ext cx="4521200" cy="2356476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 flipV="1">
            <a:off x="5105400" y="1780304"/>
            <a:ext cx="384350" cy="323594"/>
          </a:xfrm>
          <a:prstGeom prst="line">
            <a:avLst/>
          </a:prstGeom>
          <a:ln w="28575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 flipV="1">
            <a:off x="6934200" y="838200"/>
            <a:ext cx="304800" cy="263545"/>
          </a:xfrm>
          <a:prstGeom prst="line">
            <a:avLst/>
          </a:prstGeom>
          <a:ln w="28575">
            <a:solidFill>
              <a:srgbClr val="00B05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itle 1"/>
          <p:cNvSpPr>
            <a:spLocks noGrp="1"/>
          </p:cNvSpPr>
          <p:nvPr>
            <p:ph type="title"/>
          </p:nvPr>
        </p:nvSpPr>
        <p:spPr>
          <a:xfrm>
            <a:off x="-2362841" y="-173028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err="1" smtClean="0"/>
              <a:t>Sistem</a:t>
            </a:r>
            <a:r>
              <a:rPr lang="en-US" b="1" dirty="0" smtClean="0"/>
              <a:t> </a:t>
            </a:r>
            <a:r>
              <a:rPr lang="en-US" b="1" dirty="0" err="1" smtClean="0"/>
              <a:t>Listrik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6812574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00" y="0"/>
            <a:ext cx="9156700" cy="5523780"/>
          </a:xfrm>
        </p:spPr>
      </p:pic>
      <p:sp>
        <p:nvSpPr>
          <p:cNvPr id="47" name="Rectangle 46"/>
          <p:cNvSpPr/>
          <p:nvPr/>
        </p:nvSpPr>
        <p:spPr>
          <a:xfrm>
            <a:off x="5959424" y="2040064"/>
            <a:ext cx="533400" cy="533400"/>
          </a:xfrm>
          <a:prstGeom prst="rect">
            <a:avLst/>
          </a:pr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8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8472" y="2116264"/>
            <a:ext cx="497066" cy="397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9144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err="1" smtClean="0"/>
              <a:t>Sistem</a:t>
            </a:r>
            <a:r>
              <a:rPr lang="en-US" b="1" dirty="0" smtClean="0"/>
              <a:t> </a:t>
            </a:r>
            <a:r>
              <a:rPr lang="en-US" b="1" dirty="0" err="1" smtClean="0"/>
              <a:t>Penghawaan</a:t>
            </a:r>
            <a:r>
              <a:rPr lang="en-US" b="1" dirty="0" smtClean="0"/>
              <a:t> </a:t>
            </a:r>
            <a:r>
              <a:rPr lang="en-US" b="1" dirty="0" err="1" smtClean="0"/>
              <a:t>Aktif</a:t>
            </a:r>
            <a:endParaRPr lang="en-US" b="1" dirty="0"/>
          </a:p>
        </p:txBody>
      </p:sp>
      <p:pic>
        <p:nvPicPr>
          <p:cNvPr id="4098" name="Picture 2" descr="C:\Users\Edward\Desktop\New folder\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038600"/>
            <a:ext cx="1905000" cy="25816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Edward\Desktop\New folder\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48" y="5033960"/>
            <a:ext cx="624081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Edward\Desktop\New folder\6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610" y="4090985"/>
            <a:ext cx="1136135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Edward\Desktop\New folder\4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6" y="4427425"/>
            <a:ext cx="1244948" cy="1782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5791200" y="2209800"/>
            <a:ext cx="533400" cy="533400"/>
          </a:xfrm>
          <a:prstGeom prst="rect">
            <a:avLst/>
          </a:pr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4572000" y="1143000"/>
            <a:ext cx="457200" cy="304800"/>
          </a:xfrm>
          <a:prstGeom prst="rect">
            <a:avLst/>
          </a:prstGeom>
          <a:solidFill>
            <a:schemeClr val="accent1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0248" y="2286000"/>
            <a:ext cx="497066" cy="397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9848" y="1143000"/>
            <a:ext cx="381504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Freeform 7"/>
          <p:cNvSpPr/>
          <p:nvPr/>
        </p:nvSpPr>
        <p:spPr>
          <a:xfrm>
            <a:off x="5457367" y="1143001"/>
            <a:ext cx="2543633" cy="1066800"/>
          </a:xfrm>
          <a:custGeom>
            <a:avLst/>
            <a:gdLst>
              <a:gd name="connsiteX0" fmla="*/ 914400 w 2882977"/>
              <a:gd name="connsiteY0" fmla="*/ 1309083 h 1309083"/>
              <a:gd name="connsiteX1" fmla="*/ 1901372 w 2882977"/>
              <a:gd name="connsiteY1" fmla="*/ 1105883 h 1309083"/>
              <a:gd name="connsiteX2" fmla="*/ 2772229 w 2882977"/>
              <a:gd name="connsiteY2" fmla="*/ 728512 h 1309083"/>
              <a:gd name="connsiteX3" fmla="*/ 2801258 w 2882977"/>
              <a:gd name="connsiteY3" fmla="*/ 278569 h 1309083"/>
              <a:gd name="connsiteX4" fmla="*/ 2133600 w 2882977"/>
              <a:gd name="connsiteY4" fmla="*/ 31826 h 1309083"/>
              <a:gd name="connsiteX5" fmla="*/ 870858 w 2882977"/>
              <a:gd name="connsiteY5" fmla="*/ 17312 h 1309083"/>
              <a:gd name="connsiteX6" fmla="*/ 0 w 2882977"/>
              <a:gd name="connsiteY6" fmla="*/ 162455 h 1309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82977" h="1309083">
                <a:moveTo>
                  <a:pt x="914400" y="1309083"/>
                </a:moveTo>
                <a:cubicBezTo>
                  <a:pt x="1253067" y="1255864"/>
                  <a:pt x="1591734" y="1202645"/>
                  <a:pt x="1901372" y="1105883"/>
                </a:cubicBezTo>
                <a:cubicBezTo>
                  <a:pt x="2211010" y="1009121"/>
                  <a:pt x="2622248" y="866398"/>
                  <a:pt x="2772229" y="728512"/>
                </a:cubicBezTo>
                <a:cubicBezTo>
                  <a:pt x="2922210" y="590626"/>
                  <a:pt x="2907696" y="394683"/>
                  <a:pt x="2801258" y="278569"/>
                </a:cubicBezTo>
                <a:cubicBezTo>
                  <a:pt x="2694820" y="162455"/>
                  <a:pt x="2455333" y="75369"/>
                  <a:pt x="2133600" y="31826"/>
                </a:cubicBezTo>
                <a:cubicBezTo>
                  <a:pt x="1811867" y="-11717"/>
                  <a:pt x="1226458" y="-4459"/>
                  <a:pt x="870858" y="17312"/>
                </a:cubicBezTo>
                <a:cubicBezTo>
                  <a:pt x="515258" y="39083"/>
                  <a:pt x="186267" y="126169"/>
                  <a:pt x="0" y="162455"/>
                </a:cubicBezTo>
              </a:path>
            </a:pathLst>
          </a:custGeom>
          <a:noFill/>
          <a:ln w="38100">
            <a:solidFill>
              <a:srgbClr val="0070C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/>
          <p:cNvCxnSpPr>
            <a:stCxn id="6" idx="1"/>
          </p:cNvCxnSpPr>
          <p:nvPr/>
        </p:nvCxnSpPr>
        <p:spPr>
          <a:xfrm flipH="1" flipV="1">
            <a:off x="4038600" y="2057400"/>
            <a:ext cx="1752600" cy="419100"/>
          </a:xfrm>
          <a:prstGeom prst="line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3505200" y="2628900"/>
            <a:ext cx="2286000" cy="0"/>
          </a:xfrm>
          <a:prstGeom prst="line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3657600" y="2743200"/>
            <a:ext cx="2133600" cy="457200"/>
          </a:xfrm>
          <a:prstGeom prst="line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Freeform 20"/>
          <p:cNvSpPr/>
          <p:nvPr/>
        </p:nvSpPr>
        <p:spPr>
          <a:xfrm>
            <a:off x="1873043" y="1349829"/>
            <a:ext cx="3976214" cy="2763953"/>
          </a:xfrm>
          <a:custGeom>
            <a:avLst/>
            <a:gdLst>
              <a:gd name="connsiteX0" fmla="*/ 2669928 w 3976214"/>
              <a:gd name="connsiteY0" fmla="*/ 0 h 2763953"/>
              <a:gd name="connsiteX1" fmla="*/ 2060328 w 3976214"/>
              <a:gd name="connsiteY1" fmla="*/ 275771 h 2763953"/>
              <a:gd name="connsiteX2" fmla="*/ 1044328 w 3976214"/>
              <a:gd name="connsiteY2" fmla="*/ 740228 h 2763953"/>
              <a:gd name="connsiteX3" fmla="*/ 362157 w 3976214"/>
              <a:gd name="connsiteY3" fmla="*/ 1190171 h 2763953"/>
              <a:gd name="connsiteX4" fmla="*/ 13814 w 3976214"/>
              <a:gd name="connsiteY4" fmla="*/ 1785257 h 2763953"/>
              <a:gd name="connsiteX5" fmla="*/ 115414 w 3976214"/>
              <a:gd name="connsiteY5" fmla="*/ 2307771 h 2763953"/>
              <a:gd name="connsiteX6" fmla="*/ 536328 w 3976214"/>
              <a:gd name="connsiteY6" fmla="*/ 2481942 h 2763953"/>
              <a:gd name="connsiteX7" fmla="*/ 1262043 w 3976214"/>
              <a:gd name="connsiteY7" fmla="*/ 2685142 h 2763953"/>
              <a:gd name="connsiteX8" fmla="*/ 2219986 w 3976214"/>
              <a:gd name="connsiteY8" fmla="*/ 2757714 h 2763953"/>
              <a:gd name="connsiteX9" fmla="*/ 3163414 w 3976214"/>
              <a:gd name="connsiteY9" fmla="*/ 2540000 h 2763953"/>
              <a:gd name="connsiteX10" fmla="*/ 3787528 w 3976214"/>
              <a:gd name="connsiteY10" fmla="*/ 1973942 h 2763953"/>
              <a:gd name="connsiteX11" fmla="*/ 3976214 w 3976214"/>
              <a:gd name="connsiteY11" fmla="*/ 1582057 h 2763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976214" h="2763953">
                <a:moveTo>
                  <a:pt x="2669928" y="0"/>
                </a:moveTo>
                <a:lnTo>
                  <a:pt x="2060328" y="275771"/>
                </a:lnTo>
                <a:cubicBezTo>
                  <a:pt x="1789395" y="399142"/>
                  <a:pt x="1327356" y="587828"/>
                  <a:pt x="1044328" y="740228"/>
                </a:cubicBezTo>
                <a:cubicBezTo>
                  <a:pt x="761299" y="892628"/>
                  <a:pt x="533909" y="1016000"/>
                  <a:pt x="362157" y="1190171"/>
                </a:cubicBezTo>
                <a:cubicBezTo>
                  <a:pt x="190405" y="1364342"/>
                  <a:pt x="54938" y="1598990"/>
                  <a:pt x="13814" y="1785257"/>
                </a:cubicBezTo>
                <a:cubicBezTo>
                  <a:pt x="-27310" y="1971524"/>
                  <a:pt x="28328" y="2191657"/>
                  <a:pt x="115414" y="2307771"/>
                </a:cubicBezTo>
                <a:cubicBezTo>
                  <a:pt x="202500" y="2423885"/>
                  <a:pt x="345223" y="2419047"/>
                  <a:pt x="536328" y="2481942"/>
                </a:cubicBezTo>
                <a:cubicBezTo>
                  <a:pt x="727433" y="2544837"/>
                  <a:pt x="981433" y="2639180"/>
                  <a:pt x="1262043" y="2685142"/>
                </a:cubicBezTo>
                <a:cubicBezTo>
                  <a:pt x="1542653" y="2731104"/>
                  <a:pt x="1903091" y="2781904"/>
                  <a:pt x="2219986" y="2757714"/>
                </a:cubicBezTo>
                <a:cubicBezTo>
                  <a:pt x="2536881" y="2733524"/>
                  <a:pt x="2902157" y="2670629"/>
                  <a:pt x="3163414" y="2540000"/>
                </a:cubicBezTo>
                <a:cubicBezTo>
                  <a:pt x="3424671" y="2409371"/>
                  <a:pt x="3652061" y="2133599"/>
                  <a:pt x="3787528" y="1973942"/>
                </a:cubicBezTo>
                <a:cubicBezTo>
                  <a:pt x="3922995" y="1814285"/>
                  <a:pt x="3949604" y="1698171"/>
                  <a:pt x="3976214" y="1582057"/>
                </a:cubicBezTo>
              </a:path>
            </a:pathLst>
          </a:custGeom>
          <a:ln w="38100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103" name="Picture 7" descr="C:\Users\Edward\Desktop\New folder\7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0109" y="2971800"/>
            <a:ext cx="3527883" cy="3494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Oval 21"/>
          <p:cNvSpPr/>
          <p:nvPr/>
        </p:nvSpPr>
        <p:spPr>
          <a:xfrm>
            <a:off x="6954466" y="1955318"/>
            <a:ext cx="210009" cy="2041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7543800" y="1751154"/>
            <a:ext cx="210009" cy="2041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7874053" y="1441756"/>
            <a:ext cx="210009" cy="2041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767582" y="1091236"/>
            <a:ext cx="210009" cy="2041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6519174" y="1039472"/>
            <a:ext cx="210009" cy="2041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7156855" y="1051690"/>
            <a:ext cx="210009" cy="2041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7648803" y="1143001"/>
            <a:ext cx="210009" cy="2041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6916190" y="6009384"/>
            <a:ext cx="210009" cy="2041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5581191" y="3174978"/>
            <a:ext cx="210009" cy="2041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3933595" y="3034327"/>
            <a:ext cx="210009" cy="2041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3756145" y="2526818"/>
            <a:ext cx="210009" cy="2041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361991" y="2057400"/>
            <a:ext cx="210009" cy="2041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4469785" y="3936518"/>
            <a:ext cx="210009" cy="2041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2133600" y="3657600"/>
            <a:ext cx="210009" cy="2041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/>
        </p:nvSpPr>
        <p:spPr>
          <a:xfrm>
            <a:off x="2048102" y="2581046"/>
            <a:ext cx="210009" cy="2041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2971800" y="1936134"/>
            <a:ext cx="210009" cy="2041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3958714" y="1461925"/>
            <a:ext cx="210009" cy="2041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6835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0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6" grpId="0" animBg="1"/>
      <p:bldP spid="11" grpId="0" animBg="1"/>
      <p:bldP spid="8" grpId="0" animBg="1"/>
      <p:bldP spid="21" grpId="0" animBg="1"/>
      <p:bldP spid="22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00" y="0"/>
            <a:ext cx="9156700" cy="5523780"/>
          </a:xfr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-762000" y="-7620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 err="1" smtClean="0"/>
              <a:t>Sistem</a:t>
            </a:r>
            <a:r>
              <a:rPr lang="en-US" b="1" dirty="0" smtClean="0"/>
              <a:t> Air </a:t>
            </a:r>
            <a:r>
              <a:rPr lang="en-US" b="1" dirty="0" err="1" smtClean="0"/>
              <a:t>Bersih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Kotor</a:t>
            </a:r>
            <a:endParaRPr lang="en-US" b="1" dirty="0"/>
          </a:p>
        </p:txBody>
      </p:sp>
      <p:pic>
        <p:nvPicPr>
          <p:cNvPr id="5122" name="Picture 2" descr="C:\Users\Edward\Desktop\New folder\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014" y="2209800"/>
            <a:ext cx="568276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Edward\Desktop\New folder\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2743200"/>
            <a:ext cx="568276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Edward\Desktop\New folder\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2849" y="1747954"/>
            <a:ext cx="568276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Edward\Desktop\New folder\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1" y="1166929"/>
            <a:ext cx="568276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Edward\Desktop\New folder\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166929"/>
            <a:ext cx="568276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Edward\Desktop\New folder\1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3848171"/>
            <a:ext cx="685800" cy="550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C:\Users\Edward\Desktop\New folder\1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863" y="3162300"/>
            <a:ext cx="685800" cy="550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Edward\Desktop\New folder\1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031" y="4762558"/>
            <a:ext cx="342947" cy="340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Edward\Desktop\New folder\1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403263"/>
            <a:ext cx="914400" cy="364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Straight Connector 17"/>
          <p:cNvCxnSpPr>
            <a:endCxn id="5126" idx="0"/>
          </p:cNvCxnSpPr>
          <p:nvPr/>
        </p:nvCxnSpPr>
        <p:spPr>
          <a:xfrm flipH="1">
            <a:off x="914400" y="5039606"/>
            <a:ext cx="533400" cy="363657"/>
          </a:xfrm>
          <a:prstGeom prst="line">
            <a:avLst/>
          </a:prstGeom>
          <a:ln w="1905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>
            <a:stCxn id="5125" idx="0"/>
          </p:cNvCxnSpPr>
          <p:nvPr/>
        </p:nvCxnSpPr>
        <p:spPr>
          <a:xfrm flipV="1">
            <a:off x="1564505" y="3657600"/>
            <a:ext cx="721495" cy="1104958"/>
          </a:xfrm>
          <a:prstGeom prst="line">
            <a:avLst/>
          </a:prstGeom>
          <a:ln w="19050">
            <a:solidFill>
              <a:srgbClr val="00B0F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1716905" y="4267200"/>
            <a:ext cx="1864495" cy="647758"/>
          </a:xfrm>
          <a:prstGeom prst="line">
            <a:avLst/>
          </a:prstGeom>
          <a:ln w="19050">
            <a:solidFill>
              <a:srgbClr val="00B0F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7" name="Picture 7" descr="C:\Users\Edward\Desktop\New folder\14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2078038"/>
            <a:ext cx="638449" cy="51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Straight Connector 23"/>
          <p:cNvCxnSpPr>
            <a:stCxn id="5124" idx="0"/>
          </p:cNvCxnSpPr>
          <p:nvPr/>
        </p:nvCxnSpPr>
        <p:spPr>
          <a:xfrm flipV="1">
            <a:off x="3924300" y="2334419"/>
            <a:ext cx="1714500" cy="1513752"/>
          </a:xfrm>
          <a:prstGeom prst="line">
            <a:avLst/>
          </a:prstGeom>
          <a:ln w="19050">
            <a:solidFill>
              <a:srgbClr val="00B0F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/>
          <p:cNvGrpSpPr/>
          <p:nvPr/>
        </p:nvGrpSpPr>
        <p:grpSpPr>
          <a:xfrm>
            <a:off x="5922938" y="2334419"/>
            <a:ext cx="858862" cy="865981"/>
            <a:chOff x="5922938" y="2334419"/>
            <a:chExt cx="858862" cy="865981"/>
          </a:xfrm>
        </p:grpSpPr>
        <p:cxnSp>
          <p:nvCxnSpPr>
            <p:cNvPr id="26" name="Straight Connector 25"/>
            <p:cNvCxnSpPr>
              <a:stCxn id="5127" idx="3"/>
            </p:cNvCxnSpPr>
            <p:nvPr/>
          </p:nvCxnSpPr>
          <p:spPr>
            <a:xfrm>
              <a:off x="6277249" y="2334419"/>
              <a:ext cx="504551" cy="408781"/>
            </a:xfrm>
            <a:prstGeom prst="line">
              <a:avLst/>
            </a:prstGeom>
            <a:ln w="19050">
              <a:solidFill>
                <a:srgbClr val="00B0F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H="1">
              <a:off x="6172202" y="2743200"/>
              <a:ext cx="609598" cy="457200"/>
            </a:xfrm>
            <a:prstGeom prst="line">
              <a:avLst/>
            </a:prstGeom>
            <a:ln w="19050">
              <a:solidFill>
                <a:srgbClr val="00B0F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>
              <a:stCxn id="8" idx="2"/>
            </p:cNvCxnSpPr>
            <p:nvPr/>
          </p:nvCxnSpPr>
          <p:spPr>
            <a:xfrm>
              <a:off x="5922938" y="2971800"/>
              <a:ext cx="249262" cy="228600"/>
            </a:xfrm>
            <a:prstGeom prst="line">
              <a:avLst/>
            </a:prstGeom>
            <a:ln w="19050">
              <a:solidFill>
                <a:srgbClr val="00B0F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0" name="Straight Connector 49"/>
          <p:cNvCxnSpPr/>
          <p:nvPr/>
        </p:nvCxnSpPr>
        <p:spPr>
          <a:xfrm>
            <a:off x="4343400" y="1400431"/>
            <a:ext cx="1294512" cy="804723"/>
          </a:xfrm>
          <a:prstGeom prst="line">
            <a:avLst/>
          </a:prstGeom>
          <a:ln w="19050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stCxn id="11" idx="1"/>
          </p:cNvCxnSpPr>
          <p:nvPr/>
        </p:nvCxnSpPr>
        <p:spPr>
          <a:xfrm flipH="1">
            <a:off x="2769786" y="1281229"/>
            <a:ext cx="1878414" cy="978719"/>
          </a:xfrm>
          <a:prstGeom prst="line">
            <a:avLst/>
          </a:prstGeom>
          <a:ln w="19050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>
            <a:endCxn id="10" idx="1"/>
          </p:cNvCxnSpPr>
          <p:nvPr/>
        </p:nvCxnSpPr>
        <p:spPr>
          <a:xfrm>
            <a:off x="5028312" y="1281229"/>
            <a:ext cx="2286889" cy="0"/>
          </a:xfrm>
          <a:prstGeom prst="line">
            <a:avLst/>
          </a:prstGeom>
          <a:ln w="19050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7986664" y="1288965"/>
            <a:ext cx="38882" cy="573289"/>
          </a:xfrm>
          <a:prstGeom prst="line">
            <a:avLst/>
          </a:prstGeom>
          <a:ln w="19050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>
            <a:off x="7696200" y="1281229"/>
            <a:ext cx="284138" cy="0"/>
          </a:xfrm>
          <a:prstGeom prst="line">
            <a:avLst/>
          </a:prstGeom>
          <a:ln w="19050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7741408" y="1862254"/>
            <a:ext cx="284138" cy="0"/>
          </a:xfrm>
          <a:prstGeom prst="line">
            <a:avLst/>
          </a:prstGeom>
          <a:ln w="19050">
            <a:solidFill>
              <a:srgbClr val="00B0F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8" name="Picture 8" descr="C:\Users\Edward\Desktop\New folder\16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5343" y="4591079"/>
            <a:ext cx="2767534" cy="2144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C:\Users\Edward\Desktop\New folder\17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1938" y="1400431"/>
            <a:ext cx="810419" cy="254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C:\Users\Edward\Desktop\New folder\18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9117" y="1862254"/>
            <a:ext cx="656059" cy="237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3" name="Straight Connector 72"/>
          <p:cNvCxnSpPr>
            <a:endCxn id="5129" idx="1"/>
          </p:cNvCxnSpPr>
          <p:nvPr/>
        </p:nvCxnSpPr>
        <p:spPr>
          <a:xfrm flipV="1">
            <a:off x="7980338" y="1527828"/>
            <a:ext cx="271600" cy="13097"/>
          </a:xfrm>
          <a:prstGeom prst="line">
            <a:avLst/>
          </a:prstGeom>
          <a:ln w="19050">
            <a:solidFill>
              <a:srgbClr val="99663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>
            <a:off x="8657146" y="1636445"/>
            <a:ext cx="0" cy="268286"/>
          </a:xfrm>
          <a:prstGeom prst="line">
            <a:avLst/>
          </a:prstGeom>
          <a:ln w="19050">
            <a:solidFill>
              <a:srgbClr val="99663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8" name="Picture 9" descr="C:\Users\Edward\Desktop\New folder\17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223" y="3720774"/>
            <a:ext cx="810419" cy="254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10" descr="C:\Users\Edward\Desktop\New folder\18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223" y="4242268"/>
            <a:ext cx="656059" cy="237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0" name="Straight Connector 79"/>
          <p:cNvCxnSpPr/>
          <p:nvPr/>
        </p:nvCxnSpPr>
        <p:spPr>
          <a:xfrm>
            <a:off x="6328252" y="3975568"/>
            <a:ext cx="0" cy="268286"/>
          </a:xfrm>
          <a:prstGeom prst="line">
            <a:avLst/>
          </a:prstGeom>
          <a:ln w="19050">
            <a:solidFill>
              <a:srgbClr val="99663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" name="Picture 9" descr="C:\Users\Edward\Desktop\New folder\17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676" y="2336006"/>
            <a:ext cx="810419" cy="254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10" descr="C:\Users\Edward\Desktop\New folder\18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676" y="2857500"/>
            <a:ext cx="656059" cy="237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3" name="Straight Connector 82"/>
          <p:cNvCxnSpPr/>
          <p:nvPr/>
        </p:nvCxnSpPr>
        <p:spPr>
          <a:xfrm>
            <a:off x="1571705" y="2590800"/>
            <a:ext cx="0" cy="268286"/>
          </a:xfrm>
          <a:prstGeom prst="line">
            <a:avLst/>
          </a:prstGeom>
          <a:ln w="19050">
            <a:solidFill>
              <a:srgbClr val="99663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>
            <a:stCxn id="81" idx="3"/>
            <a:endCxn id="5122" idx="1"/>
          </p:cNvCxnSpPr>
          <p:nvPr/>
        </p:nvCxnSpPr>
        <p:spPr>
          <a:xfrm flipV="1">
            <a:off x="2054095" y="2324100"/>
            <a:ext cx="310919" cy="139303"/>
          </a:xfrm>
          <a:prstGeom prst="line">
            <a:avLst/>
          </a:prstGeom>
          <a:ln w="19050">
            <a:solidFill>
              <a:srgbClr val="99663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>
            <a:off x="5867400" y="2976007"/>
            <a:ext cx="0" cy="872164"/>
          </a:xfrm>
          <a:prstGeom prst="line">
            <a:avLst/>
          </a:prstGeom>
          <a:ln w="19050">
            <a:solidFill>
              <a:srgbClr val="99663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>
            <a:endCxn id="78" idx="1"/>
          </p:cNvCxnSpPr>
          <p:nvPr/>
        </p:nvCxnSpPr>
        <p:spPr>
          <a:xfrm>
            <a:off x="5867400" y="3848171"/>
            <a:ext cx="132823" cy="0"/>
          </a:xfrm>
          <a:prstGeom prst="line">
            <a:avLst/>
          </a:prstGeom>
          <a:ln w="19050">
            <a:solidFill>
              <a:srgbClr val="996633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08486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2" t="19937" r="4570" b="2413"/>
          <a:stretch/>
        </p:blipFill>
        <p:spPr>
          <a:xfrm>
            <a:off x="152400" y="152400"/>
            <a:ext cx="5257800" cy="6596918"/>
          </a:xfrm>
          <a:ln w="28575">
            <a:solidFill>
              <a:schemeClr val="tx1"/>
            </a:solidFill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28600" y="37171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b="1" dirty="0" err="1" smtClean="0"/>
              <a:t>Sistem</a:t>
            </a:r>
            <a:r>
              <a:rPr lang="en-US" b="1" dirty="0" smtClean="0"/>
              <a:t> Air </a:t>
            </a:r>
            <a:r>
              <a:rPr lang="en-US" b="1" dirty="0" err="1" smtClean="0"/>
              <a:t>Hujan</a:t>
            </a:r>
            <a:endParaRPr lang="en-US" b="1" dirty="0"/>
          </a:p>
        </p:txBody>
      </p:sp>
      <p:grpSp>
        <p:nvGrpSpPr>
          <p:cNvPr id="7" name="Group 6"/>
          <p:cNvGrpSpPr/>
          <p:nvPr/>
        </p:nvGrpSpPr>
        <p:grpSpPr>
          <a:xfrm>
            <a:off x="6645139" y="1215696"/>
            <a:ext cx="1328737" cy="738187"/>
            <a:chOff x="402431" y="1984"/>
            <a:chExt cx="1328737" cy="738187"/>
          </a:xfrm>
        </p:grpSpPr>
        <p:sp>
          <p:nvSpPr>
            <p:cNvPr id="26" name="Rounded Rectangle 25"/>
            <p:cNvSpPr/>
            <p:nvPr/>
          </p:nvSpPr>
          <p:spPr>
            <a:xfrm>
              <a:off x="402431" y="1984"/>
              <a:ext cx="1328737" cy="73818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Rounded Rectangle 4"/>
            <p:cNvSpPr/>
            <p:nvPr/>
          </p:nvSpPr>
          <p:spPr>
            <a:xfrm>
              <a:off x="424052" y="23605"/>
              <a:ext cx="1285495" cy="69494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900" kern="1200" dirty="0" err="1" smtClean="0"/>
                <a:t>Talang</a:t>
              </a:r>
              <a:endParaRPr lang="en-US" sz="1900" kern="1200" dirty="0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7143415" y="2000020"/>
            <a:ext cx="332184" cy="276820"/>
            <a:chOff x="900707" y="786308"/>
            <a:chExt cx="332184" cy="276820"/>
          </a:xfrm>
        </p:grpSpPr>
        <p:sp>
          <p:nvSpPr>
            <p:cNvPr id="24" name="Right Arrow 23"/>
            <p:cNvSpPr/>
            <p:nvPr/>
          </p:nvSpPr>
          <p:spPr>
            <a:xfrm rot="5400000">
              <a:off x="928389" y="758626"/>
              <a:ext cx="276820" cy="332184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5" name="Right Arrow 6"/>
            <p:cNvSpPr/>
            <p:nvPr/>
          </p:nvSpPr>
          <p:spPr>
            <a:xfrm>
              <a:off x="967144" y="786308"/>
              <a:ext cx="199310" cy="19377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300" kern="1200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6645139" y="2322977"/>
            <a:ext cx="1328737" cy="738187"/>
            <a:chOff x="402431" y="1109265"/>
            <a:chExt cx="1328737" cy="738187"/>
          </a:xfrm>
        </p:grpSpPr>
        <p:sp>
          <p:nvSpPr>
            <p:cNvPr id="22" name="Rounded Rectangle 21"/>
            <p:cNvSpPr/>
            <p:nvPr/>
          </p:nvSpPr>
          <p:spPr>
            <a:xfrm>
              <a:off x="402431" y="1109265"/>
              <a:ext cx="1328737" cy="73818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Rounded Rectangle 8"/>
            <p:cNvSpPr/>
            <p:nvPr/>
          </p:nvSpPr>
          <p:spPr>
            <a:xfrm>
              <a:off x="424052" y="1130886"/>
              <a:ext cx="1285495" cy="69494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900" kern="1200" dirty="0" err="1" smtClean="0"/>
                <a:t>Pipa</a:t>
              </a:r>
              <a:endParaRPr lang="en-US" sz="1900" kern="1200" dirty="0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7143415" y="3107301"/>
            <a:ext cx="332184" cy="276820"/>
            <a:chOff x="900707" y="1893589"/>
            <a:chExt cx="332184" cy="276820"/>
          </a:xfrm>
        </p:grpSpPr>
        <p:sp>
          <p:nvSpPr>
            <p:cNvPr id="20" name="Right Arrow 19"/>
            <p:cNvSpPr/>
            <p:nvPr/>
          </p:nvSpPr>
          <p:spPr>
            <a:xfrm rot="5400000">
              <a:off x="928389" y="1865907"/>
              <a:ext cx="276820" cy="332184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Right Arrow 10"/>
            <p:cNvSpPr/>
            <p:nvPr/>
          </p:nvSpPr>
          <p:spPr>
            <a:xfrm>
              <a:off x="967144" y="1893589"/>
              <a:ext cx="199310" cy="19377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300" kern="120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6645139" y="3430258"/>
            <a:ext cx="1328737" cy="738187"/>
            <a:chOff x="402431" y="2216546"/>
            <a:chExt cx="1328737" cy="738187"/>
          </a:xfrm>
        </p:grpSpPr>
        <p:sp>
          <p:nvSpPr>
            <p:cNvPr id="18" name="Rounded Rectangle 17"/>
            <p:cNvSpPr/>
            <p:nvPr/>
          </p:nvSpPr>
          <p:spPr>
            <a:xfrm>
              <a:off x="402431" y="2216546"/>
              <a:ext cx="1328737" cy="73818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Rounded Rectangle 12"/>
            <p:cNvSpPr/>
            <p:nvPr/>
          </p:nvSpPr>
          <p:spPr>
            <a:xfrm>
              <a:off x="424052" y="2238167"/>
              <a:ext cx="1285495" cy="69494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900" kern="1200" dirty="0" err="1" smtClean="0"/>
                <a:t>Bak</a:t>
              </a:r>
              <a:r>
                <a:rPr lang="en-US" sz="1900" kern="1200" dirty="0" smtClean="0"/>
                <a:t> </a:t>
              </a:r>
              <a:r>
                <a:rPr lang="en-US" sz="1900" kern="1200" dirty="0" err="1" smtClean="0"/>
                <a:t>Kontrol</a:t>
              </a:r>
              <a:endParaRPr lang="en-US" sz="1900" kern="12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7143415" y="4214583"/>
            <a:ext cx="332184" cy="276820"/>
            <a:chOff x="900707" y="3000871"/>
            <a:chExt cx="332184" cy="276820"/>
          </a:xfrm>
        </p:grpSpPr>
        <p:sp>
          <p:nvSpPr>
            <p:cNvPr id="16" name="Right Arrow 15"/>
            <p:cNvSpPr/>
            <p:nvPr/>
          </p:nvSpPr>
          <p:spPr>
            <a:xfrm rot="5400000">
              <a:off x="928389" y="2973189"/>
              <a:ext cx="276820" cy="332184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Right Arrow 14"/>
            <p:cNvSpPr/>
            <p:nvPr/>
          </p:nvSpPr>
          <p:spPr>
            <a:xfrm>
              <a:off x="967144" y="3000871"/>
              <a:ext cx="199310" cy="19377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300" kern="120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6645139" y="4537540"/>
            <a:ext cx="1328737" cy="738187"/>
            <a:chOff x="402431" y="3323828"/>
            <a:chExt cx="1328737" cy="738187"/>
          </a:xfrm>
        </p:grpSpPr>
        <p:sp>
          <p:nvSpPr>
            <p:cNvPr id="14" name="Rounded Rectangle 13"/>
            <p:cNvSpPr/>
            <p:nvPr/>
          </p:nvSpPr>
          <p:spPr>
            <a:xfrm>
              <a:off x="402431" y="3323828"/>
              <a:ext cx="1328737" cy="738187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accent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Rounded Rectangle 16"/>
            <p:cNvSpPr/>
            <p:nvPr/>
          </p:nvSpPr>
          <p:spPr>
            <a:xfrm>
              <a:off x="424052" y="3345449"/>
              <a:ext cx="1285495" cy="69494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2390" tIns="72390" rIns="72390" bIns="72390" numCol="1" spcCol="1270" anchor="ctr" anchorCtr="0">
              <a:noAutofit/>
            </a:bodyPr>
            <a:lstStyle/>
            <a:p>
              <a:pPr lvl="0" algn="ctr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900" kern="1200" dirty="0" err="1" smtClean="0"/>
                <a:t>Selokan</a:t>
              </a:r>
              <a:r>
                <a:rPr lang="en-US" sz="1900" kern="1200" dirty="0" smtClean="0"/>
                <a:t> Kota</a:t>
              </a:r>
              <a:endParaRPr lang="en-US" sz="19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2250666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Windows\Desktop\dari dell\IMG DARI DELL\47.UTILITAS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26" t="24179" r="2489" b="30133"/>
          <a:stretch/>
        </p:blipFill>
        <p:spPr bwMode="auto">
          <a:xfrm>
            <a:off x="838200" y="685800"/>
            <a:ext cx="7772400" cy="5413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ight Arrow 4"/>
          <p:cNvSpPr/>
          <p:nvPr/>
        </p:nvSpPr>
        <p:spPr>
          <a:xfrm>
            <a:off x="5549900" y="4000500"/>
            <a:ext cx="685800" cy="228600"/>
          </a:xfrm>
          <a:prstGeom prst="rightArrow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>
            <a:off x="3048000" y="2286000"/>
            <a:ext cx="4343400" cy="1828800"/>
          </a:xfrm>
          <a:prstGeom prst="line">
            <a:avLst/>
          </a:prstGeom>
          <a:ln w="28575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G:\truk\truc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2725" y="3966045"/>
            <a:ext cx="828675" cy="647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68753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62200"/>
            <a:ext cx="8229600" cy="3105302"/>
          </a:xfrm>
        </p:spPr>
      </p:pic>
      <p:pic>
        <p:nvPicPr>
          <p:cNvPr id="6" name="Picture 2" descr="C:\Users\Mitha\Desktop\aa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07" r="22038"/>
          <a:stretch/>
        </p:blipFill>
        <p:spPr bwMode="auto">
          <a:xfrm>
            <a:off x="1066800" y="1069318"/>
            <a:ext cx="7371996" cy="4315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Windows\Desktop\DARI MAC\RENDER\new\Entrance utara hadap barat copy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219200"/>
            <a:ext cx="8038392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Windows\Desktop\dari dell\render\xt to mit\Tampak Depan Arah Utara copy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50" r="14367"/>
          <a:stretch/>
        </p:blipFill>
        <p:spPr bwMode="auto">
          <a:xfrm>
            <a:off x="457200" y="1446749"/>
            <a:ext cx="8245774" cy="4420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Edward\Desktop\data final\DARI MAC\RENDER\new\Perspektif dari Danau copy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905000"/>
            <a:ext cx="8683570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utoShape 2" descr="http://2.bp.blogspot.com/_bON_IFpxOFQ/TKmCfaiCehI/AAAAAAAAADQ/a73O0-0LyaE/s1600/grand+piano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" name="Picture 3" descr="C:\Users\Edward\Desktop\Image\grand piano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" y="1305439"/>
            <a:ext cx="4788024" cy="5533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609600" y="4678263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dirty="0" smtClean="0">
                <a:latin typeface="Brush Script Std" pitchFamily="66" charset="0"/>
              </a:rPr>
              <a:t>Thank You.</a:t>
            </a:r>
            <a:endParaRPr lang="en-US" dirty="0">
              <a:latin typeface="Brush Script Std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4591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Edward\Desktop\matahari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43" t="9834" r="4798" b="17964"/>
          <a:stretch/>
        </p:blipFill>
        <p:spPr bwMode="auto">
          <a:xfrm>
            <a:off x="1098931" y="838200"/>
            <a:ext cx="6978269" cy="452247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5" descr="C:\Users\Edward\Desktop\Buat Distric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00" t="43056" r="37833" b="28222"/>
          <a:stretch/>
        </p:blipFill>
        <p:spPr bwMode="auto">
          <a:xfrm>
            <a:off x="1189991" y="3916638"/>
            <a:ext cx="2047384" cy="1329729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C:\Users\Edward\Desktop\Image\jpg_2739-Hot-Sun-Cartoon-Character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0211" y="3047828"/>
            <a:ext cx="1099317" cy="11203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C:\Users\Edward\Desktop\Image\jpg_2739-Hot-Sun-Cartoon-Character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328" y="2000226"/>
            <a:ext cx="854883" cy="871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C:\Users\Edward\Desktop\Image\jpg_2739-Hot-Sun-Cartoon-Character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6138" y="1217878"/>
            <a:ext cx="623854" cy="635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C:\Users\Edward\Desktop\Image\jpg_2739-Hot-Sun-Cartoon-Character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0879" y="1328341"/>
            <a:ext cx="529764" cy="539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5" descr="C:\Users\Edward\Desktop\Image\jpg_2739-Hot-Sun-Cartoon-Character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4011" y="2072233"/>
            <a:ext cx="470902" cy="479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Flowchart: Extract 44"/>
          <p:cNvSpPr/>
          <p:nvPr/>
        </p:nvSpPr>
        <p:spPr>
          <a:xfrm>
            <a:off x="2902405" y="4835460"/>
            <a:ext cx="218307" cy="329837"/>
          </a:xfrm>
          <a:custGeom>
            <a:avLst/>
            <a:gdLst>
              <a:gd name="connsiteX0" fmla="*/ 0 w 10000"/>
              <a:gd name="connsiteY0" fmla="*/ 10000 h 10000"/>
              <a:gd name="connsiteX1" fmla="*/ 5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0" fmla="*/ 0 w 10000"/>
              <a:gd name="connsiteY0" fmla="*/ 10000 h 10000"/>
              <a:gd name="connsiteX1" fmla="*/ 5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00" h="10000">
                <a:moveTo>
                  <a:pt x="0" y="10000"/>
                </a:moveTo>
                <a:lnTo>
                  <a:pt x="5000" y="0"/>
                </a:lnTo>
                <a:lnTo>
                  <a:pt x="10000" y="10000"/>
                </a:lnTo>
                <a:cubicBezTo>
                  <a:pt x="2241" y="4512"/>
                  <a:pt x="3333" y="10000"/>
                  <a:pt x="0" y="1000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821211" y="4436746"/>
            <a:ext cx="2943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U</a:t>
            </a:r>
            <a:endParaRPr lang="en-US" sz="2400" dirty="0"/>
          </a:p>
        </p:txBody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638800" y="-152400"/>
            <a:ext cx="3352800" cy="1143000"/>
          </a:xfrm>
        </p:spPr>
        <p:txBody>
          <a:bodyPr>
            <a:normAutofit/>
          </a:bodyPr>
          <a:lstStyle/>
          <a:p>
            <a:pPr algn="r"/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Matahari</a:t>
            </a:r>
            <a:endParaRPr lang="en-US" sz="4000" b="1" dirty="0">
              <a:solidFill>
                <a:srgbClr val="0070C0"/>
              </a:solidFill>
              <a:latin typeface="Myriad Pro" pitchFamily="34" charset="0"/>
            </a:endParaRPr>
          </a:p>
        </p:txBody>
      </p:sp>
      <p:sp>
        <p:nvSpPr>
          <p:cNvPr id="16" name="Title 3"/>
          <p:cNvSpPr txBox="1">
            <a:spLocks/>
          </p:cNvSpPr>
          <p:nvPr/>
        </p:nvSpPr>
        <p:spPr>
          <a:xfrm>
            <a:off x="179512" y="5486400"/>
            <a:ext cx="8659687" cy="128887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 smtClean="0"/>
              <a:t>Permasalahan</a:t>
            </a:r>
            <a:r>
              <a:rPr lang="en-US" sz="2400" dirty="0" smtClean="0"/>
              <a:t> </a:t>
            </a:r>
            <a:r>
              <a:rPr lang="en-US" sz="3000" b="1" dirty="0" err="1" smtClean="0">
                <a:solidFill>
                  <a:srgbClr val="FF0000"/>
                </a:solidFill>
              </a:rPr>
              <a:t>matahari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2400" dirty="0" err="1" smtClean="0"/>
              <a:t>tapak</a:t>
            </a:r>
            <a:r>
              <a:rPr lang="en-US" sz="2400" dirty="0" smtClean="0"/>
              <a:t> yang </a:t>
            </a:r>
            <a:r>
              <a:rPr lang="en-US" sz="2400" dirty="0" err="1" smtClean="0"/>
              <a:t>membentang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Barat </a:t>
            </a:r>
            <a:r>
              <a:rPr lang="en-US" sz="2400" dirty="0" err="1" smtClean="0"/>
              <a:t>ke</a:t>
            </a:r>
            <a:r>
              <a:rPr lang="en-US" sz="2400" dirty="0" smtClean="0"/>
              <a:t> </a:t>
            </a:r>
            <a:r>
              <a:rPr lang="en-US" sz="2400" dirty="0" err="1" smtClean="0"/>
              <a:t>Timur</a:t>
            </a:r>
            <a:r>
              <a:rPr lang="en-US" sz="2400" dirty="0" smtClean="0"/>
              <a:t>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diselesaikan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memperhatikan</a:t>
            </a:r>
            <a:r>
              <a:rPr lang="en-US" sz="2400" dirty="0" smtClean="0"/>
              <a:t> </a:t>
            </a:r>
            <a:r>
              <a:rPr lang="en-US" sz="3000" b="1" dirty="0" err="1" smtClean="0">
                <a:solidFill>
                  <a:schemeClr val="accent6">
                    <a:lumMod val="75000"/>
                  </a:schemeClr>
                </a:solidFill>
              </a:rPr>
              <a:t>orientasi</a:t>
            </a:r>
            <a:r>
              <a:rPr lang="en-US" sz="30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000" b="1" dirty="0" err="1" smtClean="0">
                <a:solidFill>
                  <a:schemeClr val="accent6">
                    <a:lumMod val="75000"/>
                  </a:schemeClr>
                </a:solidFill>
              </a:rPr>
              <a:t>bangunan</a:t>
            </a:r>
            <a:r>
              <a:rPr lang="en-US" sz="30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600" dirty="0" err="1" smtClean="0"/>
              <a:t>kemiringan</a:t>
            </a:r>
            <a:r>
              <a:rPr lang="en-US" sz="3200" b="1" dirty="0" smtClean="0"/>
              <a:t> </a:t>
            </a:r>
            <a:r>
              <a:rPr lang="en-US" sz="3000" b="1" dirty="0" err="1" smtClean="0">
                <a:solidFill>
                  <a:srgbClr val="0070C0"/>
                </a:solidFill>
              </a:rPr>
              <a:t>elemen</a:t>
            </a:r>
            <a:r>
              <a:rPr lang="en-US" sz="3000" b="1" dirty="0" smtClean="0">
                <a:solidFill>
                  <a:srgbClr val="0070C0"/>
                </a:solidFill>
              </a:rPr>
              <a:t> </a:t>
            </a:r>
            <a:r>
              <a:rPr lang="en-US" sz="3000" b="1" dirty="0" err="1" smtClean="0">
                <a:solidFill>
                  <a:srgbClr val="0070C0"/>
                </a:solidFill>
              </a:rPr>
              <a:t>arsitektural</a:t>
            </a:r>
            <a:endParaRPr lang="en-US" sz="3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73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xit" presetSubtype="0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0" presetClass="exit" presetSubtype="0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50"/>
                            </p:stCondLst>
                            <p:childTnLst>
                              <p:par>
                                <p:cTn id="23" presetID="10" presetClass="exit" presetSubtype="0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xit" presetSubtype="0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ntr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xit" presetSubtype="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7" name="Picture 9" descr="C:\Users\Mitha\Desktop\coba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836" t="6779" b="33795"/>
          <a:stretch/>
        </p:blipFill>
        <p:spPr bwMode="auto">
          <a:xfrm>
            <a:off x="914400" y="639535"/>
            <a:ext cx="7361238" cy="477066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" descr="C:\Users\Mitha\Desktop\coba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671668" y="2402129"/>
            <a:ext cx="2120900" cy="1857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9" descr="C:\Users\Mitha\Desktop\coba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02256" y="2340875"/>
            <a:ext cx="2133600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9" descr="C:\Users\Mitha\Desktop\coba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876800" y="2402129"/>
            <a:ext cx="2167731" cy="1157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638800" y="-304800"/>
            <a:ext cx="3352800" cy="1143000"/>
          </a:xfrm>
        </p:spPr>
        <p:txBody>
          <a:bodyPr>
            <a:normAutofit/>
          </a:bodyPr>
          <a:lstStyle/>
          <a:p>
            <a:pPr algn="r"/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Kebisingan</a:t>
            </a:r>
            <a:endParaRPr lang="en-US" sz="4000" b="1" dirty="0">
              <a:solidFill>
                <a:srgbClr val="0070C0"/>
              </a:solidFill>
              <a:latin typeface="Myriad Pro" pitchFamily="34" charset="0"/>
            </a:endParaRPr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179512" y="5486400"/>
            <a:ext cx="8659687" cy="128887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err="1" smtClean="0"/>
              <a:t>Sumber</a:t>
            </a:r>
            <a:r>
              <a:rPr lang="en-US" sz="2400" dirty="0" smtClean="0"/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kebisingan</a:t>
            </a:r>
            <a:r>
              <a:rPr lang="en-US" sz="2400" dirty="0" smtClean="0"/>
              <a:t> </a:t>
            </a:r>
            <a:r>
              <a:rPr lang="en-US" sz="2400" dirty="0" err="1" smtClean="0"/>
              <a:t>berada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jalan</a:t>
            </a:r>
            <a:r>
              <a:rPr lang="en-US" sz="2400" dirty="0" smtClean="0"/>
              <a:t> 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</a:rPr>
              <a:t>Lingkar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6">
                    <a:lumMod val="75000"/>
                  </a:schemeClr>
                </a:solidFill>
              </a:rPr>
              <a:t>D</a:t>
            </a:r>
            <a:r>
              <a:rPr lang="en-US" sz="2800" b="1" dirty="0" err="1" smtClean="0">
                <a:solidFill>
                  <a:schemeClr val="accent6">
                    <a:lumMod val="75000"/>
                  </a:schemeClr>
                </a:solidFill>
              </a:rPr>
              <a:t>alam</a:t>
            </a:r>
            <a:r>
              <a:rPr lang="en-US" sz="28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smtClean="0"/>
              <a:t>yang </a:t>
            </a:r>
            <a:r>
              <a:rPr lang="en-US" sz="2400" dirty="0" err="1" smtClean="0"/>
              <a:t>memiliki</a:t>
            </a:r>
            <a:r>
              <a:rPr lang="en-US" sz="2400" dirty="0" smtClean="0"/>
              <a:t> </a:t>
            </a:r>
            <a:r>
              <a:rPr lang="en-US" sz="2400" dirty="0" err="1" smtClean="0"/>
              <a:t>arus</a:t>
            </a:r>
            <a:r>
              <a:rPr lang="en-US" sz="2400" dirty="0" smtClean="0"/>
              <a:t> </a:t>
            </a:r>
            <a:r>
              <a:rPr lang="en-US" sz="2800" b="1" i="1" dirty="0" smtClean="0">
                <a:solidFill>
                  <a:srgbClr val="00B0F0"/>
                </a:solidFill>
              </a:rPr>
              <a:t>traffic </a:t>
            </a:r>
            <a:r>
              <a:rPr lang="en-US" sz="2800" b="1" dirty="0" err="1" smtClean="0">
                <a:solidFill>
                  <a:srgbClr val="00B0F0"/>
                </a:solidFill>
              </a:rPr>
              <a:t>tinggi</a:t>
            </a:r>
            <a:endParaRPr lang="en-US" sz="3000" b="1" dirty="0">
              <a:solidFill>
                <a:srgbClr val="00B0F0"/>
              </a:solidFill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1066800" y="2057400"/>
            <a:ext cx="4893865" cy="2541821"/>
            <a:chOff x="1066800" y="2057400"/>
            <a:chExt cx="4893865" cy="2541821"/>
          </a:xfrm>
        </p:grpSpPr>
        <p:cxnSp>
          <p:nvCxnSpPr>
            <p:cNvPr id="9" name="Straight Arrow Connector 8"/>
            <p:cNvCxnSpPr/>
            <p:nvPr/>
          </p:nvCxnSpPr>
          <p:spPr>
            <a:xfrm>
              <a:off x="1066800" y="2057400"/>
              <a:ext cx="2209800" cy="1273643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>
              <a:off x="4114800" y="3962400"/>
              <a:ext cx="1845865" cy="636821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21" name="Group 20"/>
          <p:cNvGrpSpPr/>
          <p:nvPr/>
        </p:nvGrpSpPr>
        <p:grpSpPr>
          <a:xfrm>
            <a:off x="990600" y="2402129"/>
            <a:ext cx="4801968" cy="2315014"/>
            <a:chOff x="990600" y="2402129"/>
            <a:chExt cx="4801968" cy="2315014"/>
          </a:xfrm>
        </p:grpSpPr>
        <p:cxnSp>
          <p:nvCxnSpPr>
            <p:cNvPr id="16" name="Straight Arrow Connector 15"/>
            <p:cNvCxnSpPr/>
            <p:nvPr/>
          </p:nvCxnSpPr>
          <p:spPr>
            <a:xfrm>
              <a:off x="990600" y="2402129"/>
              <a:ext cx="2286000" cy="1386114"/>
            </a:xfrm>
            <a:prstGeom prst="straightConnector1">
              <a:avLst/>
            </a:prstGeom>
            <a:ln>
              <a:solidFill>
                <a:srgbClr val="FF0000"/>
              </a:solidFill>
              <a:headEnd type="arrow" w="med" len="med"/>
              <a:tailEnd type="none" w="med" len="med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>
              <a:off x="3926056" y="4024086"/>
              <a:ext cx="1866512" cy="693057"/>
            </a:xfrm>
            <a:prstGeom prst="straightConnector1">
              <a:avLst/>
            </a:prstGeom>
            <a:ln>
              <a:solidFill>
                <a:srgbClr val="FF0000"/>
              </a:solidFill>
              <a:headEnd type="arrow" w="med" len="med"/>
              <a:tailEnd type="none" w="med" len="med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987150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CrisscrossEtching/>
                    </a14:imgEffect>
                    <a14:imgEffect>
                      <a14:sharpenSoften amount="-25000"/>
                    </a14:imgEffect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966" r="8968"/>
          <a:stretch/>
        </p:blipFill>
        <p:spPr bwMode="auto">
          <a:xfrm>
            <a:off x="270" y="0"/>
            <a:ext cx="914373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en-US" dirty="0" err="1" smtClean="0"/>
              <a:t>Kalkulasi</a:t>
            </a:r>
            <a:r>
              <a:rPr lang="en-US" dirty="0" smtClean="0"/>
              <a:t> </a:t>
            </a:r>
            <a:r>
              <a:rPr lang="en-US" dirty="0" err="1" smtClean="0"/>
              <a:t>Potensi</a:t>
            </a:r>
            <a:r>
              <a:rPr lang="en-US" dirty="0" smtClean="0"/>
              <a:t> </a:t>
            </a:r>
            <a:r>
              <a:rPr lang="en-US" dirty="0" err="1" smtClean="0"/>
              <a:t>Murid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752528"/>
          </a:xfrm>
        </p:spPr>
        <p:txBody>
          <a:bodyPr>
            <a:normAutofit fontScale="92500" lnSpcReduction="20000"/>
          </a:bodyPr>
          <a:lstStyle/>
          <a:p>
            <a:r>
              <a:rPr lang="en-US" sz="2800" dirty="0" err="1" smtClean="0"/>
              <a:t>Jumlah</a:t>
            </a:r>
            <a:r>
              <a:rPr lang="en-US" sz="2800" dirty="0" smtClean="0"/>
              <a:t> </a:t>
            </a:r>
            <a:r>
              <a:rPr lang="en-US" sz="2800" dirty="0" err="1" smtClean="0"/>
              <a:t>keluarga</a:t>
            </a:r>
            <a:r>
              <a:rPr lang="en-US" sz="2800" dirty="0" smtClean="0"/>
              <a:t> </a:t>
            </a:r>
            <a:r>
              <a:rPr lang="en-US" sz="2800" dirty="0" err="1" smtClean="0"/>
              <a:t>tidak</a:t>
            </a:r>
            <a:r>
              <a:rPr lang="en-US" sz="2800" dirty="0" smtClean="0"/>
              <a:t> </a:t>
            </a:r>
            <a:r>
              <a:rPr lang="en-US" sz="2800" dirty="0" err="1" smtClean="0"/>
              <a:t>miskin</a:t>
            </a:r>
            <a:r>
              <a:rPr lang="en-US" sz="2800" dirty="0" smtClean="0"/>
              <a:t> = 54.557 </a:t>
            </a:r>
            <a:r>
              <a:rPr lang="en-US" sz="2800" dirty="0" err="1" smtClean="0"/>
              <a:t>keluarga</a:t>
            </a:r>
            <a:r>
              <a:rPr lang="en-US" sz="2800" dirty="0" smtClean="0"/>
              <a:t>*</a:t>
            </a:r>
          </a:p>
          <a:p>
            <a:r>
              <a:rPr lang="en-US" sz="2800" dirty="0" err="1" smtClean="0"/>
              <a:t>Asumsi</a:t>
            </a:r>
            <a:r>
              <a:rPr lang="en-US" sz="2800" dirty="0" smtClean="0"/>
              <a:t>	: 2% </a:t>
            </a:r>
            <a:r>
              <a:rPr lang="en-US" sz="2800" dirty="0" err="1" smtClean="0"/>
              <a:t>ikut</a:t>
            </a:r>
            <a:r>
              <a:rPr lang="en-US" sz="2800" dirty="0" smtClean="0"/>
              <a:t> </a:t>
            </a:r>
            <a:r>
              <a:rPr lang="en-US" sz="2800" dirty="0" err="1" smtClean="0"/>
              <a:t>sekolah</a:t>
            </a:r>
            <a:r>
              <a:rPr lang="en-US" sz="2800" dirty="0" smtClean="0"/>
              <a:t> </a:t>
            </a:r>
            <a:r>
              <a:rPr lang="en-US" sz="2800" dirty="0" err="1" smtClean="0"/>
              <a:t>musik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/>
              <a:t>	</a:t>
            </a:r>
            <a:r>
              <a:rPr lang="en-US" sz="2800" dirty="0" smtClean="0"/>
              <a:t>	  2% x 54.557 = 1.092 </a:t>
            </a:r>
            <a:r>
              <a:rPr lang="en-US" sz="2800" dirty="0" err="1" smtClean="0"/>
              <a:t>keluarga</a:t>
            </a:r>
            <a:endParaRPr lang="en-US" sz="2800" dirty="0" smtClean="0"/>
          </a:p>
          <a:p>
            <a:r>
              <a:rPr lang="en-US" sz="2800" dirty="0" err="1" smtClean="0"/>
              <a:t>Asumsi</a:t>
            </a:r>
            <a:r>
              <a:rPr lang="en-US" sz="2800" dirty="0" smtClean="0"/>
              <a:t>	: 1 </a:t>
            </a:r>
            <a:r>
              <a:rPr lang="en-US" sz="2800" dirty="0" err="1" smtClean="0"/>
              <a:t>Keluarga</a:t>
            </a:r>
            <a:r>
              <a:rPr lang="en-US" sz="2800" dirty="0" smtClean="0"/>
              <a:t> = </a:t>
            </a:r>
            <a:r>
              <a:rPr lang="en-US" sz="2800" dirty="0" err="1" smtClean="0"/>
              <a:t>Bapak</a:t>
            </a:r>
            <a:r>
              <a:rPr lang="en-US" sz="2800" dirty="0" smtClean="0"/>
              <a:t>, </a:t>
            </a:r>
            <a:r>
              <a:rPr lang="en-US" sz="2800" dirty="0" err="1" smtClean="0"/>
              <a:t>Ibu</a:t>
            </a:r>
            <a:r>
              <a:rPr lang="en-US" sz="2800" dirty="0" smtClean="0"/>
              <a:t> &amp; 2 </a:t>
            </a:r>
            <a:r>
              <a:rPr lang="en-US" sz="2800" dirty="0" err="1" smtClean="0"/>
              <a:t>Anak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	</a:t>
            </a:r>
            <a:r>
              <a:rPr lang="en-US" sz="2800" dirty="0" err="1" smtClean="0"/>
              <a:t>Maka</a:t>
            </a:r>
            <a:r>
              <a:rPr lang="en-US" sz="2800" dirty="0" smtClean="0"/>
              <a:t>, </a:t>
            </a:r>
            <a:r>
              <a:rPr lang="en-US" sz="2800" dirty="0" err="1" smtClean="0"/>
              <a:t>dari</a:t>
            </a:r>
            <a:r>
              <a:rPr lang="en-US" sz="2800" dirty="0" smtClean="0"/>
              <a:t> 1092 x 2 = 2.184 </a:t>
            </a:r>
            <a:r>
              <a:rPr lang="en-US" sz="2800" dirty="0" err="1" smtClean="0"/>
              <a:t>siswa</a:t>
            </a:r>
            <a:endParaRPr lang="en-US" sz="2800" dirty="0" smtClean="0"/>
          </a:p>
          <a:p>
            <a:r>
              <a:rPr lang="en-US" sz="2800" dirty="0" err="1" smtClean="0"/>
              <a:t>Observasi</a:t>
            </a:r>
            <a:r>
              <a:rPr lang="en-US" sz="2800" dirty="0"/>
              <a:t> </a:t>
            </a:r>
            <a:r>
              <a:rPr lang="en-US" sz="2800" dirty="0" smtClean="0"/>
              <a:t>: Ada 5 </a:t>
            </a:r>
            <a:r>
              <a:rPr lang="en-US" sz="2800" i="1" dirty="0" smtClean="0"/>
              <a:t>existing </a:t>
            </a:r>
            <a:r>
              <a:rPr lang="en-US" sz="2800" dirty="0" err="1" smtClean="0"/>
              <a:t>sekolah</a:t>
            </a:r>
            <a:r>
              <a:rPr lang="en-US" sz="2800" dirty="0" smtClean="0"/>
              <a:t> </a:t>
            </a:r>
            <a:r>
              <a:rPr lang="en-US" sz="2800" dirty="0" err="1" smtClean="0"/>
              <a:t>musik</a:t>
            </a:r>
            <a:r>
              <a:rPr lang="en-US" sz="2800" dirty="0"/>
              <a:t> </a:t>
            </a:r>
            <a:r>
              <a:rPr lang="en-US" sz="2800" dirty="0" smtClean="0"/>
              <a:t>@ 100 </a:t>
            </a:r>
            <a:r>
              <a:rPr lang="en-US" sz="2800" dirty="0" err="1" smtClean="0"/>
              <a:t>siswa</a:t>
            </a:r>
            <a:endParaRPr lang="en-US" sz="2800" dirty="0" smtClean="0"/>
          </a:p>
          <a:p>
            <a:r>
              <a:rPr lang="en-US" sz="2800" dirty="0" err="1" smtClean="0"/>
              <a:t>Maka</a:t>
            </a:r>
            <a:r>
              <a:rPr lang="en-US" sz="2800" dirty="0" smtClean="0"/>
              <a:t>, </a:t>
            </a:r>
            <a:r>
              <a:rPr lang="en-US" sz="2800" dirty="0" err="1" smtClean="0"/>
              <a:t>potensi</a:t>
            </a:r>
            <a:r>
              <a:rPr lang="en-US" sz="2800" dirty="0" smtClean="0"/>
              <a:t> </a:t>
            </a:r>
            <a:r>
              <a:rPr lang="en-US" sz="2800" dirty="0" err="1" smtClean="0"/>
              <a:t>murid</a:t>
            </a:r>
            <a:r>
              <a:rPr lang="en-US" sz="2800" dirty="0" smtClean="0"/>
              <a:t> = </a:t>
            </a:r>
            <a:r>
              <a:rPr lang="en-US" sz="2800" b="1" dirty="0" smtClean="0">
                <a:solidFill>
                  <a:srgbClr val="FF0000"/>
                </a:solidFill>
              </a:rPr>
              <a:t>1.684 </a:t>
            </a:r>
            <a:r>
              <a:rPr lang="en-US" sz="2800" b="1" dirty="0" err="1" smtClean="0">
                <a:solidFill>
                  <a:srgbClr val="FF0000"/>
                </a:solidFill>
              </a:rPr>
              <a:t>siswa</a:t>
            </a:r>
            <a:endParaRPr lang="en-US" sz="2800" b="1" dirty="0" smtClean="0">
              <a:solidFill>
                <a:srgbClr val="FF0000"/>
              </a:solidFill>
            </a:endParaRPr>
          </a:p>
          <a:p>
            <a:r>
              <a:rPr lang="en-US" sz="2800" dirty="0" smtClean="0"/>
              <a:t>Guru </a:t>
            </a:r>
            <a:r>
              <a:rPr lang="en-US" sz="2800" dirty="0" err="1" smtClean="0"/>
              <a:t>tetap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dipekerjakan</a:t>
            </a:r>
            <a:r>
              <a:rPr lang="en-US" sz="2800" dirty="0" smtClean="0"/>
              <a:t> 36 guru</a:t>
            </a:r>
          </a:p>
          <a:p>
            <a:r>
              <a:rPr lang="en-US" sz="2800" dirty="0" err="1" smtClean="0"/>
              <a:t>Ruang</a:t>
            </a:r>
            <a:r>
              <a:rPr lang="en-US" sz="2800" dirty="0" smtClean="0"/>
              <a:t> </a:t>
            </a:r>
            <a:r>
              <a:rPr lang="en-US" sz="2800" dirty="0" err="1" smtClean="0"/>
              <a:t>kelas</a:t>
            </a:r>
            <a:r>
              <a:rPr lang="en-US" sz="2800" dirty="0" smtClean="0"/>
              <a:t>:</a:t>
            </a:r>
          </a:p>
          <a:p>
            <a:pPr lvl="1"/>
            <a:r>
              <a:rPr lang="en-US" sz="2400" dirty="0" smtClean="0"/>
              <a:t>Kids Music School	: 8 </a:t>
            </a:r>
            <a:r>
              <a:rPr lang="en-US" sz="2400" dirty="0" err="1" smtClean="0"/>
              <a:t>kelas</a:t>
            </a:r>
            <a:endParaRPr lang="en-US" sz="2400" dirty="0" smtClean="0"/>
          </a:p>
          <a:p>
            <a:pPr lvl="1"/>
            <a:r>
              <a:rPr lang="en-US" sz="2400" dirty="0" smtClean="0"/>
              <a:t>Junior Music School	: 23 </a:t>
            </a:r>
            <a:r>
              <a:rPr lang="en-US" sz="2400" dirty="0" err="1" smtClean="0"/>
              <a:t>kelas</a:t>
            </a:r>
            <a:endParaRPr lang="en-US" sz="2400" dirty="0" smtClean="0"/>
          </a:p>
          <a:p>
            <a:pPr lvl="1"/>
            <a:r>
              <a:rPr lang="en-US" sz="2400" dirty="0" smtClean="0"/>
              <a:t>Music School		: 23 </a:t>
            </a:r>
            <a:r>
              <a:rPr lang="en-US" sz="2400" dirty="0" err="1" smtClean="0"/>
              <a:t>kelas</a:t>
            </a:r>
            <a:endParaRPr lang="en-US" sz="2400" dirty="0" smtClean="0"/>
          </a:p>
          <a:p>
            <a:endParaRPr lang="en-US" sz="2800" dirty="0"/>
          </a:p>
        </p:txBody>
      </p:sp>
      <p:sp>
        <p:nvSpPr>
          <p:cNvPr id="4" name="Rectangle 3"/>
          <p:cNvSpPr/>
          <p:nvPr/>
        </p:nvSpPr>
        <p:spPr>
          <a:xfrm>
            <a:off x="107504" y="6237312"/>
            <a:ext cx="41403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*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BPS </a:t>
            </a:r>
            <a:r>
              <a:rPr lang="en-US" dirty="0" err="1" smtClean="0"/>
              <a:t>Jawa</a:t>
            </a:r>
            <a:r>
              <a:rPr lang="en-US" dirty="0" smtClean="0"/>
              <a:t> </a:t>
            </a:r>
            <a:r>
              <a:rPr lang="en-US" dirty="0" err="1" smtClean="0"/>
              <a:t>Timur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/>
              <a:t> </a:t>
            </a:r>
            <a:r>
              <a:rPr lang="en-US" dirty="0" smtClean="0"/>
              <a:t>2008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4080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en-US" dirty="0" err="1" smtClean="0"/>
              <a:t>Pembagian</a:t>
            </a:r>
            <a:r>
              <a:rPr lang="en-US" dirty="0" smtClean="0"/>
              <a:t> </a:t>
            </a:r>
            <a:r>
              <a:rPr lang="en-US" dirty="0" err="1" smtClean="0"/>
              <a:t>Kelas</a:t>
            </a:r>
            <a:r>
              <a:rPr lang="en-US" dirty="0" smtClean="0"/>
              <a:t> (Music School)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35496" y="1124744"/>
            <a:ext cx="4003089" cy="4525963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en-US" sz="2400" dirty="0" err="1" smtClean="0"/>
              <a:t>Observasi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Asumsi</a:t>
            </a:r>
            <a:r>
              <a:rPr lang="en-US" sz="2400" dirty="0" smtClean="0"/>
              <a:t>:</a:t>
            </a:r>
          </a:p>
          <a:p>
            <a:pPr lvl="1"/>
            <a:r>
              <a:rPr lang="en-US" sz="2000" dirty="0" smtClean="0"/>
              <a:t>Piano		= 30%</a:t>
            </a:r>
          </a:p>
          <a:p>
            <a:pPr lvl="1"/>
            <a:r>
              <a:rPr lang="en-US" sz="2000" dirty="0"/>
              <a:t>String	</a:t>
            </a:r>
            <a:r>
              <a:rPr lang="en-US" sz="2000" dirty="0" smtClean="0"/>
              <a:t>	= </a:t>
            </a:r>
            <a:r>
              <a:rPr lang="en-US" sz="2000" dirty="0"/>
              <a:t>25%</a:t>
            </a:r>
          </a:p>
          <a:p>
            <a:pPr lvl="1"/>
            <a:r>
              <a:rPr lang="en-US" sz="2000" dirty="0" err="1"/>
              <a:t>Gitar</a:t>
            </a:r>
            <a:r>
              <a:rPr lang="en-US" sz="2000" dirty="0"/>
              <a:t>	</a:t>
            </a:r>
            <a:r>
              <a:rPr lang="en-US" sz="2000" dirty="0" smtClean="0"/>
              <a:t>	= 11%</a:t>
            </a:r>
            <a:endParaRPr lang="en-US" sz="2000" dirty="0"/>
          </a:p>
          <a:p>
            <a:pPr lvl="1"/>
            <a:r>
              <a:rPr lang="en-US" sz="2000" dirty="0" err="1" smtClean="0"/>
              <a:t>Perkusi</a:t>
            </a:r>
            <a:r>
              <a:rPr lang="en-US" sz="2000" dirty="0" smtClean="0"/>
              <a:t>		= 10%</a:t>
            </a:r>
          </a:p>
          <a:p>
            <a:pPr lvl="1"/>
            <a:r>
              <a:rPr lang="en-US" sz="2000" dirty="0" smtClean="0"/>
              <a:t>Vocal		= 10%</a:t>
            </a:r>
          </a:p>
          <a:p>
            <a:pPr lvl="1"/>
            <a:r>
              <a:rPr lang="en-US" sz="2000" dirty="0" err="1" smtClean="0"/>
              <a:t>Electone</a:t>
            </a:r>
            <a:r>
              <a:rPr lang="en-US" sz="2000" dirty="0" smtClean="0"/>
              <a:t>		= 8%</a:t>
            </a:r>
          </a:p>
          <a:p>
            <a:pPr lvl="1"/>
            <a:r>
              <a:rPr lang="en-US" sz="2000" dirty="0" smtClean="0"/>
              <a:t>Woodwinds	= 5%</a:t>
            </a:r>
          </a:p>
          <a:p>
            <a:pPr lvl="1"/>
            <a:r>
              <a:rPr lang="en-US" sz="2000" dirty="0" smtClean="0"/>
              <a:t>Brass		= 0.9%</a:t>
            </a:r>
          </a:p>
          <a:p>
            <a:pPr lvl="1"/>
            <a:r>
              <a:rPr lang="en-US" sz="2000" dirty="0" err="1" smtClean="0"/>
              <a:t>Harpa</a:t>
            </a:r>
            <a:r>
              <a:rPr lang="en-US" sz="2000" dirty="0" smtClean="0"/>
              <a:t>		= 0.1%</a:t>
            </a:r>
          </a:p>
          <a:p>
            <a:pPr marL="457200" lvl="1" indent="0">
              <a:buNone/>
            </a:pPr>
            <a:r>
              <a:rPr lang="en-US" sz="2000" dirty="0" smtClean="0"/>
              <a:t>Total		= 100%</a:t>
            </a:r>
          </a:p>
        </p:txBody>
      </p:sp>
      <p:sp>
        <p:nvSpPr>
          <p:cNvPr id="7" name="Content Placeholder 3"/>
          <p:cNvSpPr txBox="1">
            <a:spLocks/>
          </p:cNvSpPr>
          <p:nvPr/>
        </p:nvSpPr>
        <p:spPr>
          <a:xfrm>
            <a:off x="4038585" y="1124744"/>
            <a:ext cx="4925903" cy="4525963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smtClean="0"/>
              <a:t>Pembagian Kelas :</a:t>
            </a:r>
          </a:p>
          <a:p>
            <a:pPr marL="0" indent="0">
              <a:buFont typeface="Arial" pitchFamily="34" charset="0"/>
              <a:buNone/>
            </a:pPr>
            <a:r>
              <a:rPr lang="en-US" sz="2000" smtClean="0"/>
              <a:t>Contoh: Piano</a:t>
            </a:r>
          </a:p>
          <a:p>
            <a:pPr marL="0" indent="0">
              <a:buFont typeface="Arial" pitchFamily="34" charset="0"/>
              <a:buNone/>
            </a:pPr>
            <a:r>
              <a:rPr lang="en-US" sz="2000" smtClean="0"/>
              <a:t>- 30% x (1684-240*) siswa = 433 siswa piano</a:t>
            </a:r>
          </a:p>
          <a:p>
            <a:pPr marL="0" indent="0">
              <a:buFont typeface="Arial" pitchFamily="34" charset="0"/>
              <a:buNone/>
            </a:pPr>
            <a:r>
              <a:rPr lang="en-US" sz="2000" smtClean="0"/>
              <a:t>- 433 murid piano / (40 jam kursus)</a:t>
            </a:r>
          </a:p>
          <a:p>
            <a:pPr marL="0" indent="0">
              <a:buFont typeface="Arial" pitchFamily="34" charset="0"/>
              <a:buNone/>
            </a:pPr>
            <a:r>
              <a:rPr lang="en-US" sz="2000" smtClean="0"/>
              <a:t>	= 10.825 </a:t>
            </a:r>
            <a:r>
              <a:rPr lang="en-US" sz="2000" smtClean="0">
                <a:sym typeface="Wingdings" pitchFamily="2" charset="2"/>
              </a:rPr>
              <a:t> 12 kelas piano</a:t>
            </a:r>
          </a:p>
          <a:p>
            <a:pPr marL="0" indent="0">
              <a:buFont typeface="Arial" pitchFamily="34" charset="0"/>
              <a:buNone/>
            </a:pPr>
            <a:r>
              <a:rPr lang="en-US" sz="2000" smtClean="0">
                <a:sym typeface="Wingdings" pitchFamily="2" charset="2"/>
              </a:rPr>
              <a:t>	= Menjadi @6 kelas piano untuk Junior Music School dan Music School</a:t>
            </a:r>
          </a:p>
          <a:p>
            <a:pPr marL="0" indent="0">
              <a:buFont typeface="Arial" pitchFamily="34" charset="0"/>
              <a:buNone/>
            </a:pPr>
            <a:endParaRPr lang="en-US" sz="2000" smtClean="0">
              <a:sym typeface="Wingdings" pitchFamily="2" charset="2"/>
            </a:endParaRPr>
          </a:p>
          <a:p>
            <a:pPr marL="0" indent="0">
              <a:buFont typeface="Arial" pitchFamily="34" charset="0"/>
              <a:buNone/>
            </a:pPr>
            <a:r>
              <a:rPr lang="en-US" sz="2000" smtClean="0">
                <a:sym typeface="Wingdings" pitchFamily="2" charset="2"/>
              </a:rPr>
              <a:t>Khusus untuk Harpa dan Brass, diberikan jumlah kelas minimum</a:t>
            </a:r>
            <a:endParaRPr lang="en-US" sz="2000" dirty="0"/>
          </a:p>
        </p:txBody>
      </p:sp>
      <p:sp>
        <p:nvSpPr>
          <p:cNvPr id="8" name="Rectangle 7"/>
          <p:cNvSpPr/>
          <p:nvPr/>
        </p:nvSpPr>
        <p:spPr>
          <a:xfrm>
            <a:off x="-18391" y="6409454"/>
            <a:ext cx="915590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/>
              <a:t>* : </a:t>
            </a:r>
            <a:r>
              <a:rPr lang="en-US" sz="2000" dirty="0" err="1" smtClean="0"/>
              <a:t>Jumlah</a:t>
            </a:r>
            <a:r>
              <a:rPr lang="en-US" sz="2000" dirty="0" smtClean="0"/>
              <a:t> </a:t>
            </a:r>
            <a:r>
              <a:rPr lang="en-US" sz="2000" dirty="0" err="1" smtClean="0"/>
              <a:t>Murid</a:t>
            </a:r>
            <a:r>
              <a:rPr lang="en-US" sz="2000" dirty="0" smtClean="0"/>
              <a:t> Kids Music School = 12 </a:t>
            </a:r>
            <a:r>
              <a:rPr lang="en-US" sz="2000" dirty="0" err="1" smtClean="0"/>
              <a:t>kelas</a:t>
            </a:r>
            <a:r>
              <a:rPr lang="en-US" sz="2000" dirty="0" smtClean="0"/>
              <a:t> x 4 </a:t>
            </a:r>
            <a:r>
              <a:rPr lang="en-US" sz="2000" dirty="0" err="1" smtClean="0"/>
              <a:t>tingkatan</a:t>
            </a:r>
            <a:r>
              <a:rPr lang="en-US" sz="2000" dirty="0" smtClean="0"/>
              <a:t> x 5 </a:t>
            </a:r>
            <a:r>
              <a:rPr lang="en-US" sz="2000" dirty="0" err="1" smtClean="0"/>
              <a:t>anak</a:t>
            </a:r>
            <a:r>
              <a:rPr lang="en-US" sz="2000" dirty="0" smtClean="0"/>
              <a:t> / </a:t>
            </a:r>
            <a:r>
              <a:rPr lang="en-US" sz="2000" dirty="0" err="1" smtClean="0"/>
              <a:t>kelas</a:t>
            </a:r>
            <a:r>
              <a:rPr lang="en-US" sz="2000" dirty="0" smtClean="0"/>
              <a:t> = 240 </a:t>
            </a:r>
            <a:r>
              <a:rPr lang="en-US" sz="2000" dirty="0" err="1" smtClean="0"/>
              <a:t>anak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47107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Mitha\Desktop\Untitled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" y="685800"/>
            <a:ext cx="7896225" cy="46892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/>
          <p:nvPr/>
        </p:nvCxnSpPr>
        <p:spPr>
          <a:xfrm flipV="1">
            <a:off x="1320800" y="2362200"/>
            <a:ext cx="2667000" cy="9144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4451350" y="2260600"/>
            <a:ext cx="527050" cy="1168400"/>
            <a:chOff x="4578350" y="2717800"/>
            <a:chExt cx="527050" cy="1168400"/>
          </a:xfrm>
        </p:grpSpPr>
        <p:sp>
          <p:nvSpPr>
            <p:cNvPr id="11" name="Freeform 10"/>
            <p:cNvSpPr/>
            <p:nvPr/>
          </p:nvSpPr>
          <p:spPr>
            <a:xfrm>
              <a:off x="4578350" y="2717800"/>
              <a:ext cx="273050" cy="323850"/>
            </a:xfrm>
            <a:custGeom>
              <a:avLst/>
              <a:gdLst>
                <a:gd name="connsiteX0" fmla="*/ 0 w 273050"/>
                <a:gd name="connsiteY0" fmla="*/ 0 h 323850"/>
                <a:gd name="connsiteX1" fmla="*/ 76200 w 273050"/>
                <a:gd name="connsiteY1" fmla="*/ 31750 h 323850"/>
                <a:gd name="connsiteX2" fmla="*/ 190500 w 273050"/>
                <a:gd name="connsiteY2" fmla="*/ 114300 h 323850"/>
                <a:gd name="connsiteX3" fmla="*/ 273050 w 273050"/>
                <a:gd name="connsiteY3" fmla="*/ 32385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3050" h="323850">
                  <a:moveTo>
                    <a:pt x="0" y="0"/>
                  </a:moveTo>
                  <a:cubicBezTo>
                    <a:pt x="22225" y="6350"/>
                    <a:pt x="44450" y="12700"/>
                    <a:pt x="76200" y="31750"/>
                  </a:cubicBezTo>
                  <a:cubicBezTo>
                    <a:pt x="107950" y="50800"/>
                    <a:pt x="157692" y="65617"/>
                    <a:pt x="190500" y="114300"/>
                  </a:cubicBezTo>
                  <a:cubicBezTo>
                    <a:pt x="223308" y="162983"/>
                    <a:pt x="254000" y="284692"/>
                    <a:pt x="273050" y="323850"/>
                  </a:cubicBezTo>
                </a:path>
              </a:pathLst>
            </a:custGeom>
            <a:ln>
              <a:solidFill>
                <a:srgbClr val="FF0000"/>
              </a:solidFill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3" name="Straight Connector 12"/>
            <p:cNvCxnSpPr/>
            <p:nvPr/>
          </p:nvCxnSpPr>
          <p:spPr>
            <a:xfrm>
              <a:off x="4851400" y="3041650"/>
              <a:ext cx="254000" cy="844550"/>
            </a:xfrm>
            <a:prstGeom prst="line">
              <a:avLst/>
            </a:prstGeom>
            <a:ln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cxnSp>
        <p:nvCxnSpPr>
          <p:cNvPr id="17" name="Straight Arrow Connector 16"/>
          <p:cNvCxnSpPr/>
          <p:nvPr/>
        </p:nvCxnSpPr>
        <p:spPr>
          <a:xfrm flipV="1">
            <a:off x="1549888" y="3276600"/>
            <a:ext cx="3962400" cy="18288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4099" name="Picture 3" descr="C:\Users\Mitha\Desktop\aaa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9476" y="2089150"/>
            <a:ext cx="1406524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4343400" y="-228600"/>
            <a:ext cx="4648200" cy="1143000"/>
          </a:xfrm>
        </p:spPr>
        <p:txBody>
          <a:bodyPr>
            <a:normAutofit/>
          </a:bodyPr>
          <a:lstStyle/>
          <a:p>
            <a:pPr algn="r"/>
            <a:r>
              <a:rPr lang="en-US" sz="4000" b="1" dirty="0" smtClean="0">
                <a:solidFill>
                  <a:srgbClr val="0070C0"/>
                </a:solidFill>
                <a:latin typeface="Myriad Pro" pitchFamily="34" charset="0"/>
              </a:rPr>
              <a:t>View </a:t>
            </a:r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ke</a:t>
            </a:r>
            <a:r>
              <a:rPr lang="en-US" sz="4000" b="1" dirty="0" smtClean="0">
                <a:solidFill>
                  <a:srgbClr val="0070C0"/>
                </a:solidFill>
                <a:latin typeface="Myriad Pro" pitchFamily="34" charset="0"/>
              </a:rPr>
              <a:t> </a:t>
            </a:r>
            <a:r>
              <a:rPr lang="en-US" sz="4000" b="1" dirty="0" err="1" smtClean="0">
                <a:solidFill>
                  <a:srgbClr val="0070C0"/>
                </a:solidFill>
                <a:latin typeface="Myriad Pro" pitchFamily="34" charset="0"/>
              </a:rPr>
              <a:t>Dalam</a:t>
            </a:r>
            <a:r>
              <a:rPr lang="en-US" sz="4000" b="1" dirty="0" smtClean="0">
                <a:solidFill>
                  <a:srgbClr val="0070C0"/>
                </a:solidFill>
                <a:latin typeface="Myriad Pro" pitchFamily="34" charset="0"/>
              </a:rPr>
              <a:t> Site</a:t>
            </a:r>
            <a:endParaRPr lang="en-US" sz="4000" b="1" dirty="0">
              <a:solidFill>
                <a:srgbClr val="0070C0"/>
              </a:solidFill>
              <a:latin typeface="Myriad Pro" pitchFamily="34" charset="0"/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179512" y="5486400"/>
            <a:ext cx="8659687" cy="128887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</a:rPr>
              <a:t>Wajah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3200" b="1" dirty="0" err="1" smtClean="0">
                <a:solidFill>
                  <a:schemeClr val="accent6">
                    <a:lumMod val="75000"/>
                  </a:schemeClr>
                </a:solidFill>
              </a:rPr>
              <a:t>bangunan</a:t>
            </a:r>
            <a:r>
              <a:rPr lang="en-US" sz="3200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 smtClean="0"/>
              <a:t>berada</a:t>
            </a:r>
            <a:r>
              <a:rPr lang="en-US" sz="2400" dirty="0" smtClean="0"/>
              <a:t> </a:t>
            </a:r>
            <a:r>
              <a:rPr lang="en-US" sz="2400" dirty="0" err="1" smtClean="0"/>
              <a:t>dekat</a:t>
            </a:r>
            <a:r>
              <a:rPr lang="en-US" sz="2400" dirty="0" smtClean="0"/>
              <a:t> </a:t>
            </a:r>
            <a:r>
              <a:rPr lang="en-US" sz="2400" dirty="0" err="1" smtClean="0"/>
              <a:t>jalan</a:t>
            </a:r>
            <a:r>
              <a:rPr lang="en-US" sz="2400" dirty="0" smtClean="0"/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Lingkar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</a:rPr>
              <a:t>Dalam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800" b="1" dirty="0" smtClean="0">
                <a:solidFill>
                  <a:srgbClr val="7030A0"/>
                </a:solidFill>
              </a:rPr>
              <a:t>Boulevard </a:t>
            </a:r>
            <a:r>
              <a:rPr lang="en-US" sz="2800" b="1" dirty="0" err="1" smtClean="0">
                <a:solidFill>
                  <a:srgbClr val="7030A0"/>
                </a:solidFill>
              </a:rPr>
              <a:t>Timur</a:t>
            </a:r>
            <a:r>
              <a:rPr lang="en-US" sz="2800" b="1" dirty="0" smtClean="0">
                <a:solidFill>
                  <a:srgbClr val="7030A0"/>
                </a:solidFill>
              </a:rPr>
              <a:t> </a:t>
            </a:r>
            <a:r>
              <a:rPr lang="en-US" sz="2400" dirty="0" smtClean="0"/>
              <a:t>agar </a:t>
            </a:r>
            <a:r>
              <a:rPr lang="en-US" sz="2400" dirty="0" err="1" smtClean="0"/>
              <a:t>dapat</a:t>
            </a:r>
            <a:r>
              <a:rPr lang="en-US" sz="2400" dirty="0" smtClean="0"/>
              <a:t> </a:t>
            </a:r>
            <a:r>
              <a:rPr lang="en-US" sz="2400" dirty="0" err="1" smtClean="0"/>
              <a:t>menarik</a:t>
            </a:r>
            <a:r>
              <a:rPr lang="en-US" sz="2400" dirty="0" smtClean="0"/>
              <a:t> </a:t>
            </a:r>
            <a:r>
              <a:rPr lang="en-US" sz="2400" dirty="0" err="1" smtClean="0"/>
              <a:t>minat</a:t>
            </a:r>
            <a:r>
              <a:rPr lang="en-US" sz="2400" dirty="0" smtClean="0"/>
              <a:t> </a:t>
            </a:r>
            <a:r>
              <a:rPr lang="en-US" sz="2400" dirty="0" err="1" smtClean="0"/>
              <a:t>masyarakat</a:t>
            </a:r>
            <a:endParaRPr lang="en-US" sz="3000" b="1" dirty="0">
              <a:solidFill>
                <a:srgbClr val="00B0F0"/>
              </a:solidFill>
            </a:endParaRPr>
          </a:p>
        </p:txBody>
      </p:sp>
      <p:sp>
        <p:nvSpPr>
          <p:cNvPr id="2" name="Freeform 1"/>
          <p:cNvSpPr/>
          <p:nvPr/>
        </p:nvSpPr>
        <p:spPr>
          <a:xfrm>
            <a:off x="533400" y="1737360"/>
            <a:ext cx="3749040" cy="1727200"/>
          </a:xfrm>
          <a:custGeom>
            <a:avLst/>
            <a:gdLst>
              <a:gd name="connsiteX0" fmla="*/ 10160 w 3749040"/>
              <a:gd name="connsiteY0" fmla="*/ 0 h 1727200"/>
              <a:gd name="connsiteX1" fmla="*/ 3606800 w 3749040"/>
              <a:gd name="connsiteY1" fmla="*/ 60960 h 1727200"/>
              <a:gd name="connsiteX2" fmla="*/ 3749040 w 3749040"/>
              <a:gd name="connsiteY2" fmla="*/ 487680 h 1727200"/>
              <a:gd name="connsiteX3" fmla="*/ 0 w 3749040"/>
              <a:gd name="connsiteY3" fmla="*/ 1727200 h 1727200"/>
              <a:gd name="connsiteX4" fmla="*/ 10160 w 3749040"/>
              <a:gd name="connsiteY4" fmla="*/ 0 h 172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9040" h="1727200">
                <a:moveTo>
                  <a:pt x="10160" y="0"/>
                </a:moveTo>
                <a:lnTo>
                  <a:pt x="3606800" y="60960"/>
                </a:lnTo>
                <a:lnTo>
                  <a:pt x="3749040" y="487680"/>
                </a:lnTo>
                <a:lnTo>
                  <a:pt x="0" y="1727200"/>
                </a:lnTo>
                <a:cubicBezTo>
                  <a:pt x="3387" y="1137920"/>
                  <a:pt x="6773" y="548640"/>
                  <a:pt x="10160" y="0"/>
                </a:cubicBezTo>
                <a:close/>
              </a:path>
            </a:pathLst>
          </a:custGeom>
          <a:solidFill>
            <a:srgbClr val="00B0F0">
              <a:alpha val="50196"/>
            </a:srgb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711200" y="1905000"/>
            <a:ext cx="2514600" cy="646331"/>
          </a:xfrm>
          <a:prstGeom prst="rect">
            <a:avLst/>
          </a:prstGeom>
          <a:solidFill>
            <a:srgbClr val="FFFFFF">
              <a:alpha val="4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POTENSI TARGET MARKET</a:t>
            </a:r>
            <a:endParaRPr lang="en-US" b="1" dirty="0"/>
          </a:p>
        </p:txBody>
      </p:sp>
      <p:pic>
        <p:nvPicPr>
          <p:cNvPr id="14" name="Content Placeholder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60" t="10015" r="31011" b="80996"/>
          <a:stretch/>
        </p:blipFill>
        <p:spPr>
          <a:xfrm rot="3514488">
            <a:off x="7391400" y="4447854"/>
            <a:ext cx="606177" cy="65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4453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9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Sistem</a:t>
            </a:r>
            <a:r>
              <a:rPr lang="en-US" dirty="0" smtClean="0"/>
              <a:t> AC</a:t>
            </a:r>
            <a:br>
              <a:rPr lang="en-US" dirty="0" smtClean="0"/>
            </a:br>
            <a:r>
              <a:rPr lang="en-US" dirty="0" smtClean="0"/>
              <a:t>“</a:t>
            </a:r>
            <a:r>
              <a:rPr lang="en-US" dirty="0"/>
              <a:t> </a:t>
            </a:r>
            <a:r>
              <a:rPr lang="en-US" dirty="0" smtClean="0"/>
              <a:t>Variable Refrigerant Flow/Volume 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err="1" smtClean="0"/>
              <a:t>Efisiensi</a:t>
            </a:r>
            <a:r>
              <a:rPr lang="en-US" sz="2400" dirty="0" smtClean="0"/>
              <a:t> </a:t>
            </a:r>
            <a:r>
              <a:rPr lang="en-US" sz="2400" dirty="0" err="1" smtClean="0"/>
              <a:t>daya</a:t>
            </a:r>
            <a:r>
              <a:rPr lang="en-US" sz="2400" dirty="0" smtClean="0"/>
              <a:t> </a:t>
            </a:r>
            <a:r>
              <a:rPr lang="en-US" sz="2400" dirty="0" smtClean="0">
                <a:sym typeface="Wingdings" pitchFamily="2" charset="2"/>
              </a:rPr>
              <a:t> </a:t>
            </a:r>
            <a:r>
              <a:rPr lang="en-US" sz="2400" dirty="0" err="1" smtClean="0">
                <a:sym typeface="Wingdings" pitchFamily="2" charset="2"/>
              </a:rPr>
              <a:t>Sistem</a:t>
            </a:r>
            <a:r>
              <a:rPr lang="en-US" sz="2400" dirty="0" smtClean="0">
                <a:sym typeface="Wingdings" pitchFamily="2" charset="2"/>
              </a:rPr>
              <a:t> Inverter</a:t>
            </a:r>
          </a:p>
          <a:p>
            <a:r>
              <a:rPr lang="en-US" sz="2400" dirty="0" err="1" smtClean="0"/>
              <a:t>Efisiensi</a:t>
            </a:r>
            <a:r>
              <a:rPr lang="en-US" sz="2400" dirty="0" smtClean="0"/>
              <a:t> </a:t>
            </a:r>
            <a:r>
              <a:rPr lang="en-US" sz="2400" dirty="0" err="1" smtClean="0"/>
              <a:t>tempat</a:t>
            </a:r>
            <a:r>
              <a:rPr lang="en-US" sz="2400" dirty="0" smtClean="0"/>
              <a:t> </a:t>
            </a:r>
            <a:r>
              <a:rPr lang="en-US" sz="2400" dirty="0" smtClean="0">
                <a:sym typeface="Wingdings" pitchFamily="2" charset="2"/>
              </a:rPr>
              <a:t> 1 Outdoor Unit = 48 Indoor Unit</a:t>
            </a:r>
          </a:p>
          <a:p>
            <a:r>
              <a:rPr lang="en-US" sz="2400" dirty="0" smtClean="0">
                <a:sym typeface="Wingdings" pitchFamily="2" charset="2"/>
              </a:rPr>
              <a:t>Design Flexibility  </a:t>
            </a:r>
            <a:r>
              <a:rPr lang="en-US" sz="2400" dirty="0" err="1" smtClean="0">
                <a:sym typeface="Wingdings" pitchFamily="2" charset="2"/>
              </a:rPr>
              <a:t>Kabel</a:t>
            </a:r>
            <a:r>
              <a:rPr lang="en-US" sz="2400" dirty="0" smtClean="0">
                <a:sym typeface="Wingdings" pitchFamily="2" charset="2"/>
              </a:rPr>
              <a:t> Outdoor Unit </a:t>
            </a:r>
            <a:r>
              <a:rPr lang="en-US" sz="2400" dirty="0" err="1" smtClean="0">
                <a:sym typeface="Wingdings" pitchFamily="2" charset="2"/>
              </a:rPr>
              <a:t>ke</a:t>
            </a:r>
            <a:r>
              <a:rPr lang="en-US" sz="2400" dirty="0" smtClean="0">
                <a:sym typeface="Wingdings" pitchFamily="2" charset="2"/>
              </a:rPr>
              <a:t> Indoor Unit </a:t>
            </a:r>
            <a:r>
              <a:rPr lang="en-US" sz="2400" dirty="0" err="1" smtClean="0">
                <a:sym typeface="Wingdings" pitchFamily="2" charset="2"/>
              </a:rPr>
              <a:t>bisa</a:t>
            </a:r>
            <a:r>
              <a:rPr lang="en-US" sz="2400" dirty="0" smtClean="0">
                <a:sym typeface="Wingdings" pitchFamily="2" charset="2"/>
              </a:rPr>
              <a:t> </a:t>
            </a:r>
            <a:r>
              <a:rPr lang="en-US" sz="2400" dirty="0" err="1" smtClean="0">
                <a:sym typeface="Wingdings" pitchFamily="2" charset="2"/>
              </a:rPr>
              <a:t>diperpanjang</a:t>
            </a:r>
            <a:r>
              <a:rPr lang="en-US" sz="2400" dirty="0" smtClean="0">
                <a:sym typeface="Wingdings" pitchFamily="2" charset="2"/>
              </a:rPr>
              <a:t> </a:t>
            </a:r>
            <a:r>
              <a:rPr lang="en-US" sz="2400" dirty="0" err="1" smtClean="0">
                <a:sym typeface="Wingdings" pitchFamily="2" charset="2"/>
              </a:rPr>
              <a:t>hingga</a:t>
            </a:r>
            <a:r>
              <a:rPr lang="en-US" sz="2400" dirty="0" smtClean="0">
                <a:sym typeface="Wingdings" pitchFamily="2" charset="2"/>
              </a:rPr>
              <a:t> 150 m</a:t>
            </a:r>
          </a:p>
          <a:p>
            <a:r>
              <a:rPr lang="en-US" sz="2400" dirty="0" err="1" smtClean="0">
                <a:sym typeface="Wingdings" pitchFamily="2" charset="2"/>
              </a:rPr>
              <a:t>Tidak</a:t>
            </a:r>
            <a:r>
              <a:rPr lang="en-US" sz="2400" dirty="0" smtClean="0">
                <a:sym typeface="Wingdings" pitchFamily="2" charset="2"/>
              </a:rPr>
              <a:t> </a:t>
            </a:r>
            <a:r>
              <a:rPr lang="en-US" sz="2400" dirty="0" err="1" smtClean="0">
                <a:sym typeface="Wingdings" pitchFamily="2" charset="2"/>
              </a:rPr>
              <a:t>membutuhkan</a:t>
            </a:r>
            <a:r>
              <a:rPr lang="en-US" sz="2400" dirty="0" smtClean="0">
                <a:sym typeface="Wingdings" pitchFamily="2" charset="2"/>
              </a:rPr>
              <a:t> </a:t>
            </a:r>
            <a:r>
              <a:rPr lang="en-US" sz="2400" i="1" dirty="0" smtClean="0">
                <a:sym typeface="Wingdings" pitchFamily="2" charset="2"/>
              </a:rPr>
              <a:t>cooling</a:t>
            </a:r>
            <a:r>
              <a:rPr lang="en-US" sz="2400" dirty="0" smtClean="0">
                <a:sym typeface="Wingdings" pitchFamily="2" charset="2"/>
              </a:rPr>
              <a:t> </a:t>
            </a:r>
            <a:r>
              <a:rPr lang="en-US" sz="2400" i="1" dirty="0" smtClean="0">
                <a:sym typeface="Wingdings" pitchFamily="2" charset="2"/>
              </a:rPr>
              <a:t>tower</a:t>
            </a:r>
            <a:r>
              <a:rPr lang="en-US" sz="2400" dirty="0" smtClean="0">
                <a:sym typeface="Wingdings" pitchFamily="2" charset="2"/>
              </a:rPr>
              <a:t> </a:t>
            </a:r>
            <a:r>
              <a:rPr lang="en-US" sz="2400" dirty="0" err="1" smtClean="0">
                <a:sym typeface="Wingdings" pitchFamily="2" charset="2"/>
              </a:rPr>
              <a:t>dan</a:t>
            </a:r>
            <a:r>
              <a:rPr lang="en-US" sz="2400" dirty="0" smtClean="0">
                <a:sym typeface="Wingdings" pitchFamily="2" charset="2"/>
              </a:rPr>
              <a:t> </a:t>
            </a:r>
            <a:r>
              <a:rPr lang="en-US" sz="2400" i="1" dirty="0" smtClean="0">
                <a:sym typeface="Wingdings" pitchFamily="2" charset="2"/>
              </a:rPr>
              <a:t>chiller</a:t>
            </a:r>
            <a:endParaRPr lang="en-US" sz="2400" i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184"/>
          <a:stretch/>
        </p:blipFill>
        <p:spPr bwMode="auto">
          <a:xfrm>
            <a:off x="5509917" y="3819624"/>
            <a:ext cx="2518467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50" t="21875" r="16043" b="17253"/>
          <a:stretch/>
        </p:blipFill>
        <p:spPr bwMode="auto">
          <a:xfrm>
            <a:off x="1331640" y="3798236"/>
            <a:ext cx="3816424" cy="2744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47" t="19196" r="12976" b="71429"/>
          <a:stretch/>
        </p:blipFill>
        <p:spPr bwMode="auto">
          <a:xfrm>
            <a:off x="5509917" y="3768823"/>
            <a:ext cx="2191657" cy="914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62143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Rehearsal Room</a:t>
            </a:r>
            <a:endParaRPr lang="en-US" i="1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59640"/>
            <a:ext cx="8208912" cy="3873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496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Reverberation Time</a:t>
            </a:r>
            <a:br>
              <a:rPr lang="en-US" dirty="0"/>
            </a:br>
            <a:r>
              <a:rPr lang="en-US" dirty="0" smtClean="0"/>
              <a:t>“</a:t>
            </a:r>
            <a:r>
              <a:rPr lang="en-US" dirty="0" err="1" smtClean="0"/>
              <a:t>Ruang</a:t>
            </a:r>
            <a:r>
              <a:rPr lang="en-US" dirty="0" smtClean="0"/>
              <a:t> Rehearsal”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3980672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/>
          <p:nvPr/>
        </p:nvSpPr>
        <p:spPr>
          <a:xfrm>
            <a:off x="1165852" y="2348880"/>
            <a:ext cx="6552728" cy="2182012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Left Arrow 5">
            <a:hlinkClick r:id="rId3" action="ppaction://hlinksldjump"/>
          </p:cNvPr>
          <p:cNvSpPr/>
          <p:nvPr/>
        </p:nvSpPr>
        <p:spPr>
          <a:xfrm>
            <a:off x="7956376" y="5827645"/>
            <a:ext cx="936104" cy="648072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ysClr val="windowText" lastClr="000000"/>
                </a:solidFill>
              </a:rPr>
              <a:t>BACK</a:t>
            </a:r>
            <a:endParaRPr lang="en-US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4290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Edward\Desktop\asdasd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1" t="16927" r="9098" b="24093"/>
          <a:stretch/>
        </p:blipFill>
        <p:spPr bwMode="auto">
          <a:xfrm rot="16200000">
            <a:off x="1217539" y="-455538"/>
            <a:ext cx="6785124" cy="7696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66700" y="0"/>
            <a:ext cx="8572500" cy="1143000"/>
          </a:xfrm>
          <a:solidFill>
            <a:srgbClr val="FFFFFF">
              <a:alpha val="60000"/>
            </a:srgbClr>
          </a:solidFill>
        </p:spPr>
        <p:txBody>
          <a:bodyPr>
            <a:normAutofit/>
          </a:bodyPr>
          <a:lstStyle/>
          <a:p>
            <a:pPr algn="r"/>
            <a:r>
              <a:rPr lang="en-US" sz="4000" b="1" dirty="0" smtClean="0">
                <a:solidFill>
                  <a:srgbClr val="0070C0"/>
                </a:solidFill>
                <a:latin typeface="Myriad Pro" pitchFamily="34" charset="0"/>
              </a:rPr>
              <a:t>Basement</a:t>
            </a:r>
            <a:endParaRPr lang="en-US" sz="4000" b="1" dirty="0">
              <a:solidFill>
                <a:srgbClr val="0070C0"/>
              </a:solidFill>
              <a:latin typeface="Myriad Pro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05742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48" b="6734"/>
          <a:stretch/>
        </p:blipFill>
        <p:spPr>
          <a:xfrm rot="10800000">
            <a:off x="-2" y="548680"/>
            <a:ext cx="9144001" cy="6358146"/>
          </a:xfrm>
        </p:spPr>
      </p:pic>
    </p:spTree>
    <p:extLst>
      <p:ext uri="{BB962C8B-B14F-4D97-AF65-F5344CB8AC3E}">
        <p14:creationId xmlns:p14="http://schemas.microsoft.com/office/powerpoint/2010/main" val="2931319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07" b="7318"/>
          <a:stretch/>
        </p:blipFill>
        <p:spPr>
          <a:xfrm>
            <a:off x="-5308" y="548680"/>
            <a:ext cx="9162524" cy="6309320"/>
          </a:xfrm>
        </p:spPr>
      </p:pic>
    </p:spTree>
    <p:extLst>
      <p:ext uri="{BB962C8B-B14F-4D97-AF65-F5344CB8AC3E}">
        <p14:creationId xmlns:p14="http://schemas.microsoft.com/office/powerpoint/2010/main" val="39753658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Mitha\Desktop\aaaaa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03" r="5373"/>
          <a:stretch/>
        </p:blipFill>
        <p:spPr bwMode="auto">
          <a:xfrm>
            <a:off x="1233714" y="838200"/>
            <a:ext cx="6850743" cy="5347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Mitha\Desktop\aaaaa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105442" y="2356470"/>
            <a:ext cx="2494064" cy="2176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Mitha\Desktop\aaaaa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66" r="13167" b="64189"/>
          <a:stretch/>
        </p:blipFill>
        <p:spPr bwMode="auto">
          <a:xfrm>
            <a:off x="3695114" y="2769925"/>
            <a:ext cx="2135877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Mitha\Desktop\aaaaa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30" t="13609" b="57885"/>
          <a:stretch/>
        </p:blipFill>
        <p:spPr bwMode="auto">
          <a:xfrm>
            <a:off x="4132690" y="3511996"/>
            <a:ext cx="1512189" cy="1508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7239000" y="-76200"/>
            <a:ext cx="4648200" cy="1143000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>
                <a:solidFill>
                  <a:srgbClr val="0070C0"/>
                </a:solidFill>
                <a:latin typeface="Myriad Pro" pitchFamily="34" charset="0"/>
              </a:rPr>
              <a:t>Zoning</a:t>
            </a:r>
            <a:endParaRPr lang="en-US" sz="4000" b="1" dirty="0">
              <a:solidFill>
                <a:srgbClr val="0070C0"/>
              </a:solidFill>
              <a:latin typeface="Myriad Pro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3048000" y="838200"/>
            <a:ext cx="381000" cy="4530495"/>
            <a:chOff x="3048000" y="1032105"/>
            <a:chExt cx="381000" cy="4530495"/>
          </a:xfrm>
        </p:grpSpPr>
        <p:cxnSp>
          <p:nvCxnSpPr>
            <p:cNvPr id="3" name="Straight Arrow Connector 2"/>
            <p:cNvCxnSpPr/>
            <p:nvPr/>
          </p:nvCxnSpPr>
          <p:spPr>
            <a:xfrm>
              <a:off x="3048000" y="1032105"/>
              <a:ext cx="228600" cy="2606406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>
              <a:off x="3162300" y="3962400"/>
              <a:ext cx="266700" cy="160020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grpSp>
        <p:nvGrpSpPr>
          <p:cNvPr id="16" name="Group 15"/>
          <p:cNvGrpSpPr/>
          <p:nvPr/>
        </p:nvGrpSpPr>
        <p:grpSpPr>
          <a:xfrm>
            <a:off x="2667000" y="933489"/>
            <a:ext cx="609600" cy="4435206"/>
            <a:chOff x="2667000" y="1127394"/>
            <a:chExt cx="609600" cy="4435206"/>
          </a:xfrm>
        </p:grpSpPr>
        <p:cxnSp>
          <p:nvCxnSpPr>
            <p:cNvPr id="14" name="Straight Arrow Connector 13"/>
            <p:cNvCxnSpPr/>
            <p:nvPr/>
          </p:nvCxnSpPr>
          <p:spPr>
            <a:xfrm>
              <a:off x="2955918" y="3638511"/>
              <a:ext cx="320682" cy="1924089"/>
            </a:xfrm>
            <a:prstGeom prst="straightConnector1">
              <a:avLst/>
            </a:prstGeom>
            <a:ln>
              <a:solidFill>
                <a:srgbClr val="FF0000"/>
              </a:solidFill>
              <a:headEnd type="arrow" w="med" len="med"/>
              <a:tailEnd type="none" w="med" len="med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>
              <a:off x="2667000" y="1127394"/>
              <a:ext cx="205005" cy="2337381"/>
            </a:xfrm>
            <a:prstGeom prst="straightConnector1">
              <a:avLst/>
            </a:prstGeom>
            <a:ln>
              <a:solidFill>
                <a:srgbClr val="FF0000"/>
              </a:solidFill>
              <a:headEnd type="arrow" w="med" len="med"/>
              <a:tailEnd type="none" w="med" len="med"/>
            </a:ln>
          </p:spPr>
          <p:style>
            <a:lnRef idx="3">
              <a:schemeClr val="accent2"/>
            </a:lnRef>
            <a:fillRef idx="0">
              <a:schemeClr val="accent2"/>
            </a:fillRef>
            <a:effectRef idx="2">
              <a:schemeClr val="accent2"/>
            </a:effectRef>
            <a:fontRef idx="minor">
              <a:schemeClr val="tx1"/>
            </a:fontRef>
          </p:style>
        </p:cxnSp>
      </p:grpSp>
      <p:sp>
        <p:nvSpPr>
          <p:cNvPr id="17" name="Rectangle 16"/>
          <p:cNvSpPr/>
          <p:nvPr/>
        </p:nvSpPr>
        <p:spPr>
          <a:xfrm>
            <a:off x="1328964" y="2356470"/>
            <a:ext cx="1357086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Kebisingan</a:t>
            </a:r>
            <a:endParaRPr lang="en-US" dirty="0"/>
          </a:p>
        </p:txBody>
      </p:sp>
      <p:pic>
        <p:nvPicPr>
          <p:cNvPr id="25" name="Picture 2" descr="C:\Users\Mitha\Desktop\aaaaa.png"/>
          <p:cNvPicPr>
            <a:picLocks noChangeAspect="1" noChangeArrowheads="1"/>
          </p:cNvPicPr>
          <p:nvPr/>
        </p:nvPicPr>
        <p:blipFill rotWithShape="1"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106636" y="2354223"/>
            <a:ext cx="2494064" cy="2176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Isosceles Triangle 21"/>
          <p:cNvSpPr/>
          <p:nvPr/>
        </p:nvSpPr>
        <p:spPr>
          <a:xfrm rot="4383529">
            <a:off x="4336089" y="2876298"/>
            <a:ext cx="1683079" cy="919032"/>
          </a:xfrm>
          <a:prstGeom prst="triangle">
            <a:avLst/>
          </a:prstGeom>
          <a:gradFill flip="none" rotWithShape="1">
            <a:gsLst>
              <a:gs pos="52000">
                <a:srgbClr val="FFFF00">
                  <a:alpha val="53000"/>
                </a:srgbClr>
              </a:gs>
              <a:gs pos="0">
                <a:schemeClr val="accent1">
                  <a:tint val="66000"/>
                  <a:satMod val="160000"/>
                  <a:alpha val="3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Isosceles Triangle 22"/>
          <p:cNvSpPr/>
          <p:nvPr/>
        </p:nvSpPr>
        <p:spPr>
          <a:xfrm rot="12204565">
            <a:off x="2576958" y="3955015"/>
            <a:ext cx="1683079" cy="1046194"/>
          </a:xfrm>
          <a:prstGeom prst="triangle">
            <a:avLst/>
          </a:prstGeom>
          <a:gradFill flip="none" rotWithShape="1">
            <a:gsLst>
              <a:gs pos="52000">
                <a:srgbClr val="FFFF00">
                  <a:alpha val="53000"/>
                </a:srgbClr>
              </a:gs>
              <a:gs pos="0">
                <a:schemeClr val="accent1">
                  <a:tint val="66000"/>
                  <a:satMod val="160000"/>
                  <a:alpha val="3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Isosceles Triangle 23"/>
          <p:cNvSpPr/>
          <p:nvPr/>
        </p:nvSpPr>
        <p:spPr>
          <a:xfrm rot="19669293">
            <a:off x="2572315" y="2080029"/>
            <a:ext cx="1683079" cy="1052878"/>
          </a:xfrm>
          <a:prstGeom prst="triangle">
            <a:avLst/>
          </a:prstGeom>
          <a:gradFill flip="none" rotWithShape="1">
            <a:gsLst>
              <a:gs pos="52000">
                <a:srgbClr val="FFFF00">
                  <a:alpha val="53000"/>
                </a:srgbClr>
              </a:gs>
              <a:gs pos="0">
                <a:schemeClr val="accent1">
                  <a:tint val="66000"/>
                  <a:satMod val="160000"/>
                  <a:alpha val="3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3673931" y="1712724"/>
            <a:ext cx="1357086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View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tapak</a:t>
            </a:r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3382584" y="3350650"/>
            <a:ext cx="322690" cy="32269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</a:t>
            </a:r>
            <a:endParaRPr lang="en-US" dirty="0"/>
          </a:p>
        </p:txBody>
      </p:sp>
      <p:sp>
        <p:nvSpPr>
          <p:cNvPr id="28" name="Oval 27"/>
          <p:cNvSpPr/>
          <p:nvPr/>
        </p:nvSpPr>
        <p:spPr>
          <a:xfrm>
            <a:off x="4407032" y="3064805"/>
            <a:ext cx="322690" cy="32269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3673930" y="1712724"/>
            <a:ext cx="1507669" cy="9144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Penempatan</a:t>
            </a:r>
            <a:r>
              <a:rPr lang="en-US" dirty="0" smtClean="0"/>
              <a:t> Entrance</a:t>
            </a:r>
            <a:endParaRPr lang="en-US" dirty="0"/>
          </a:p>
        </p:txBody>
      </p:sp>
      <p:sp>
        <p:nvSpPr>
          <p:cNvPr id="27" name="Freeform 26"/>
          <p:cNvSpPr/>
          <p:nvPr/>
        </p:nvSpPr>
        <p:spPr>
          <a:xfrm>
            <a:off x="5679440" y="833120"/>
            <a:ext cx="2407920" cy="2387600"/>
          </a:xfrm>
          <a:custGeom>
            <a:avLst/>
            <a:gdLst>
              <a:gd name="connsiteX0" fmla="*/ 0 w 2407920"/>
              <a:gd name="connsiteY0" fmla="*/ 0 h 2387600"/>
              <a:gd name="connsiteX1" fmla="*/ 162560 w 2407920"/>
              <a:gd name="connsiteY1" fmla="*/ 2103120 h 2387600"/>
              <a:gd name="connsiteX2" fmla="*/ 1330960 w 2407920"/>
              <a:gd name="connsiteY2" fmla="*/ 2387600 h 2387600"/>
              <a:gd name="connsiteX3" fmla="*/ 2407920 w 2407920"/>
              <a:gd name="connsiteY3" fmla="*/ 406400 h 2387600"/>
              <a:gd name="connsiteX4" fmla="*/ 2397760 w 2407920"/>
              <a:gd name="connsiteY4" fmla="*/ 10160 h 2387600"/>
              <a:gd name="connsiteX5" fmla="*/ 0 w 2407920"/>
              <a:gd name="connsiteY5" fmla="*/ 0 h 238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407920" h="2387600">
                <a:moveTo>
                  <a:pt x="0" y="0"/>
                </a:moveTo>
                <a:lnTo>
                  <a:pt x="162560" y="2103120"/>
                </a:lnTo>
                <a:lnTo>
                  <a:pt x="1330960" y="2387600"/>
                </a:lnTo>
                <a:lnTo>
                  <a:pt x="2407920" y="406400"/>
                </a:lnTo>
                <a:lnTo>
                  <a:pt x="2397760" y="10160"/>
                </a:lnTo>
                <a:lnTo>
                  <a:pt x="0" y="0"/>
                </a:lnTo>
                <a:close/>
              </a:path>
            </a:pathLst>
          </a:custGeom>
          <a:solidFill>
            <a:srgbClr val="00B0F0">
              <a:alpha val="50196"/>
            </a:srgbClr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6059591" y="1362670"/>
            <a:ext cx="1408009" cy="923330"/>
          </a:xfrm>
          <a:prstGeom prst="rect">
            <a:avLst/>
          </a:prstGeom>
          <a:solidFill>
            <a:srgbClr val="FFFFFF">
              <a:alpha val="4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POTENSI TARGET MARKET</a:t>
            </a:r>
            <a:endParaRPr lang="en-US" b="1" dirty="0"/>
          </a:p>
        </p:txBody>
      </p:sp>
      <p:grpSp>
        <p:nvGrpSpPr>
          <p:cNvPr id="32" name="Group 31"/>
          <p:cNvGrpSpPr/>
          <p:nvPr/>
        </p:nvGrpSpPr>
        <p:grpSpPr>
          <a:xfrm>
            <a:off x="3695114" y="4820920"/>
            <a:ext cx="1758106" cy="1141967"/>
            <a:chOff x="3695114" y="4820920"/>
            <a:chExt cx="1758106" cy="1141967"/>
          </a:xfrm>
        </p:grpSpPr>
        <p:sp>
          <p:nvSpPr>
            <p:cNvPr id="30" name="Rectangle 29"/>
            <p:cNvSpPr/>
            <p:nvPr/>
          </p:nvSpPr>
          <p:spPr>
            <a:xfrm>
              <a:off x="3705274" y="4876800"/>
              <a:ext cx="257126" cy="257126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32"/>
            <p:cNvSpPr/>
            <p:nvPr/>
          </p:nvSpPr>
          <p:spPr>
            <a:xfrm>
              <a:off x="3705274" y="5240132"/>
              <a:ext cx="257126" cy="257126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3695114" y="5649658"/>
              <a:ext cx="257126" cy="257126"/>
            </a:xfrm>
            <a:prstGeom prst="rect">
              <a:avLst/>
            </a:prstGeom>
            <a:solidFill>
              <a:srgbClr val="00B0F0"/>
            </a:solidFill>
            <a:ln>
              <a:solidFill>
                <a:schemeClr val="tx2">
                  <a:lumMod val="75000"/>
                </a:schemeClr>
              </a:solidFill>
            </a:ln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3848210" y="4820920"/>
              <a:ext cx="1048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err="1" smtClean="0"/>
                <a:t>Publik</a:t>
              </a:r>
              <a:endParaRPr lang="en-US" b="1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3886200" y="5181600"/>
              <a:ext cx="15670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Semi- </a:t>
              </a:r>
              <a:r>
                <a:rPr lang="en-US" b="1" dirty="0" err="1" smtClean="0"/>
                <a:t>Publik</a:t>
              </a:r>
              <a:endParaRPr lang="en-US" b="1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3962400" y="5593555"/>
              <a:ext cx="13205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err="1" smtClean="0"/>
                <a:t>Privat</a:t>
              </a:r>
              <a:endParaRPr lang="en-US" b="1" dirty="0"/>
            </a:p>
          </p:txBody>
        </p:sp>
      </p:grpSp>
      <p:pic>
        <p:nvPicPr>
          <p:cNvPr id="38" name="Content Placeholder 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360" t="10015" r="31011" b="80996"/>
          <a:stretch/>
        </p:blipFill>
        <p:spPr>
          <a:xfrm rot="10800000">
            <a:off x="7086600" y="5366266"/>
            <a:ext cx="606177" cy="657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0027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5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6" grpId="0" animBg="1"/>
      <p:bldP spid="26" grpId="1" animBg="1"/>
      <p:bldP spid="21" grpId="0" animBg="1"/>
      <p:bldP spid="21" grpId="1" animBg="1"/>
      <p:bldP spid="28" grpId="0" animBg="1"/>
      <p:bldP spid="28" grpId="1" animBg="1"/>
      <p:bldP spid="29" grpId="0" animBg="1"/>
      <p:bldP spid="29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ctangle 52"/>
          <p:cNvSpPr/>
          <p:nvPr/>
        </p:nvSpPr>
        <p:spPr>
          <a:xfrm>
            <a:off x="6057832" y="1385483"/>
            <a:ext cx="2476568" cy="1561764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Fasilitas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Pertunjukan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6057832" y="3177524"/>
            <a:ext cx="2476568" cy="1561764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Studio</a:t>
            </a:r>
          </a:p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R. Rehearsal</a:t>
            </a:r>
          </a:p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Ujian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R.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Latihan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6057832" y="4953000"/>
            <a:ext cx="2476568" cy="1561764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Perpustakaan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3124200" y="1385483"/>
            <a:ext cx="2476568" cy="1561764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Lobby</a:t>
            </a:r>
          </a:p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Public Space</a:t>
            </a:r>
          </a:p>
          <a:p>
            <a:pPr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Hall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3124200" y="3177524"/>
            <a:ext cx="2476568" cy="1561764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Toko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Penjualan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Reparasi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musik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3124200" y="4953000"/>
            <a:ext cx="2476568" cy="1561764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Restoran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3" descr="C:\Users\Edward\Desktop\Image\Cafe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103"/>
          <a:stretch/>
        </p:blipFill>
        <p:spPr bwMode="auto">
          <a:xfrm>
            <a:off x="499732" y="4953000"/>
            <a:ext cx="2082352" cy="156163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7" descr="C:\Users\Edward\Desktop\Image\118_32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32" y="3177658"/>
            <a:ext cx="2082352" cy="156163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1313609907-06-busan-opera-entrance-hall-528x21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00" r="29296"/>
          <a:stretch/>
        </p:blipFill>
        <p:spPr bwMode="auto">
          <a:xfrm>
            <a:off x="499732" y="1385483"/>
            <a:ext cx="2082352" cy="156176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0" name="Group 29"/>
          <p:cNvGrpSpPr/>
          <p:nvPr/>
        </p:nvGrpSpPr>
        <p:grpSpPr>
          <a:xfrm>
            <a:off x="116912" y="304800"/>
            <a:ext cx="3182205" cy="838200"/>
            <a:chOff x="2611" y="0"/>
            <a:chExt cx="3182205" cy="838200"/>
          </a:xfrm>
          <a:scene3d>
            <a:camera prst="orthographicFront"/>
            <a:lightRig rig="flat" dir="t"/>
          </a:scene3d>
        </p:grpSpPr>
        <p:sp>
          <p:nvSpPr>
            <p:cNvPr id="37" name="Chevron 36"/>
            <p:cNvSpPr/>
            <p:nvPr/>
          </p:nvSpPr>
          <p:spPr>
            <a:xfrm>
              <a:off x="2611" y="0"/>
              <a:ext cx="3182205" cy="838200"/>
            </a:xfrm>
            <a:prstGeom prst="chevron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2">
                <a:hueOff val="0"/>
                <a:satOff val="0"/>
                <a:lumOff val="0"/>
                <a:alphaOff val="0"/>
              </a:schemeClr>
            </a:fillRef>
            <a:effectRef idx="1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38" name="Chevron 4"/>
            <p:cNvSpPr/>
            <p:nvPr/>
          </p:nvSpPr>
          <p:spPr>
            <a:xfrm>
              <a:off x="421711" y="0"/>
              <a:ext cx="2344005" cy="83820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12014" tIns="37338" rIns="37338" bIns="37338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 dirty="0" err="1" smtClean="0"/>
                <a:t>Publik</a:t>
              </a:r>
              <a:endParaRPr lang="en-US" sz="2800" kern="1200" dirty="0"/>
            </a:p>
          </p:txBody>
        </p:sp>
      </p:grpSp>
      <p:pic>
        <p:nvPicPr>
          <p:cNvPr id="39" name="Picture 6" descr="C:\Users\Edward\Desktop\Image\764110_2731886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1389" y="4800600"/>
            <a:ext cx="2346110" cy="1759583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13" descr="C:\Users\Edward\Desktop\Image\orch10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385483"/>
            <a:ext cx="2347099" cy="156176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9" descr="C:\Users\Edward\Desktop\Image\Piano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4005" y="1414866"/>
            <a:ext cx="2364355" cy="157081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2" descr="C:\Users\Edward\Desktop\Image\Music Room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1389" y="3086570"/>
            <a:ext cx="2346110" cy="156163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3" name="Group 42"/>
          <p:cNvGrpSpPr/>
          <p:nvPr/>
        </p:nvGrpSpPr>
        <p:grpSpPr>
          <a:xfrm>
            <a:off x="2971800" y="304800"/>
            <a:ext cx="3182205" cy="838200"/>
            <a:chOff x="2866597" y="0"/>
            <a:chExt cx="3182205" cy="838200"/>
          </a:xfrm>
          <a:scene3d>
            <a:camera prst="orthographicFront"/>
            <a:lightRig rig="flat" dir="t"/>
          </a:scene3d>
        </p:grpSpPr>
        <p:sp>
          <p:nvSpPr>
            <p:cNvPr id="44" name="Chevron 43"/>
            <p:cNvSpPr/>
            <p:nvPr/>
          </p:nvSpPr>
          <p:spPr>
            <a:xfrm>
              <a:off x="2866597" y="0"/>
              <a:ext cx="3182205" cy="838200"/>
            </a:xfrm>
            <a:prstGeom prst="chevron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2">
                <a:hueOff val="2340759"/>
                <a:satOff val="-2919"/>
                <a:lumOff val="686"/>
                <a:alphaOff val="0"/>
              </a:schemeClr>
            </a:fillRef>
            <a:effectRef idx="1">
              <a:schemeClr val="accent2">
                <a:hueOff val="2340759"/>
                <a:satOff val="-2919"/>
                <a:lumOff val="686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45" name="Chevron 6"/>
            <p:cNvSpPr/>
            <p:nvPr/>
          </p:nvSpPr>
          <p:spPr>
            <a:xfrm>
              <a:off x="3285697" y="0"/>
              <a:ext cx="2344005" cy="83820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12014" tIns="37338" rIns="37338" bIns="37338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 dirty="0" smtClean="0"/>
                <a:t>Semi-</a:t>
              </a:r>
              <a:r>
                <a:rPr lang="en-US" sz="2800" kern="1200" dirty="0" err="1" smtClean="0"/>
                <a:t>publik</a:t>
              </a:r>
              <a:endParaRPr lang="en-US" sz="2800" kern="1200" dirty="0"/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5867400" y="304800"/>
            <a:ext cx="3182205" cy="838200"/>
            <a:chOff x="5730582" y="0"/>
            <a:chExt cx="3182205" cy="838200"/>
          </a:xfrm>
          <a:scene3d>
            <a:camera prst="orthographicFront"/>
            <a:lightRig rig="flat" dir="t"/>
          </a:scene3d>
        </p:grpSpPr>
        <p:sp>
          <p:nvSpPr>
            <p:cNvPr id="47" name="Chevron 46"/>
            <p:cNvSpPr/>
            <p:nvPr/>
          </p:nvSpPr>
          <p:spPr>
            <a:xfrm>
              <a:off x="5730582" y="0"/>
              <a:ext cx="3182205" cy="838200"/>
            </a:xfrm>
            <a:prstGeom prst="chevron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2">
                <a:hueOff val="4681519"/>
                <a:satOff val="-5839"/>
                <a:lumOff val="1373"/>
                <a:alphaOff val="0"/>
              </a:schemeClr>
            </a:fillRef>
            <a:effectRef idx="1">
              <a:schemeClr val="accent2">
                <a:hueOff val="4681519"/>
                <a:satOff val="-5839"/>
                <a:lumOff val="1373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48" name="Chevron 8"/>
            <p:cNvSpPr/>
            <p:nvPr/>
          </p:nvSpPr>
          <p:spPr>
            <a:xfrm>
              <a:off x="6149682" y="0"/>
              <a:ext cx="2344005" cy="83820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12014" tIns="37338" rIns="37338" bIns="37338" numCol="1" spcCol="1270" anchor="ctr" anchorCtr="0">
              <a:noAutofit/>
            </a:bodyPr>
            <a:lstStyle/>
            <a:p>
              <a:pPr lvl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 dirty="0" err="1" smtClean="0"/>
                <a:t>Privat</a:t>
              </a:r>
              <a:endParaRPr lang="en-US" sz="2800" kern="1200" dirty="0"/>
            </a:p>
          </p:txBody>
        </p:sp>
      </p:grpSp>
      <p:sp>
        <p:nvSpPr>
          <p:cNvPr id="56" name="Rectangle 55"/>
          <p:cNvSpPr/>
          <p:nvPr/>
        </p:nvSpPr>
        <p:spPr>
          <a:xfrm>
            <a:off x="6096000" y="3177524"/>
            <a:ext cx="2476568" cy="1561764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Fasilitas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Pendidikan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7389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  <p:bldP spid="56" grpId="1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1651</TotalTime>
  <Words>1139</Words>
  <Application>Microsoft Office PowerPoint</Application>
  <PresentationFormat>On-screen Show (4:3)</PresentationFormat>
  <Paragraphs>323</Paragraphs>
  <Slides>75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75</vt:i4>
      </vt:variant>
    </vt:vector>
  </HeadingPairs>
  <TitlesOfParts>
    <vt:vector size="76" baseType="lpstr">
      <vt:lpstr>Office Theme</vt:lpstr>
      <vt:lpstr>Fasilitas Pendidikan Musik Klasik di Surabaya</vt:lpstr>
      <vt:lpstr>Latar Belakang</vt:lpstr>
      <vt:lpstr>PowerPoint Presentation</vt:lpstr>
      <vt:lpstr>Deskripsi Proyek</vt:lpstr>
      <vt:lpstr>Lokasi</vt:lpstr>
      <vt:lpstr>Analisa Tapak &amp;  Zoning</vt:lpstr>
      <vt:lpstr>View ke Dalam Site</vt:lpstr>
      <vt:lpstr>Zoning</vt:lpstr>
      <vt:lpstr>PowerPoint Presentation</vt:lpstr>
      <vt:lpstr>Pendekatan Simbolik</vt:lpstr>
      <vt:lpstr>PowerPoint Presentation</vt:lpstr>
      <vt:lpstr>Konsep</vt:lpstr>
      <vt:lpstr>Konsep</vt:lpstr>
      <vt:lpstr>Konsep</vt:lpstr>
      <vt:lpstr>Konsep - Elegan</vt:lpstr>
      <vt:lpstr>Konsep - Elegan</vt:lpstr>
      <vt:lpstr>Konsep Tampak</vt:lpstr>
      <vt:lpstr>PowerPoint Presentation</vt:lpstr>
      <vt:lpstr>Sirkulasi</vt:lpstr>
      <vt:lpstr>Pencapaian dari Jalan Lingkar Dalam</vt:lpstr>
      <vt:lpstr>Pencapaian dari Jalan Lingkar Dalam</vt:lpstr>
      <vt:lpstr>View dari Jalan Lingkar Dalam</vt:lpstr>
      <vt:lpstr>Pencapaian dari Wiyung</vt:lpstr>
      <vt:lpstr>View Dari Wiyung</vt:lpstr>
      <vt:lpstr>Pencapaian dari Perumahan Graha Family</vt:lpstr>
      <vt:lpstr>View dari Perumahan Graha Family</vt:lpstr>
      <vt:lpstr>Sirkulasi Kendaraan</vt:lpstr>
      <vt:lpstr>Sirkulasi Murid Fasilitas</vt:lpstr>
      <vt:lpstr>Interior Kelas</vt:lpstr>
      <vt:lpstr>Sirkulasi Pengunjung Fasilitas Pertunjukan</vt:lpstr>
      <vt:lpstr>Sirkulasi Pengunjung Fasilitas Pertunjukan Lt. 2</vt:lpstr>
      <vt:lpstr>Jalur Emergency</vt:lpstr>
      <vt:lpstr>Skematik Desain</vt:lpstr>
      <vt:lpstr>Tampak</vt:lpstr>
      <vt:lpstr>Tampak</vt:lpstr>
      <vt:lpstr>Potongan AA</vt:lpstr>
      <vt:lpstr>Potongan BB</vt:lpstr>
      <vt:lpstr>Axonometri Struktur</vt:lpstr>
      <vt:lpstr>Pendalaman “Architectural Acoustics”</vt:lpstr>
      <vt:lpstr>Zoning</vt:lpstr>
      <vt:lpstr>Reverberation Time (Waktu Dengung)</vt:lpstr>
      <vt:lpstr>Reverberation Time (1) Kelas Piano</vt:lpstr>
      <vt:lpstr>PowerPoint Presentation</vt:lpstr>
      <vt:lpstr>Reverberation Time “Kelas Piano”</vt:lpstr>
      <vt:lpstr>Gedung Pertunjukan Musik</vt:lpstr>
      <vt:lpstr>Reverberation Time “Gedung Pertunjukkan Musik”</vt:lpstr>
      <vt:lpstr>PowerPoint Presentation</vt:lpstr>
      <vt:lpstr>PowerPoint Presentation</vt:lpstr>
      <vt:lpstr>Ray Diagram Analysis</vt:lpstr>
      <vt:lpstr>Material dan Detail</vt:lpstr>
      <vt:lpstr>Material Dinding Fasilitas Pendidikan</vt:lpstr>
      <vt:lpstr>Material Dinding Fasilitas Pertunjukan</vt:lpstr>
      <vt:lpstr>Tempat Duduk Penonton</vt:lpstr>
      <vt:lpstr>Sealant Pintu</vt:lpstr>
      <vt:lpstr>PowerPoint Presentation</vt:lpstr>
      <vt:lpstr>Kriteria Gedung Pertunjukkan Musik (1) Arah pandang performer (kondektur) &lt; 1300</vt:lpstr>
      <vt:lpstr>Kriteria Gedung Pertunjukkan Musik (2) Arah pandang penonton ke kondektur &lt; 500</vt:lpstr>
      <vt:lpstr>Kriteria Gedung Pertunjukkan Musik (3) Clearance view &gt; 120 mm</vt:lpstr>
      <vt:lpstr>Utilitas</vt:lpstr>
      <vt:lpstr>Sistem Listrik</vt:lpstr>
      <vt:lpstr>Sistem Penghawaan Aktif</vt:lpstr>
      <vt:lpstr>Sistem Air Bersih dan Kotor</vt:lpstr>
      <vt:lpstr>Sistem Air Hujan</vt:lpstr>
      <vt:lpstr>PowerPoint Presentation</vt:lpstr>
      <vt:lpstr>PowerPoint Presentation</vt:lpstr>
      <vt:lpstr>Matahari</vt:lpstr>
      <vt:lpstr>Kebisingan</vt:lpstr>
      <vt:lpstr>Kalkulasi Potensi Murid</vt:lpstr>
      <vt:lpstr>Pembagian Kelas (Music School)</vt:lpstr>
      <vt:lpstr>Sistem AC “ Variable Refrigerant Flow/Volume ”</vt:lpstr>
      <vt:lpstr>Rehearsal Room</vt:lpstr>
      <vt:lpstr>Reverberation Time “Ruang Rehearsal”</vt:lpstr>
      <vt:lpstr>Basement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</dc:creator>
  <cp:lastModifiedBy>Edward</cp:lastModifiedBy>
  <cp:revision>158</cp:revision>
  <dcterms:created xsi:type="dcterms:W3CDTF">2005-02-10T03:15:18Z</dcterms:created>
  <dcterms:modified xsi:type="dcterms:W3CDTF">2011-12-13T05:55:43Z</dcterms:modified>
</cp:coreProperties>
</file>