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9" r:id="rId4"/>
    <p:sldId id="258" r:id="rId5"/>
    <p:sldId id="260" r:id="rId6"/>
    <p:sldId id="294" r:id="rId7"/>
    <p:sldId id="261" r:id="rId8"/>
    <p:sldId id="270" r:id="rId9"/>
    <p:sldId id="271" r:id="rId10"/>
    <p:sldId id="272" r:id="rId11"/>
    <p:sldId id="264" r:id="rId12"/>
    <p:sldId id="262" r:id="rId13"/>
    <p:sldId id="263" r:id="rId14"/>
    <p:sldId id="266" r:id="rId15"/>
    <p:sldId id="267" r:id="rId16"/>
    <p:sldId id="285" r:id="rId17"/>
    <p:sldId id="298" r:id="rId18"/>
    <p:sldId id="303" r:id="rId19"/>
    <p:sldId id="286" r:id="rId20"/>
    <p:sldId id="299" r:id="rId21"/>
    <p:sldId id="287" r:id="rId22"/>
    <p:sldId id="300" r:id="rId23"/>
    <p:sldId id="302" r:id="rId24"/>
    <p:sldId id="288" r:id="rId25"/>
    <p:sldId id="277" r:id="rId26"/>
    <p:sldId id="279" r:id="rId27"/>
    <p:sldId id="282" r:id="rId28"/>
    <p:sldId id="280" r:id="rId29"/>
    <p:sldId id="268" r:id="rId30"/>
    <p:sldId id="291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71" autoAdjust="0"/>
    <p:restoredTop sz="94660"/>
  </p:normalViewPr>
  <p:slideViewPr>
    <p:cSldViewPr>
      <p:cViewPr varScale="1">
        <p:scale>
          <a:sx n="74" d="100"/>
          <a:sy n="74" d="100"/>
        </p:scale>
        <p:origin x="-100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D100072-F151-4AAA-BC3E-84C5AF37D10E}" type="datetimeFigureOut">
              <a:rPr lang="en-US" smtClean="0"/>
              <a:pPr/>
              <a:t>11/25/2010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AB046BA-95F6-44AC-8BE0-FB5913D86E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100072-F151-4AAA-BC3E-84C5AF37D10E}" type="datetimeFigureOut">
              <a:rPr lang="en-US" smtClean="0"/>
              <a:pPr/>
              <a:t>11/25/2010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B046BA-95F6-44AC-8BE0-FB5913D86E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7D100072-F151-4AAA-BC3E-84C5AF37D10E}" type="datetimeFigureOut">
              <a:rPr lang="en-US" smtClean="0"/>
              <a:pPr/>
              <a:t>11/25/2010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AB046BA-95F6-44AC-8BE0-FB5913D86E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100072-F151-4AAA-BC3E-84C5AF37D10E}" type="datetimeFigureOut">
              <a:rPr lang="en-US" smtClean="0"/>
              <a:pPr/>
              <a:t>11/25/2010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B046BA-95F6-44AC-8BE0-FB5913D86E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D100072-F151-4AAA-BC3E-84C5AF37D10E}" type="datetimeFigureOut">
              <a:rPr lang="en-US" smtClean="0"/>
              <a:pPr/>
              <a:t>11/25/2010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9AB046BA-95F6-44AC-8BE0-FB5913D86E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100072-F151-4AAA-BC3E-84C5AF37D10E}" type="datetimeFigureOut">
              <a:rPr lang="en-US" smtClean="0"/>
              <a:pPr/>
              <a:t>11/25/2010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B046BA-95F6-44AC-8BE0-FB5913D86E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100072-F151-4AAA-BC3E-84C5AF37D10E}" type="datetimeFigureOut">
              <a:rPr lang="en-US" smtClean="0"/>
              <a:pPr/>
              <a:t>11/25/2010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B046BA-95F6-44AC-8BE0-FB5913D86E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100072-F151-4AAA-BC3E-84C5AF37D10E}" type="datetimeFigureOut">
              <a:rPr lang="en-US" smtClean="0"/>
              <a:pPr/>
              <a:t>11/25/2010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B046BA-95F6-44AC-8BE0-FB5913D86E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D100072-F151-4AAA-BC3E-84C5AF37D10E}" type="datetimeFigureOut">
              <a:rPr lang="en-US" smtClean="0"/>
              <a:pPr/>
              <a:t>11/25/2010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B046BA-95F6-44AC-8BE0-FB5913D86E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100072-F151-4AAA-BC3E-84C5AF37D10E}" type="datetimeFigureOut">
              <a:rPr lang="en-US" smtClean="0"/>
              <a:pPr/>
              <a:t>11/25/2010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B046BA-95F6-44AC-8BE0-FB5913D86E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100072-F151-4AAA-BC3E-84C5AF37D10E}" type="datetimeFigureOut">
              <a:rPr lang="en-US" smtClean="0"/>
              <a:pPr/>
              <a:t>11/25/2010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B046BA-95F6-44AC-8BE0-FB5913D86E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7D100072-F151-4AAA-BC3E-84C5AF37D10E}" type="datetimeFigureOut">
              <a:rPr lang="en-US" smtClean="0"/>
              <a:pPr/>
              <a:t>11/25/2010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9AB046BA-95F6-44AC-8BE0-FB5913D86E8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24200" y="762000"/>
            <a:ext cx="5410200" cy="990600"/>
          </a:xfrm>
        </p:spPr>
        <p:txBody>
          <a:bodyPr>
            <a:normAutofit fontScale="90000"/>
          </a:bodyPr>
          <a:lstStyle/>
          <a:p>
            <a:r>
              <a:rPr lang="en-US" sz="3500" dirty="0" smtClean="0"/>
              <a:t>Website Application Security Scanner</a:t>
            </a:r>
            <a:endParaRPr lang="en-US" sz="35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9800" y="5029200"/>
            <a:ext cx="2743200" cy="1295400"/>
          </a:xfrm>
        </p:spPr>
        <p:txBody>
          <a:bodyPr/>
          <a:lstStyle/>
          <a:p>
            <a:r>
              <a:rPr lang="en-US" dirty="0" smtClean="0"/>
              <a:t>Presenter</a:t>
            </a:r>
          </a:p>
          <a:p>
            <a:r>
              <a:rPr lang="en-US" dirty="0" err="1" smtClean="0"/>
              <a:t>Deddie</a:t>
            </a:r>
            <a:r>
              <a:rPr lang="en-US" dirty="0" smtClean="0"/>
              <a:t> </a:t>
            </a:r>
            <a:r>
              <a:rPr lang="en-US" dirty="0" err="1" smtClean="0"/>
              <a:t>Tjahjono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  Cost of being Hacked 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60000"/>
              </a:lnSpc>
            </a:pPr>
            <a:r>
              <a:rPr lang="en-US" dirty="0" smtClean="0"/>
              <a:t>Closure.</a:t>
            </a:r>
          </a:p>
          <a:p>
            <a:pPr>
              <a:lnSpc>
                <a:spcPct val="160000"/>
              </a:lnSpc>
            </a:pPr>
            <a:r>
              <a:rPr lang="en-US" dirty="0" smtClean="0"/>
              <a:t>Lost Customer confidence, trust and reputation. </a:t>
            </a:r>
          </a:p>
          <a:p>
            <a:pPr>
              <a:lnSpc>
                <a:spcPct val="160000"/>
              </a:lnSpc>
            </a:pPr>
            <a:r>
              <a:rPr lang="en-US" dirty="0" smtClean="0"/>
              <a:t>Lost Brand equity.</a:t>
            </a:r>
          </a:p>
          <a:p>
            <a:pPr>
              <a:lnSpc>
                <a:spcPct val="160000"/>
              </a:lnSpc>
            </a:pPr>
            <a:r>
              <a:rPr lang="en-US" dirty="0" smtClean="0"/>
              <a:t>Downtime.</a:t>
            </a:r>
          </a:p>
          <a:p>
            <a:pPr>
              <a:lnSpc>
                <a:spcPct val="160000"/>
              </a:lnSpc>
            </a:pPr>
            <a:r>
              <a:rPr lang="en-US" dirty="0" smtClean="0"/>
              <a:t>Lost revenues and profits.</a:t>
            </a:r>
          </a:p>
          <a:p>
            <a:pPr>
              <a:lnSpc>
                <a:spcPct val="160000"/>
              </a:lnSpc>
            </a:pPr>
            <a:r>
              <a:rPr lang="en-US" dirty="0" smtClean="0"/>
              <a:t>Ban on processing credit cards.</a:t>
            </a:r>
          </a:p>
          <a:p>
            <a:pPr>
              <a:lnSpc>
                <a:spcPct val="160000"/>
              </a:lnSpc>
            </a:pPr>
            <a:r>
              <a:rPr lang="en-US" dirty="0" smtClean="0"/>
              <a:t>Repair the damage.</a:t>
            </a:r>
          </a:p>
          <a:p>
            <a:pPr>
              <a:lnSpc>
                <a:spcPct val="160000"/>
              </a:lnSpc>
            </a:pPr>
            <a:r>
              <a:rPr lang="en-US" dirty="0" smtClean="0"/>
              <a:t>New security policies.</a:t>
            </a:r>
          </a:p>
          <a:p>
            <a:pPr>
              <a:lnSpc>
                <a:spcPct val="160000"/>
              </a:lnSpc>
            </a:pPr>
            <a:r>
              <a:rPr lang="en-US" dirty="0" smtClean="0"/>
              <a:t>Legal implications including fines and damages.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975360"/>
          </a:xfrm>
        </p:spPr>
        <p:txBody>
          <a:bodyPr/>
          <a:lstStyle/>
          <a:p>
            <a:r>
              <a:rPr lang="en-US" dirty="0" smtClean="0"/>
              <a:t>Typical website attacks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7239000" cy="470313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Most Common Vulnerabilities :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SQL Injection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Cross-Site Scripting (XSS)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Local File Inclusion (LFI)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Remote File Inclusion (RFI)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Website Application Security Scanner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Protecting Yourself 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7239000" cy="455073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Audit  your web applications  for exploitable vulnerabilities  regularly and consistently.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Three main components :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Crawling Component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Attacking Component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Analysis Modules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lnSpc>
                <a:spcPct val="150000"/>
              </a:lnSpc>
            </a:pPr>
            <a:r>
              <a:rPr lang="en-US" sz="1900" i="1" dirty="0" smtClean="0"/>
              <a:t>Crawler</a:t>
            </a:r>
            <a:r>
              <a:rPr lang="en-US" sz="1900" dirty="0" smtClean="0"/>
              <a:t> (File and Website Directory)</a:t>
            </a:r>
          </a:p>
          <a:p>
            <a:pPr lvl="0">
              <a:lnSpc>
                <a:spcPct val="150000"/>
              </a:lnSpc>
            </a:pPr>
            <a:r>
              <a:rPr lang="en-US" sz="1900" i="1" dirty="0" smtClean="0"/>
              <a:t>Vulnerability Scanner</a:t>
            </a:r>
            <a:endParaRPr lang="en-US" sz="1900" dirty="0" smtClean="0"/>
          </a:p>
          <a:p>
            <a:pPr lvl="1">
              <a:lnSpc>
                <a:spcPct val="150000"/>
              </a:lnSpc>
            </a:pPr>
            <a:r>
              <a:rPr lang="en-US" sz="1900" i="1" dirty="0" smtClean="0"/>
              <a:t>SQL Injection</a:t>
            </a:r>
            <a:endParaRPr lang="en-US" sz="1900" dirty="0" smtClean="0"/>
          </a:p>
          <a:p>
            <a:pPr lvl="1">
              <a:lnSpc>
                <a:spcPct val="150000"/>
              </a:lnSpc>
            </a:pPr>
            <a:r>
              <a:rPr lang="en-US" sz="1900" i="1" dirty="0" smtClean="0"/>
              <a:t>XSS (Cross-Site Scripting)</a:t>
            </a:r>
            <a:endParaRPr lang="en-US" sz="1900" dirty="0" smtClean="0"/>
          </a:p>
          <a:p>
            <a:pPr lvl="1">
              <a:lnSpc>
                <a:spcPct val="150000"/>
              </a:lnSpc>
            </a:pPr>
            <a:r>
              <a:rPr lang="en-US" sz="1900" i="1" dirty="0" smtClean="0"/>
              <a:t>Local File Inclusion</a:t>
            </a:r>
            <a:endParaRPr lang="en-US" sz="1900" dirty="0" smtClean="0"/>
          </a:p>
          <a:p>
            <a:pPr lvl="1">
              <a:lnSpc>
                <a:spcPct val="150000"/>
              </a:lnSpc>
            </a:pPr>
            <a:r>
              <a:rPr lang="en-US" sz="1900" i="1" dirty="0" smtClean="0"/>
              <a:t>Remote File Inclusion</a:t>
            </a:r>
            <a:endParaRPr lang="en-US" sz="1900" dirty="0" smtClean="0"/>
          </a:p>
          <a:p>
            <a:pPr lvl="1">
              <a:lnSpc>
                <a:spcPct val="150000"/>
              </a:lnSpc>
            </a:pPr>
            <a:r>
              <a:rPr lang="en-US" sz="1900" i="1" dirty="0" smtClean="0"/>
              <a:t>Advanced SQL Injection </a:t>
            </a:r>
            <a:r>
              <a:rPr lang="en-US" sz="1900" dirty="0" smtClean="0"/>
              <a:t>(</a:t>
            </a:r>
            <a:r>
              <a:rPr lang="en-US" sz="1900" i="1" dirty="0" smtClean="0"/>
              <a:t>Union-Based</a:t>
            </a:r>
            <a:r>
              <a:rPr lang="en-US" sz="1900" dirty="0" smtClean="0"/>
              <a:t> for </a:t>
            </a:r>
            <a:r>
              <a:rPr lang="en-US" sz="1900" i="1" dirty="0" err="1" smtClean="0"/>
              <a:t>MySQL</a:t>
            </a:r>
            <a:r>
              <a:rPr lang="en-US" sz="1900" dirty="0" smtClean="0"/>
              <a:t>)</a:t>
            </a:r>
          </a:p>
          <a:p>
            <a:pPr lvl="0">
              <a:lnSpc>
                <a:spcPct val="150000"/>
              </a:lnSpc>
            </a:pPr>
            <a:r>
              <a:rPr lang="en-US" sz="1900" i="1" dirty="0" smtClean="0"/>
              <a:t>Possible </a:t>
            </a:r>
            <a:r>
              <a:rPr lang="en-US" sz="1900" i="1" smtClean="0"/>
              <a:t>Admin Entrance </a:t>
            </a:r>
            <a:r>
              <a:rPr lang="en-US" sz="1900" i="1" dirty="0" smtClean="0"/>
              <a:t>Search</a:t>
            </a:r>
            <a:endParaRPr lang="en-US" sz="1900" dirty="0" smtClean="0"/>
          </a:p>
          <a:p>
            <a:pPr lvl="0">
              <a:lnSpc>
                <a:spcPct val="150000"/>
              </a:lnSpc>
            </a:pPr>
            <a:r>
              <a:rPr lang="en-US" sz="1900" i="1" dirty="0" smtClean="0"/>
              <a:t>Directory Listing Detection</a:t>
            </a:r>
            <a:endParaRPr lang="en-US" sz="1900" dirty="0" smtClean="0"/>
          </a:p>
          <a:p>
            <a:pPr lvl="0">
              <a:lnSpc>
                <a:spcPct val="150000"/>
              </a:lnSpc>
            </a:pPr>
            <a:r>
              <a:rPr lang="en-US" sz="1900" i="1" dirty="0" smtClean="0"/>
              <a:t>Report Output</a:t>
            </a:r>
            <a:endParaRPr lang="en-US" sz="1900" dirty="0" smtClean="0"/>
          </a:p>
          <a:p>
            <a:endParaRPr lang="en-US" sz="1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it 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7239000" cy="470313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Discovery or Crawling  Process Stage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Automated Scan / Attacking Stage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Reporting Stage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Types of vulnerability detection and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SQL Injection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Error Generation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Cross-Site Scripting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Request / Response Match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Local File Inclusion &amp; Remote File Inclusion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Possible Admin Entrance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Dictionary Attack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Advanced SQL Injection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Union-Based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Sql</a:t>
            </a:r>
            <a:r>
              <a:rPr lang="en-US" dirty="0" smtClean="0"/>
              <a:t> injection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7239000" cy="42672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a code injection technique that exploits a security vulnerability occurring in the database layer of an application.</a:t>
            </a:r>
          </a:p>
          <a:p>
            <a:pPr>
              <a:lnSpc>
                <a:spcPct val="150000"/>
              </a:lnSpc>
            </a:pP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SQL Injection Types :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Error-Based SQL Injection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Union-Based SQL Injection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Blind SQL Injection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SQL Injection types of attack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Error Based :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Asking the DB a Question that will cause a error, and obtaining information from the error.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Union-Based :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The SQL Union is used to combine the results of two or more SELECT SQL into a single result. Really useful for SQL Injection.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Blind :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Asking the DB about true/false question and using whether valid page returned or not.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to identify SQL Injection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7239000" cy="462693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Error Generation Method :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By injecting the character in the original SQL request to generate a syntax error which could result in an SQL error message displayed in the HTTP reply.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Introduction</a:t>
            </a:r>
          </a:p>
          <a:p>
            <a:pPr lvl="1"/>
            <a:r>
              <a:rPr lang="en-US" dirty="0" smtClean="0"/>
              <a:t>Website Application Layer</a:t>
            </a:r>
          </a:p>
          <a:p>
            <a:pPr lvl="1"/>
            <a:r>
              <a:rPr lang="en-US" dirty="0" smtClean="0"/>
              <a:t>Why Web Application Security</a:t>
            </a:r>
          </a:p>
          <a:p>
            <a:r>
              <a:rPr lang="en-US" dirty="0" smtClean="0"/>
              <a:t>Web Apps Security Scanner</a:t>
            </a:r>
          </a:p>
          <a:p>
            <a:pPr lvl="1"/>
            <a:r>
              <a:rPr lang="en-US" dirty="0" smtClean="0"/>
              <a:t>About</a:t>
            </a: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Feature</a:t>
            </a: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How it Works</a:t>
            </a:r>
          </a:p>
          <a:p>
            <a:r>
              <a:rPr lang="en-US" dirty="0" smtClean="0"/>
              <a:t>Conclusion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Cross-site scripting (XSS)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Type of computer security vulnerability typically found in web applications that enables malicious attackers to inject client-side script into web pages viewed by other users.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to identify Cross-site Scripting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7239000" cy="462693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Request / response match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On every request relevant request data is matched against extracted code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A match of given length is treated as a potential XSS attempt</a:t>
            </a:r>
          </a:p>
          <a:p>
            <a:pPr lvl="1"/>
            <a:r>
              <a:rPr lang="en-US" dirty="0" smtClean="0"/>
              <a:t>Matching is applied to code only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Local file inclusion (LFI) &amp; Remote file inclusion (RFI)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Technique that allows an attacker to include a remote file usually through a script on the web server. The vulnerability occurs due to the use of user supplied input without proper validation.</a:t>
            </a:r>
          </a:p>
          <a:p>
            <a:pPr>
              <a:lnSpc>
                <a:spcPct val="150000"/>
              </a:lnSpc>
            </a:pP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Local File Inclusion : 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Allows attacker to access all the files on the server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Remote File Inclusion : 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allows attacker to include file from external servers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Possible admin entrance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7239000" cy="439833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A Feature that tries to get possible admin entrance on the target website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Use Dictionary Attack method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to search possible admin entrance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7239000" cy="462693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Dictionary attack :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technique for defeating a cipher or authentication mechanism by trying to determine its decryption key or passphrase by searching likely possibilities.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Contrast with brute force attack, this method tries only those possibilities which are most likely to succeed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interface</a:t>
            </a:r>
            <a:endParaRPr lang="en-US" dirty="0"/>
          </a:p>
        </p:txBody>
      </p:sp>
      <p:pic>
        <p:nvPicPr>
          <p:cNvPr id="7" name="Content Placeholder 6" descr="1.bmp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66800" y="1752601"/>
            <a:ext cx="6086275" cy="3962400"/>
          </a:xfrm>
        </p:spPr>
      </p:pic>
      <p:sp>
        <p:nvSpPr>
          <p:cNvPr id="8" name="TextBox 7"/>
          <p:cNvSpPr txBox="1"/>
          <p:nvPr/>
        </p:nvSpPr>
        <p:spPr>
          <a:xfrm>
            <a:off x="2971800" y="6019800"/>
            <a:ext cx="17379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Main Interface</a:t>
            </a:r>
            <a:endParaRPr lang="en-US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INTERFACE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Attacking Stage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Advanced Attack Stage</a:t>
            </a:r>
            <a:endParaRPr lang="en-US" dirty="0"/>
          </a:p>
        </p:txBody>
      </p:sp>
      <p:pic>
        <p:nvPicPr>
          <p:cNvPr id="8" name="Content Placeholder 7" descr="2.bmp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457200" y="1676400"/>
            <a:ext cx="3521075" cy="4038600"/>
          </a:xfrm>
        </p:spPr>
      </p:pic>
      <p:pic>
        <p:nvPicPr>
          <p:cNvPr id="10" name="Content Placeholder 9" descr="12.bmp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178808" y="1676400"/>
            <a:ext cx="3520440" cy="40386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interface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Possible Admin Entrance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Check For Updates</a:t>
            </a:r>
            <a:endParaRPr lang="en-US" dirty="0"/>
          </a:p>
        </p:txBody>
      </p:sp>
      <p:pic>
        <p:nvPicPr>
          <p:cNvPr id="7" name="Content Placeholder 6" descr="13.bmp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457200" y="1752600"/>
            <a:ext cx="3521075" cy="3962400"/>
          </a:xfrm>
        </p:spPr>
      </p:pic>
      <p:pic>
        <p:nvPicPr>
          <p:cNvPr id="8" name="Content Placeholder 7" descr="11.bmp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178300" y="1752600"/>
            <a:ext cx="3521075" cy="39624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report result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Placeholder 4" descr="Website1-ReportFull.bmp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l="7845" r="7845"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09800"/>
            <a:ext cx="7242048" cy="1143000"/>
          </a:xfrm>
        </p:spPr>
        <p:txBody>
          <a:bodyPr/>
          <a:lstStyle/>
          <a:p>
            <a:pPr algn="ctr"/>
            <a:r>
              <a:rPr lang="en-US" dirty="0" smtClean="0"/>
              <a:t>Conclusion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09800"/>
            <a:ext cx="7242048" cy="1143000"/>
          </a:xfrm>
        </p:spPr>
        <p:txBody>
          <a:bodyPr/>
          <a:lstStyle/>
          <a:p>
            <a:pPr algn="ctr"/>
            <a:r>
              <a:rPr lang="en-US" dirty="0" smtClean="0"/>
              <a:t>Introduction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Website application 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7239000" cy="455073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What is Website Application Layer ?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Website Application Security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991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Why web Application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Web  Apps Security Concerns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Web Security Facts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Web  Apps Security Concerns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Bring grave security  risks:</a:t>
            </a:r>
          </a:p>
          <a:p>
            <a:pPr lvl="1"/>
            <a:r>
              <a:rPr lang="en-US" dirty="0" smtClean="0"/>
              <a:t>Available 24x7x365 </a:t>
            </a:r>
          </a:p>
          <a:p>
            <a:pPr lvl="1"/>
            <a:r>
              <a:rPr lang="en-US" dirty="0" smtClean="0"/>
              <a:t>Publicly available for legitimate users and hackers</a:t>
            </a:r>
          </a:p>
          <a:p>
            <a:pPr lvl="1"/>
            <a:r>
              <a:rPr lang="en-US" b="1" dirty="0" smtClean="0"/>
              <a:t>Direct access to backend databases</a:t>
            </a:r>
            <a:endParaRPr lang="en-US" dirty="0" smtClean="0"/>
          </a:p>
          <a:p>
            <a:pPr lvl="1"/>
            <a:r>
              <a:rPr lang="en-US" dirty="0" smtClean="0"/>
              <a:t>Most web applications are custom-made </a:t>
            </a:r>
          </a:p>
          <a:p>
            <a:pPr lvl="1"/>
            <a:r>
              <a:rPr lang="en-US" dirty="0" smtClean="0"/>
              <a:t>These custom applications are the most susceptible to attack.</a:t>
            </a:r>
          </a:p>
          <a:p>
            <a:pPr lvl="1"/>
            <a:r>
              <a:rPr lang="en-US" dirty="0" smtClean="0"/>
              <a:t>Lack of awareness equating web security to network security.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716280"/>
          </a:xfrm>
        </p:spPr>
        <p:txBody>
          <a:bodyPr>
            <a:normAutofit/>
          </a:bodyPr>
          <a:lstStyle/>
          <a:p>
            <a:r>
              <a:rPr lang="en-US" sz="3000" dirty="0" smtClean="0"/>
              <a:t>Is your website hackable ?</a:t>
            </a:r>
            <a:endParaRPr lang="en-US" sz="30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2"/>
          </p:nvPr>
        </p:nvSpPr>
        <p:spPr>
          <a:xfrm>
            <a:off x="457200" y="1066800"/>
            <a:ext cx="5897880" cy="423528"/>
          </a:xfrm>
        </p:spPr>
        <p:txBody>
          <a:bodyPr>
            <a:normAutofit/>
          </a:bodyPr>
          <a:lstStyle/>
          <a:p>
            <a:r>
              <a:rPr lang="en-US" sz="2000" i="1" dirty="0" smtClean="0"/>
              <a:t>Why Organizations Need to Worry</a:t>
            </a:r>
            <a:endParaRPr lang="en-US" sz="2000" i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752600"/>
            <a:ext cx="7239000" cy="4752752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60000"/>
              </a:lnSpc>
            </a:pPr>
            <a:r>
              <a:rPr lang="en-US" dirty="0" smtClean="0"/>
              <a:t>Who ‘s Being Hacked ?</a:t>
            </a:r>
          </a:p>
          <a:p>
            <a:pPr lvl="1">
              <a:lnSpc>
                <a:spcPct val="160000"/>
              </a:lnSpc>
            </a:pPr>
            <a:r>
              <a:rPr lang="en-US" dirty="0" smtClean="0"/>
              <a:t>Choice Point Inc  ($15m)</a:t>
            </a:r>
          </a:p>
          <a:p>
            <a:pPr lvl="1">
              <a:lnSpc>
                <a:spcPct val="160000"/>
              </a:lnSpc>
            </a:pPr>
            <a:r>
              <a:rPr lang="en-US" dirty="0" smtClean="0"/>
              <a:t>University of Southern California ($140k +)</a:t>
            </a:r>
          </a:p>
          <a:p>
            <a:pPr lvl="1">
              <a:lnSpc>
                <a:spcPct val="160000"/>
              </a:lnSpc>
            </a:pPr>
            <a:r>
              <a:rPr lang="en-US" dirty="0" smtClean="0"/>
              <a:t>Microsoft (Website defacement)</a:t>
            </a:r>
          </a:p>
          <a:p>
            <a:pPr lvl="1">
              <a:lnSpc>
                <a:spcPct val="160000"/>
              </a:lnSpc>
            </a:pPr>
            <a:r>
              <a:rPr lang="en-US" dirty="0" smtClean="0"/>
              <a:t>PayPal (Account information stolen; cost unknown)</a:t>
            </a:r>
          </a:p>
          <a:p>
            <a:pPr lvl="1">
              <a:lnSpc>
                <a:spcPct val="160000"/>
              </a:lnSpc>
            </a:pPr>
            <a:r>
              <a:rPr lang="en-US" dirty="0" smtClean="0"/>
              <a:t>Victoria’s Secret ($50k fine)</a:t>
            </a:r>
          </a:p>
          <a:p>
            <a:pPr lvl="1">
              <a:lnSpc>
                <a:spcPct val="160000"/>
              </a:lnSpc>
            </a:pPr>
            <a:r>
              <a:rPr lang="en-US" dirty="0" smtClean="0"/>
              <a:t>Hotmail (XSS detected – not fixed)</a:t>
            </a:r>
          </a:p>
          <a:p>
            <a:pPr lvl="1">
              <a:lnSpc>
                <a:spcPct val="160000"/>
              </a:lnSpc>
            </a:pPr>
            <a:r>
              <a:rPr lang="en-US" dirty="0" smtClean="0"/>
              <a:t>Amazon (XSS detected – not fixed)</a:t>
            </a:r>
          </a:p>
          <a:p>
            <a:pPr lvl="1">
              <a:lnSpc>
                <a:spcPct val="160000"/>
              </a:lnSpc>
            </a:pPr>
            <a:r>
              <a:rPr lang="en-US" dirty="0" err="1" smtClean="0"/>
              <a:t>Petco</a:t>
            </a:r>
            <a:r>
              <a:rPr lang="en-US" dirty="0" smtClean="0"/>
              <a:t> (credit cards of 500k customers stolen)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457200" y="762000"/>
            <a:ext cx="7239000" cy="3886200"/>
          </a:xfrm>
        </p:spPr>
        <p:txBody>
          <a:bodyPr>
            <a:normAutofit fontScale="77500" lnSpcReduction="20000"/>
          </a:bodyPr>
          <a:lstStyle/>
          <a:p>
            <a:pPr lvl="1">
              <a:lnSpc>
                <a:spcPct val="160000"/>
              </a:lnSpc>
            </a:pPr>
            <a:r>
              <a:rPr lang="en-US" dirty="0" smtClean="0"/>
              <a:t>TJX  Companies Inc </a:t>
            </a:r>
          </a:p>
          <a:p>
            <a:pPr lvl="2">
              <a:lnSpc>
                <a:spcPct val="160000"/>
              </a:lnSpc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40 million customer  cards stolen </a:t>
            </a:r>
          </a:p>
          <a:p>
            <a:pPr lvl="3">
              <a:lnSpc>
                <a:spcPct val="160000"/>
              </a:lnSpc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USA, Hong Kong, Sweden, UK and Ireland.</a:t>
            </a:r>
          </a:p>
          <a:p>
            <a:pPr lvl="2">
              <a:lnSpc>
                <a:spcPct val="160000"/>
              </a:lnSpc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Lawsuits to date account for about US$ 5 to 10 million</a:t>
            </a:r>
          </a:p>
          <a:p>
            <a:pPr lvl="2">
              <a:lnSpc>
                <a:spcPct val="160000"/>
              </a:lnSpc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Government of Canada launching an investigation</a:t>
            </a:r>
          </a:p>
          <a:p>
            <a:pPr lvl="2">
              <a:lnSpc>
                <a:spcPct val="160000"/>
              </a:lnSpc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Breach probably started in 2003 and discovered in December 2006.</a:t>
            </a:r>
          </a:p>
          <a:p>
            <a:pPr lvl="1">
              <a:lnSpc>
                <a:spcPct val="160000"/>
              </a:lnSpc>
            </a:pPr>
            <a:r>
              <a:rPr lang="en-US" dirty="0" smtClean="0"/>
              <a:t>Many more..</a:t>
            </a:r>
          </a:p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2"/>
          </p:nvPr>
        </p:nvSpPr>
        <p:spPr>
          <a:xfrm>
            <a:off x="533400" y="5943600"/>
            <a:ext cx="5897880" cy="331384"/>
          </a:xfrm>
        </p:spPr>
        <p:txBody>
          <a:bodyPr/>
          <a:lstStyle/>
          <a:p>
            <a:r>
              <a:rPr lang="en-US" dirty="0" smtClean="0"/>
              <a:t>References : http://www.alliancetechpartners.com/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22960"/>
          </a:xfrm>
        </p:spPr>
        <p:txBody>
          <a:bodyPr/>
          <a:lstStyle/>
          <a:p>
            <a:r>
              <a:rPr lang="en-US" dirty="0" smtClean="0"/>
              <a:t>Web security facts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60000"/>
              </a:lnSpc>
            </a:pPr>
            <a:r>
              <a:rPr lang="en-US" b="1" dirty="0" smtClean="0"/>
              <a:t>Gartner: </a:t>
            </a:r>
            <a:r>
              <a:rPr lang="en-US" dirty="0" smtClean="0"/>
              <a:t> 75% of Website hacks happen at the web application level.</a:t>
            </a:r>
          </a:p>
          <a:p>
            <a:pPr>
              <a:lnSpc>
                <a:spcPct val="160000"/>
              </a:lnSpc>
            </a:pPr>
            <a:r>
              <a:rPr lang="en-US" b="1" dirty="0" smtClean="0"/>
              <a:t>Cisco:</a:t>
            </a:r>
            <a:r>
              <a:rPr lang="en-US" dirty="0" smtClean="0"/>
              <a:t> 95% of web applications have serious flaws, </a:t>
            </a:r>
          </a:p>
          <a:p>
            <a:pPr lvl="1">
              <a:lnSpc>
                <a:spcPct val="160000"/>
              </a:lnSpc>
            </a:pPr>
            <a:r>
              <a:rPr lang="en-US" dirty="0" smtClean="0"/>
              <a:t>80% of which are vulnerable to Cross Site Scripting</a:t>
            </a:r>
          </a:p>
          <a:p>
            <a:pPr>
              <a:lnSpc>
                <a:spcPct val="160000"/>
              </a:lnSpc>
            </a:pPr>
            <a:r>
              <a:rPr lang="en-US" b="1" dirty="0" err="1" smtClean="0"/>
              <a:t>Acunetix</a:t>
            </a:r>
            <a:r>
              <a:rPr lang="en-US" dirty="0" smtClean="0"/>
              <a:t> Research through Free Audits (published): 70% of sites scanned have medium to high risk vulnerabilities including:</a:t>
            </a:r>
          </a:p>
          <a:p>
            <a:pPr lvl="1">
              <a:lnSpc>
                <a:spcPct val="160000"/>
              </a:lnSpc>
            </a:pPr>
            <a:r>
              <a:rPr lang="en-US" dirty="0" smtClean="0"/>
              <a:t>SQL Injection</a:t>
            </a:r>
          </a:p>
          <a:p>
            <a:pPr lvl="1">
              <a:lnSpc>
                <a:spcPct val="160000"/>
              </a:lnSpc>
            </a:pPr>
            <a:r>
              <a:rPr lang="en-US" dirty="0" smtClean="0"/>
              <a:t>XSS</a:t>
            </a:r>
          </a:p>
          <a:p>
            <a:pPr lvl="1">
              <a:lnSpc>
                <a:spcPct val="160000"/>
              </a:lnSpc>
            </a:pPr>
            <a:r>
              <a:rPr lang="en-US" dirty="0" smtClean="0"/>
              <a:t>Source Code Disclosure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393</TotalTime>
  <Words>608</Words>
  <Application>Microsoft Office PowerPoint</Application>
  <PresentationFormat>On-screen Show (4:3)</PresentationFormat>
  <Paragraphs>155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Opulent</vt:lpstr>
      <vt:lpstr>Website Application Security Scanner</vt:lpstr>
      <vt:lpstr>AGENDA</vt:lpstr>
      <vt:lpstr>Introduction</vt:lpstr>
      <vt:lpstr>Website application layer</vt:lpstr>
      <vt:lpstr>Why web Application security</vt:lpstr>
      <vt:lpstr>Web  Apps Security Concerns</vt:lpstr>
      <vt:lpstr>Is your website hackable ?</vt:lpstr>
      <vt:lpstr>Slide 8</vt:lpstr>
      <vt:lpstr>Web security facts</vt:lpstr>
      <vt:lpstr>The  Cost of being Hacked </vt:lpstr>
      <vt:lpstr>Typical website attacks</vt:lpstr>
      <vt:lpstr>Website Application Security Scanner</vt:lpstr>
      <vt:lpstr>about</vt:lpstr>
      <vt:lpstr>Feature</vt:lpstr>
      <vt:lpstr>How it works</vt:lpstr>
      <vt:lpstr>Types of vulnerability detection and methods</vt:lpstr>
      <vt:lpstr>Sql injection</vt:lpstr>
      <vt:lpstr>SQL Injection types of attack</vt:lpstr>
      <vt:lpstr>How to identify SQL Injection ?</vt:lpstr>
      <vt:lpstr>Cross-site scripting (XSS)</vt:lpstr>
      <vt:lpstr>How to identify Cross-site Scripting ?</vt:lpstr>
      <vt:lpstr>Local file inclusion (LFI) &amp; Remote file inclusion (RFI)</vt:lpstr>
      <vt:lpstr>Possible admin entrance</vt:lpstr>
      <vt:lpstr>How to search possible admin entrance ?</vt:lpstr>
      <vt:lpstr>User interface</vt:lpstr>
      <vt:lpstr>USER INTERFACE</vt:lpstr>
      <vt:lpstr>User interface</vt:lpstr>
      <vt:lpstr>report result</vt:lpstr>
      <vt:lpstr>Conclusion</vt:lpstr>
      <vt:lpstr>Thank you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Website Application Security Scanner</dc:title>
  <dc:creator>Deddie Tjahjono</dc:creator>
  <cp:lastModifiedBy>Deddie Tjahjono</cp:lastModifiedBy>
  <cp:revision>65</cp:revision>
  <dcterms:created xsi:type="dcterms:W3CDTF">2010-11-12T16:01:05Z</dcterms:created>
  <dcterms:modified xsi:type="dcterms:W3CDTF">2010-11-25T08:35:50Z</dcterms:modified>
</cp:coreProperties>
</file>