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30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47EE1-B1B9-4D2D-A729-1B1E1F44F408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8CB90E-8DE3-439C-A1BD-9912AC8FE8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ERD/ConceptualDataModel_1.cd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and Implementation of Online Questionnaire Application for Quality Control Institute in Petra Christian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00600"/>
            <a:ext cx="7854696" cy="990600"/>
          </a:xfrm>
        </p:spPr>
        <p:txBody>
          <a:bodyPr/>
          <a:lstStyle/>
          <a:p>
            <a:r>
              <a:rPr lang="en-US" dirty="0" smtClean="0"/>
              <a:t>Denny </a:t>
            </a:r>
            <a:r>
              <a:rPr lang="en-US" dirty="0" err="1" smtClean="0"/>
              <a:t>Gunawan</a:t>
            </a:r>
            <a:r>
              <a:rPr lang="en-US" dirty="0" smtClean="0"/>
              <a:t> - 26406093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Menu to evaluate the questions, categories, groups, and templates for Quality Control Institute Administrator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05000"/>
            <a:ext cx="40386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Menu to evaluate the university questionnaire for Quality Control Institute Administrator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828800"/>
            <a:ext cx="495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Menu to check the result of questionnaires for Quality Control Institute Administrator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08510"/>
            <a:ext cx="4710112" cy="479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Menu to determine the weight for SERVQUAL and range value for Fuzzy, to be used by Quality Control Institute Administrator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288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Menu to calculate the result of the questionnaire using SERVQUAL for Quality Control Institute Administrator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356192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Menu to calculate the result of the questionnaire using Fuzzy for Quality Control Institute Administrator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09800"/>
            <a:ext cx="34290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Menu to calculate all possible output for each input using Fuzzy to be used by Quality Control Institute Administrator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09800"/>
            <a:ext cx="34290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design using Data Flow Diagram (Context Diagram)</a:t>
            </a:r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209800" y="2895600"/>
          <a:ext cx="4953000" cy="3609975"/>
        </p:xfrm>
        <a:graphic>
          <a:graphicData uri="http://schemas.openxmlformats.org/presentationml/2006/ole">
            <p:oleObj spid="_x0000_s22529" name="Visio" r:id="rId3" imgW="7138524" imgH="5339945" progId="Visio.Drawing.11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895600" cy="4389120"/>
          </a:xfrm>
        </p:spPr>
        <p:txBody>
          <a:bodyPr/>
          <a:lstStyle/>
          <a:p>
            <a:r>
              <a:rPr lang="en-US" dirty="0" smtClean="0"/>
              <a:t>System design using Data Flow Diagram (Level 0 Diagram)</a:t>
            </a:r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3886201" y="1905000"/>
          <a:ext cx="4732768" cy="4714875"/>
        </p:xfrm>
        <a:graphic>
          <a:graphicData uri="http://schemas.openxmlformats.org/presentationml/2006/ole">
            <p:oleObj spid="_x0000_s30721" name="Visio" r:id="rId3" imgW="7310075" imgH="7280883" progId="Visio.Drawing.11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895600" cy="4389120"/>
          </a:xfrm>
        </p:spPr>
        <p:txBody>
          <a:bodyPr/>
          <a:lstStyle/>
          <a:p>
            <a:r>
              <a:rPr lang="en-US" dirty="0" smtClean="0"/>
              <a:t>System design using Data Flow Diagram (Level 1 Diagram)</a:t>
            </a:r>
            <a:endParaRPr lang="en-US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581400" y="2057400"/>
          <a:ext cx="5029200" cy="4333875"/>
        </p:xfrm>
        <a:graphic>
          <a:graphicData uri="http://schemas.openxmlformats.org/presentationml/2006/ole">
            <p:oleObj spid="_x0000_s31747" name="Visio" r:id="rId3" imgW="7127195" imgH="6137883" progId="Visio.Drawing.11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Problems</a:t>
            </a:r>
          </a:p>
          <a:p>
            <a:r>
              <a:rPr lang="en-US" dirty="0" smtClean="0"/>
              <a:t>Scope and Limitation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2920"/>
          </a:xfrm>
        </p:spPr>
        <p:txBody>
          <a:bodyPr/>
          <a:lstStyle/>
          <a:p>
            <a:r>
              <a:rPr lang="en-US" dirty="0" smtClean="0"/>
              <a:t>Design system using </a:t>
            </a:r>
            <a:r>
              <a:rPr lang="en-US" dirty="0" smtClean="0">
                <a:hlinkClick r:id="rId2" action="ppaction://hlinkfile"/>
              </a:rPr>
              <a:t>Entity Relationship Diagram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Database</a:t>
            </a:r>
          </a:p>
          <a:p>
            <a:pPr lvl="1"/>
            <a:r>
              <a:rPr lang="en-US" dirty="0" err="1" smtClean="0"/>
              <a:t>Tabel_biro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Tabel_Calc_Fuzzy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971800"/>
          <a:ext cx="7848601" cy="1219200"/>
        </p:xfrm>
        <a:graphic>
          <a:graphicData uri="http://schemas.openxmlformats.org/drawingml/2006/table">
            <a:tbl>
              <a:tblPr/>
              <a:tblGrid>
                <a:gridCol w="2600384"/>
                <a:gridCol w="2659179"/>
                <a:gridCol w="2589038"/>
              </a:tblGrid>
              <a:tr h="406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 dirty="0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Kode_Biro*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biro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Nama_Biro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VARCHAR(50)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Nama Biro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4876800"/>
          <a:ext cx="7924800" cy="1371600"/>
        </p:xfrm>
        <a:graphic>
          <a:graphicData uri="http://schemas.openxmlformats.org/drawingml/2006/table">
            <a:tbl>
              <a:tblPr/>
              <a:tblGrid>
                <a:gridCol w="2626315"/>
                <a:gridCol w="2686761"/>
                <a:gridCol w="2611724"/>
              </a:tblGrid>
              <a:tr h="3429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Nilai_Kepentingan*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biro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Nilai_Kepuasan*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Biro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Hasil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Kinerja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Tabel_Dosen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Tabel_Fakultas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590800"/>
          <a:ext cx="7620000" cy="1295400"/>
        </p:xfrm>
        <a:graphic>
          <a:graphicData uri="http://schemas.openxmlformats.org/drawingml/2006/table">
            <a:tbl>
              <a:tblPr/>
              <a:tblGrid>
                <a:gridCol w="2539666"/>
                <a:gridCol w="2539666"/>
                <a:gridCol w="2540668"/>
              </a:tblGrid>
              <a:tr h="32385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NIP*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NIP dosen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Nama_Dosen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VARCHAR(50)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Dosen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Kode_Jurusan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Kode Jurusan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4343400"/>
          <a:ext cx="7696200" cy="1524001"/>
        </p:xfrm>
        <a:graphic>
          <a:graphicData uri="http://schemas.openxmlformats.org/drawingml/2006/table">
            <a:tbl>
              <a:tblPr/>
              <a:tblGrid>
                <a:gridCol w="2565063"/>
                <a:gridCol w="2565063"/>
                <a:gridCol w="2566074"/>
              </a:tblGrid>
              <a:tr h="3189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7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Kode_Fakultas*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Fakultas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7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Nama_Fakultas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VARCHAR(50)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Fakultas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07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Kode_Template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VARCHAR(10)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Kode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i="1" dirty="0">
                          <a:latin typeface="Times New Roman"/>
                          <a:ea typeface="Times New Roman"/>
                        </a:rPr>
                        <a:t>template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yang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digunakan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fakultas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Tabel_Fuzzy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2362200"/>
          <a:ext cx="7467599" cy="4114800"/>
        </p:xfrm>
        <a:graphic>
          <a:graphicData uri="http://schemas.openxmlformats.org/drawingml/2006/table">
            <a:tbl>
              <a:tblPr/>
              <a:tblGrid>
                <a:gridCol w="2488873"/>
                <a:gridCol w="2488873"/>
                <a:gridCol w="2489853"/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900" i="1" dirty="0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Domain</a:t>
                      </a:r>
                      <a:r>
                        <a:rPr lang="id-ID" sz="900" dirty="0">
                          <a:latin typeface="Times New Roman"/>
                          <a:ea typeface="Times New Roman"/>
                        </a:rPr>
                        <a:t>*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900" dirty="0">
                          <a:latin typeface="Times New Roman"/>
                          <a:ea typeface="Times New Roman"/>
                        </a:rPr>
                        <a:t>VACHAR(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id-ID" sz="900" dirty="0">
                          <a:latin typeface="Times New Roman"/>
                          <a:ea typeface="Times New Roman"/>
                        </a:rPr>
                        <a:t>0)</a:t>
                      </a: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Daerah hasil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Nilai1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Nilai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Nilai2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Nilai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Nilai3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Nilai4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Nilai5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Nilai6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6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daerah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kinerja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2679" marR="32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Nilai7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7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daerah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kinerja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Nilai8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8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daerah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kinerja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Nilai9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9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daerah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kinerja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Nilai10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10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daerah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kinerja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Nilai11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11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daerah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kinerja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Nilai12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12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daerah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kinerja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Nilai13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FLOAT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Nilai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membership 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13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untuk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daerah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hasil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</a:rPr>
                        <a:t>kinerja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2679" marR="32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Tabel_Golongan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Tabel_Hasil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2438400"/>
          <a:ext cx="7239000" cy="1097280"/>
        </p:xfrm>
        <a:graphic>
          <a:graphicData uri="http://schemas.openxmlformats.org/drawingml/2006/table">
            <a:tbl>
              <a:tblPr/>
              <a:tblGrid>
                <a:gridCol w="2412683"/>
                <a:gridCol w="2412683"/>
                <a:gridCol w="2413634"/>
              </a:tblGrid>
              <a:tr h="2667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 dirty="0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Kode_Golongan*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golongan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Golongan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VARCHAR(20)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golongan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VARCHAR(100)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Keterangan golongan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4008120"/>
          <a:ext cx="7239000" cy="2324100"/>
        </p:xfrm>
        <a:graphic>
          <a:graphicData uri="http://schemas.openxmlformats.org/drawingml/2006/table">
            <a:tbl>
              <a:tblPr/>
              <a:tblGrid>
                <a:gridCol w="2412683"/>
                <a:gridCol w="2412683"/>
                <a:gridCol w="2413634"/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 dirty="0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ID_Pertanyaan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INTEGER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ID_Pertanyaan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Kepentingan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INT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EGER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Nilai kepentingan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Kepuasan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INT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EGER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Nilai kepuasan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Tanggal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 pengisian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DATETIME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Tanggal </a:t>
                      </a:r>
                      <a:r>
                        <a:rPr lang="id-ID" sz="1200" i="1" dirty="0">
                          <a:latin typeface="Times New Roman"/>
                          <a:ea typeface="Times New Roman"/>
                        </a:rPr>
                        <a:t>input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9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Kode_Unit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VARCHAR(12)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Kode unit kuesioner yang diisi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Pengisi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VARCHAR (100)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ID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Pengisi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dirahasiakan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Tabel_Isi_Template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Tabel_Jurusan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2514600"/>
          <a:ext cx="7467600" cy="838200"/>
        </p:xfrm>
        <a:graphic>
          <a:graphicData uri="http://schemas.openxmlformats.org/drawingml/2006/table">
            <a:tbl>
              <a:tblPr/>
              <a:tblGrid>
                <a:gridCol w="2488873"/>
                <a:gridCol w="2488873"/>
                <a:gridCol w="2489854"/>
              </a:tblGrid>
              <a:tr h="279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Kode_Template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template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ID</a:t>
                      </a:r>
                      <a:r>
                        <a:rPr lang="id-ID" sz="1200">
                          <a:latin typeface="Times New Roman"/>
                          <a:ea typeface="Times New Roman"/>
                        </a:rPr>
                        <a:t>_Pertanyaan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INTEGER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ID</a:t>
                      </a: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 pertanyaan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4038600"/>
          <a:ext cx="7467600" cy="1981200"/>
        </p:xfrm>
        <a:graphic>
          <a:graphicData uri="http://schemas.openxmlformats.org/drawingml/2006/table">
            <a:tbl>
              <a:tblPr/>
              <a:tblGrid>
                <a:gridCol w="2488873"/>
                <a:gridCol w="2488873"/>
                <a:gridCol w="2489854"/>
              </a:tblGrid>
              <a:tr h="3198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Kode_Jurusan*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jurusan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Nama_Jurusan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VARCHAR(50)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jurusan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3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Kode_Fakultas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fakultas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8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Kode_Template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VARCHAR(10)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Kode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i="1" dirty="0">
                          <a:latin typeface="Times New Roman"/>
                          <a:ea typeface="Times New Roman"/>
                        </a:rPr>
                        <a:t>template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yang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digunakan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jurusan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Tabel_Kategori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Tabel_Fakultas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2407920"/>
          <a:ext cx="7696200" cy="1097280"/>
        </p:xfrm>
        <a:graphic>
          <a:graphicData uri="http://schemas.openxmlformats.org/drawingml/2006/table">
            <a:tbl>
              <a:tblPr/>
              <a:tblGrid>
                <a:gridCol w="2565063"/>
                <a:gridCol w="2565063"/>
                <a:gridCol w="2566074"/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 dirty="0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Kode_Kategori*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kategori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Kategori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kategori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VARCHAR(100)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Keterangan kategori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886200"/>
          <a:ext cx="7696200" cy="1828800"/>
        </p:xfrm>
        <a:graphic>
          <a:graphicData uri="http://schemas.openxmlformats.org/drawingml/2006/table">
            <a:tbl>
              <a:tblPr/>
              <a:tblGrid>
                <a:gridCol w="2565063"/>
                <a:gridCol w="2565063"/>
                <a:gridCol w="2566074"/>
              </a:tblGrid>
              <a:tr h="3048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NRP*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VARCHAR(8)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NRP mahasiswa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Nama_Mahasiswa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VARCHAR(50)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mahasiswa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Kode_Jurusan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jurusan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VARCAR(50)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Password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mahasiswa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dirahasiakan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Tabel_Pertanyaan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438400"/>
          <a:ext cx="7543801" cy="2209800"/>
        </p:xfrm>
        <a:graphic>
          <a:graphicData uri="http://schemas.openxmlformats.org/drawingml/2006/table">
            <a:tbl>
              <a:tblPr/>
              <a:tblGrid>
                <a:gridCol w="2514270"/>
                <a:gridCol w="2514270"/>
                <a:gridCol w="2515261"/>
              </a:tblGrid>
              <a:tr h="3683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Kode_Pertanyaan*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pertanyaan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Pertanyan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Pertanyaan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Kode_Kategori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kategori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No_Kategori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INTEGER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Nomer kategori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Kode_Golongan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Kode golongan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Tabel_Staf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Tabel_Template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438400"/>
          <a:ext cx="7543801" cy="1371600"/>
        </p:xfrm>
        <a:graphic>
          <a:graphicData uri="http://schemas.openxmlformats.org/drawingml/2006/table">
            <a:tbl>
              <a:tblPr/>
              <a:tblGrid>
                <a:gridCol w="2514270"/>
                <a:gridCol w="2514270"/>
                <a:gridCol w="2515261"/>
              </a:tblGrid>
              <a:tr h="2590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NIP*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NIP staf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VARCHAR(50)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staf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Kode_Biro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biro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Pass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VARCHAR(50)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Password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staf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4267200"/>
          <a:ext cx="7543801" cy="1224915"/>
        </p:xfrm>
        <a:graphic>
          <a:graphicData uri="http://schemas.openxmlformats.org/drawingml/2006/table">
            <a:tbl>
              <a:tblPr/>
              <a:tblGrid>
                <a:gridCol w="2514270"/>
                <a:gridCol w="2514270"/>
                <a:gridCol w="2515261"/>
              </a:tblGrid>
              <a:tr h="2743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Nama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Field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Tipe Data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Kode_Template*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Kode </a:t>
                      </a:r>
                      <a:r>
                        <a:rPr lang="id-ID" sz="1200" i="1">
                          <a:latin typeface="Times New Roman"/>
                          <a:ea typeface="Times New Roman"/>
                        </a:rPr>
                        <a:t>template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Keterangan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300</a:t>
                      </a:r>
                      <a:r>
                        <a:rPr lang="id-ID" sz="120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Keterangan </a:t>
                      </a:r>
                      <a:r>
                        <a:rPr lang="en-US" sz="1200" i="1">
                          <a:latin typeface="Times New Roman"/>
                          <a:ea typeface="Times New Roman"/>
                        </a:rPr>
                        <a:t>template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Status_Aktif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Times New Roman"/>
                        </a:rPr>
                        <a:t>VARCHAR(10)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Times New Roman"/>
                        </a:rPr>
                        <a:t>Status aktivasi </a:t>
                      </a:r>
                      <a:r>
                        <a:rPr lang="id-ID" sz="1200" i="1" dirty="0">
                          <a:latin typeface="Times New Roman"/>
                          <a:ea typeface="Times New Roman"/>
                        </a:rPr>
                        <a:t>template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4" name="Picture 3" descr="tampilan awa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600" y="1828800"/>
            <a:ext cx="5257800" cy="4191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SERVQUAL</a:t>
            </a:r>
          </a:p>
          <a:p>
            <a:pPr lvl="1"/>
            <a:r>
              <a:rPr lang="en-US" dirty="0" smtClean="0"/>
              <a:t>Tangible, Reliability, Responsiveness, Empathy,  &amp; Assurance</a:t>
            </a:r>
          </a:p>
          <a:p>
            <a:r>
              <a:rPr lang="en-US" dirty="0" smtClean="0"/>
              <a:t>Fuzzy Set</a:t>
            </a:r>
          </a:p>
          <a:p>
            <a:r>
              <a:rPr lang="en-US" dirty="0" smtClean="0"/>
              <a:t>Fuzzy Aggregation</a:t>
            </a:r>
          </a:p>
          <a:p>
            <a:pPr lvl="1"/>
            <a:r>
              <a:rPr lang="en-US" dirty="0" smtClean="0"/>
              <a:t>Conjunctive, Disjunctive, Averaging Operators</a:t>
            </a:r>
          </a:p>
          <a:p>
            <a:pPr lvl="1"/>
            <a:r>
              <a:rPr lang="en-US" dirty="0" smtClean="0"/>
              <a:t>Ordered Weighted Averaging (OWA) Operators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8000" cy="4389120"/>
          </a:xfrm>
        </p:spPr>
        <p:txBody>
          <a:bodyPr/>
          <a:lstStyle/>
          <a:p>
            <a:r>
              <a:rPr lang="en-US" dirty="0" smtClean="0"/>
              <a:t>Filling the questionnaire by student or lecturer (1)</a:t>
            </a:r>
            <a:endParaRPr lang="en-US" dirty="0"/>
          </a:p>
        </p:txBody>
      </p:sp>
      <p:pic>
        <p:nvPicPr>
          <p:cNvPr id="5" name="Picture 4" descr="setelah logi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200" y="1828800"/>
            <a:ext cx="5037455" cy="411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8000" cy="4389120"/>
          </a:xfrm>
        </p:spPr>
        <p:txBody>
          <a:bodyPr/>
          <a:lstStyle/>
          <a:p>
            <a:r>
              <a:rPr lang="en-US" dirty="0" smtClean="0"/>
              <a:t>Filling the questionnaire by student or lecturer (2)</a:t>
            </a:r>
            <a:endParaRPr lang="en-US" dirty="0"/>
          </a:p>
        </p:txBody>
      </p:sp>
      <p:pic>
        <p:nvPicPr>
          <p:cNvPr id="6" name="Picture 5" descr="kuesioner jurusa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81400" y="1981200"/>
            <a:ext cx="5037455" cy="37782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8000" cy="4389120"/>
          </a:xfrm>
        </p:spPr>
        <p:txBody>
          <a:bodyPr/>
          <a:lstStyle/>
          <a:p>
            <a:r>
              <a:rPr lang="en-US" dirty="0" smtClean="0"/>
              <a:t>Store the result of the questionnaire into the database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05000"/>
            <a:ext cx="503745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391400" y="1905000"/>
            <a:ext cx="1295400" cy="3200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8000" cy="4389120"/>
          </a:xfrm>
        </p:spPr>
        <p:txBody>
          <a:bodyPr/>
          <a:lstStyle/>
          <a:p>
            <a:r>
              <a:rPr lang="en-US" dirty="0" smtClean="0"/>
              <a:t>Evaluating the questions by Quality Control Institute Administrator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81200"/>
            <a:ext cx="503745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943600"/>
            <a:ext cx="4238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ptur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239000" y="5943600"/>
            <a:ext cx="457200" cy="457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943600" y="5334000"/>
            <a:ext cx="15240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353300" y="5600700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8000" cy="4389120"/>
          </a:xfrm>
        </p:spPr>
        <p:txBody>
          <a:bodyPr/>
          <a:lstStyle/>
          <a:p>
            <a:r>
              <a:rPr lang="en-US" dirty="0" smtClean="0"/>
              <a:t>Adding question by Quality Control Institute Administrator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9812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048000" cy="4389120"/>
          </a:xfrm>
        </p:spPr>
        <p:txBody>
          <a:bodyPr/>
          <a:lstStyle/>
          <a:p>
            <a:r>
              <a:rPr lang="en-US" dirty="0" smtClean="0"/>
              <a:t>Changing question by Quality Control Institute Administrator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057400"/>
            <a:ext cx="503745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352800" cy="4389120"/>
          </a:xfrm>
        </p:spPr>
        <p:txBody>
          <a:bodyPr/>
          <a:lstStyle/>
          <a:p>
            <a:r>
              <a:rPr lang="en-US" dirty="0" smtClean="0"/>
              <a:t>Evaluating template   by Quality Control Institute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0"/>
            <a:ext cx="4667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4389120"/>
          </a:xfrm>
        </p:spPr>
        <p:txBody>
          <a:bodyPr/>
          <a:lstStyle/>
          <a:p>
            <a:r>
              <a:rPr lang="en-US" dirty="0" smtClean="0"/>
              <a:t>Showing university questionnaire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4389120"/>
          </a:xfrm>
        </p:spPr>
        <p:txBody>
          <a:bodyPr/>
          <a:lstStyle/>
          <a:p>
            <a:r>
              <a:rPr lang="en-US" dirty="0" smtClean="0"/>
              <a:t>Show template used in university questionnaire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647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Choose template to be used in university questionnaire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723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0"/>
            <a:ext cx="2286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 makes the questionnaire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05200" y="838200"/>
            <a:ext cx="2438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Student, lecturer, &amp; staff fill the questionnaire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743200" y="914400"/>
            <a:ext cx="533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05600" y="914400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Insert into the database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05200" y="2819400"/>
            <a:ext cx="2514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 views the result in various ways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096000" y="990600"/>
            <a:ext cx="4572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000000">
            <a:off x="2602011" y="3391902"/>
            <a:ext cx="685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" y="3810000"/>
            <a:ext cx="213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in pie chart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371600" y="4953000"/>
            <a:ext cx="213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in bar chart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657600" y="5105400"/>
            <a:ext cx="213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in scatter chart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943600" y="4953000"/>
            <a:ext cx="213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in SERVQUAL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781800" y="3733800"/>
            <a:ext cx="2133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in Fuzzy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100000">
            <a:off x="6248400" y="3352800"/>
            <a:ext cx="609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6900000">
            <a:off x="3132661" y="4221045"/>
            <a:ext cx="609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4376264" y="4213832"/>
            <a:ext cx="609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100000">
            <a:off x="5671664" y="4137633"/>
            <a:ext cx="609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9000000">
            <a:off x="5954810" y="2172701"/>
            <a:ext cx="685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Choose questions to be used in university questionnaire without using template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95600"/>
            <a:ext cx="670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Determine the weight for each SERVQUAL dimension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600"/>
            <a:ext cx="647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Determine the range values for Fuzzy (1)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600"/>
            <a:ext cx="647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Determine the range values for Fuzzy (2)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145" y="2514600"/>
            <a:ext cx="648525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Show the result using pie chart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2514600"/>
            <a:ext cx="6505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Show the result using </a:t>
            </a:r>
            <a:r>
              <a:rPr lang="en-US" dirty="0" err="1" smtClean="0"/>
              <a:t>cartesius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145" y="2514600"/>
            <a:ext cx="648525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Show the result using SERVQUAL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600"/>
            <a:ext cx="640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Trial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389120"/>
          </a:xfrm>
        </p:spPr>
        <p:txBody>
          <a:bodyPr/>
          <a:lstStyle/>
          <a:p>
            <a:r>
              <a:rPr lang="en-US" dirty="0" smtClean="0"/>
              <a:t>Show the result using FUZZY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90800"/>
            <a:ext cx="662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/>
          <a:lstStyle/>
          <a:p>
            <a:r>
              <a:rPr lang="en-US" dirty="0" smtClean="0"/>
              <a:t>System procedure</a:t>
            </a:r>
            <a:endParaRPr lang="en-US" dirty="0"/>
          </a:p>
        </p:txBody>
      </p:sp>
      <p:pic>
        <p:nvPicPr>
          <p:cNvPr id="4" name="Picture 3" descr="flowchart awal.jpg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3014662" y="566737"/>
            <a:ext cx="3124200" cy="77819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160520"/>
          </a:xfrm>
        </p:spPr>
        <p:txBody>
          <a:bodyPr>
            <a:normAutofit/>
          </a:bodyPr>
          <a:lstStyle/>
          <a:p>
            <a:r>
              <a:rPr lang="en-US" dirty="0" smtClean="0"/>
              <a:t>Filling the questionnaire as student or lecturer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419600" y="1295400"/>
          <a:ext cx="4114800" cy="5257800"/>
        </p:xfrm>
        <a:graphic>
          <a:graphicData uri="http://schemas.openxmlformats.org/presentationml/2006/ole">
            <p:oleObj spid="_x0000_s1025" name="Visio" r:id="rId3" imgW="5209113" imgH="6206787" progId="Visio.Drawing.11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160520"/>
          </a:xfrm>
        </p:spPr>
        <p:txBody>
          <a:bodyPr>
            <a:normAutofit/>
          </a:bodyPr>
          <a:lstStyle/>
          <a:p>
            <a:r>
              <a:rPr lang="en-US" dirty="0" smtClean="0"/>
              <a:t>Filling the questionnaire as staff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343401" y="1066800"/>
          <a:ext cx="4369892" cy="5553075"/>
        </p:xfrm>
        <a:graphic>
          <a:graphicData uri="http://schemas.openxmlformats.org/presentationml/2006/ole">
            <p:oleObj spid="_x0000_s19459" name="Visio" r:id="rId3" imgW="5190501" imgH="5531796" progId="Visio.Drawing.11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05200" cy="4236720"/>
          </a:xfrm>
        </p:spPr>
        <p:txBody>
          <a:bodyPr>
            <a:normAutofit/>
          </a:bodyPr>
          <a:lstStyle/>
          <a:p>
            <a:r>
              <a:rPr lang="en-US" dirty="0" smtClean="0"/>
              <a:t>Menu to evaluate the questionnaires for Faculties, Majors, and Bureaus Administrator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43000"/>
            <a:ext cx="4159389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05200" cy="4236720"/>
          </a:xfrm>
        </p:spPr>
        <p:txBody>
          <a:bodyPr>
            <a:normAutofit/>
          </a:bodyPr>
          <a:lstStyle/>
          <a:p>
            <a:r>
              <a:rPr lang="en-US" dirty="0" smtClean="0"/>
              <a:t>Menu to check the result of questionnaire for Faculties, Majors, and Bureaus Administrator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200"/>
            <a:ext cx="4267200" cy="47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1074</TotalTime>
  <Words>1077</Words>
  <Application>Microsoft Office PowerPoint</Application>
  <PresentationFormat>On-screen Show (4:3)</PresentationFormat>
  <Paragraphs>352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Flow</vt:lpstr>
      <vt:lpstr>Visio</vt:lpstr>
      <vt:lpstr>Design and Implementation of Online Questionnaire Application for Quality Control Institute in Petra Christian University</vt:lpstr>
      <vt:lpstr>Introduction</vt:lpstr>
      <vt:lpstr>Theory</vt:lpstr>
      <vt:lpstr>Slide 4</vt:lpstr>
      <vt:lpstr>System Design</vt:lpstr>
      <vt:lpstr>System Design</vt:lpstr>
      <vt:lpstr>System Design</vt:lpstr>
      <vt:lpstr>System Design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Design (cont.)</vt:lpstr>
      <vt:lpstr>System Trial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  <vt:lpstr>System Trial (cont.)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Implementation of Online Questionnaire Application for Quality Control Institute in Petra Christian University</dc:title>
  <dc:creator>Denny</dc:creator>
  <cp:lastModifiedBy>Denny</cp:lastModifiedBy>
  <cp:revision>51</cp:revision>
  <dcterms:created xsi:type="dcterms:W3CDTF">2010-06-04T17:17:42Z</dcterms:created>
  <dcterms:modified xsi:type="dcterms:W3CDTF">2010-06-10T02:23:47Z</dcterms:modified>
</cp:coreProperties>
</file>