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73" r:id="rId3"/>
    <p:sldId id="274" r:id="rId4"/>
    <p:sldId id="275" r:id="rId5"/>
    <p:sldId id="257" r:id="rId6"/>
    <p:sldId id="258" r:id="rId7"/>
    <p:sldId id="276" r:id="rId8"/>
    <p:sldId id="265" r:id="rId9"/>
    <p:sldId id="277" r:id="rId10"/>
    <p:sldId id="259" r:id="rId11"/>
    <p:sldId id="260" r:id="rId12"/>
    <p:sldId id="278" r:id="rId13"/>
    <p:sldId id="290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70" r:id="rId26"/>
    <p:sldId id="272" r:id="rId27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2F04"/>
    <a:srgbClr val="F7903B"/>
    <a:srgbClr val="A14D07"/>
    <a:srgbClr val="492303"/>
    <a:srgbClr val="DC690A"/>
    <a:srgbClr val="5C0000"/>
    <a:srgbClr val="D9BC83"/>
    <a:srgbClr val="F9B883"/>
    <a:srgbClr val="C2500A"/>
    <a:srgbClr val="F1640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3" autoAdjust="0"/>
    <p:restoredTop sz="94728" autoAdjust="0"/>
  </p:normalViewPr>
  <p:slideViewPr>
    <p:cSldViewPr>
      <p:cViewPr>
        <p:scale>
          <a:sx n="66" d="100"/>
          <a:sy n="66" d="100"/>
        </p:scale>
        <p:origin x="-140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CC561-DC82-473F-8690-243A2C9381F8}" type="datetimeFigureOut">
              <a:rPr lang="en-US" smtClean="0"/>
              <a:pPr/>
              <a:t>6/23/2010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134C7-ABFB-4A0C-875D-0508567DD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C29BE-87E2-4BD1-B704-B052AFA04EC8}" type="datetimeFigureOut">
              <a:rPr lang="id-ID" smtClean="0"/>
              <a:pPr/>
              <a:t>23/06/2010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912F2-5169-4A98-B2F7-446270A4F949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912F2-5169-4A98-B2F7-446270A4F949}" type="slidenum">
              <a:rPr lang="id-ID" smtClean="0"/>
              <a:pPr/>
              <a:t>5</a:t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EA52-E898-4639-A773-1BF4B278BBEC}" type="datetimeFigureOut">
              <a:rPr lang="id-ID" smtClean="0"/>
              <a:pPr/>
              <a:t>23/06/2010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9776-CFD3-4FAD-95D1-87EAF93515FF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EA52-E898-4639-A773-1BF4B278BBEC}" type="datetimeFigureOut">
              <a:rPr lang="id-ID" smtClean="0"/>
              <a:pPr/>
              <a:t>23/06/2010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9776-CFD3-4FAD-95D1-87EAF93515FF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EA52-E898-4639-A773-1BF4B278BBEC}" type="datetimeFigureOut">
              <a:rPr lang="id-ID" smtClean="0"/>
              <a:pPr/>
              <a:t>23/06/2010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9776-CFD3-4FAD-95D1-87EAF93515FF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EA52-E898-4639-A773-1BF4B278BBEC}" type="datetimeFigureOut">
              <a:rPr lang="id-ID" smtClean="0"/>
              <a:pPr/>
              <a:t>23/06/2010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9776-CFD3-4FAD-95D1-87EAF93515FF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EA52-E898-4639-A773-1BF4B278BBEC}" type="datetimeFigureOut">
              <a:rPr lang="id-ID" smtClean="0"/>
              <a:pPr/>
              <a:t>23/06/2010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9776-CFD3-4FAD-95D1-87EAF93515FF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EA52-E898-4639-A773-1BF4B278BBEC}" type="datetimeFigureOut">
              <a:rPr lang="id-ID" smtClean="0"/>
              <a:pPr/>
              <a:t>23/06/2010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9776-CFD3-4FAD-95D1-87EAF93515FF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EA52-E898-4639-A773-1BF4B278BBEC}" type="datetimeFigureOut">
              <a:rPr lang="id-ID" smtClean="0"/>
              <a:pPr/>
              <a:t>23/06/2010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9776-CFD3-4FAD-95D1-87EAF93515FF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EA52-E898-4639-A773-1BF4B278BBEC}" type="datetimeFigureOut">
              <a:rPr lang="id-ID" smtClean="0"/>
              <a:pPr/>
              <a:t>23/06/2010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9776-CFD3-4FAD-95D1-87EAF93515FF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EA52-E898-4639-A773-1BF4B278BBEC}" type="datetimeFigureOut">
              <a:rPr lang="id-ID" smtClean="0"/>
              <a:pPr/>
              <a:t>23/06/2010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9776-CFD3-4FAD-95D1-87EAF93515FF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EA52-E898-4639-A773-1BF4B278BBEC}" type="datetimeFigureOut">
              <a:rPr lang="id-ID" smtClean="0"/>
              <a:pPr/>
              <a:t>23/06/2010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9776-CFD3-4FAD-95D1-87EAF93515FF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0EA52-E898-4639-A773-1BF4B278BBEC}" type="datetimeFigureOut">
              <a:rPr lang="id-ID" smtClean="0"/>
              <a:pPr/>
              <a:t>23/06/2010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9776-CFD3-4FAD-95D1-87EAF93515FF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0EA52-E898-4639-A773-1BF4B278BBEC}" type="datetimeFigureOut">
              <a:rPr lang="id-ID" smtClean="0"/>
              <a:pPr/>
              <a:t>23/06/2010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69776-CFD3-4FAD-95D1-87EAF93515FF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ardengatehpyhrtwelcm4.gif"/>
          <p:cNvPicPr>
            <a:picLocks noChangeAspect="1"/>
          </p:cNvPicPr>
          <p:nvPr/>
        </p:nvPicPr>
        <p:blipFill>
          <a:blip r:embed="rId2">
            <a:lum bright="38000" contrast="-17000"/>
          </a:blip>
          <a:stretch>
            <a:fillRect/>
          </a:stretch>
        </p:blipFill>
        <p:spPr>
          <a:xfrm>
            <a:off x="1142976" y="2357430"/>
            <a:ext cx="6858048" cy="414070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42910" y="64291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1E03"/>
                </a:solidFill>
                <a:effectLst/>
                <a:uLnTx/>
                <a:uFillTx/>
                <a:latin typeface="Bradley Hand ITC" pitchFamily="66" charset="0"/>
                <a:ea typeface="+mj-ea"/>
                <a:cs typeface="+mj-cs"/>
              </a:rPr>
              <a:t>Ho</a:t>
            </a:r>
            <a:r>
              <a:rPr kumimoji="0" lang="id-ID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radley Hand ITC" pitchFamily="66" charset="0"/>
                <a:ea typeface="+mj-ea"/>
                <a:cs typeface="+mj-cs"/>
              </a:rPr>
              <a:t>use </a:t>
            </a:r>
            <a:r>
              <a:rPr kumimoji="0" lang="id-ID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C690A"/>
                </a:solidFill>
                <a:effectLst/>
                <a:uLnTx/>
                <a:uFillTx/>
                <a:latin typeface="Bradley Hand ITC" pitchFamily="66" charset="0"/>
                <a:ea typeface="+mj-ea"/>
                <a:cs typeface="+mj-cs"/>
              </a:rPr>
              <a:t>Of Flow</a:t>
            </a:r>
            <a:r>
              <a:rPr kumimoji="0" lang="id-ID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03B"/>
                </a:solidFill>
                <a:effectLst/>
                <a:uLnTx/>
                <a:uFillTx/>
                <a:latin typeface="Bradley Hand ITC" pitchFamily="66" charset="0"/>
                <a:ea typeface="+mj-ea"/>
                <a:cs typeface="+mj-cs"/>
              </a:rPr>
              <a:t>ers</a:t>
            </a:r>
            <a:r>
              <a:rPr kumimoji="0" lang="id-ID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C690A"/>
                </a:solidFill>
                <a:effectLst/>
                <a:uLnTx/>
                <a:uFillTx/>
                <a:latin typeface="Bradley Hand ITC" pitchFamily="66" charset="0"/>
                <a:ea typeface="+mj-ea"/>
                <a:cs typeface="+mj-cs"/>
              </a:rPr>
              <a:t> 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714480" y="4857760"/>
            <a:ext cx="5572132" cy="1357322"/>
          </a:xfrm>
        </p:spPr>
        <p:txBody>
          <a:bodyPr>
            <a:normAutofit/>
          </a:bodyPr>
          <a:lstStyle/>
          <a:p>
            <a:r>
              <a:rPr lang="id-ID" sz="2400" b="1" dirty="0" smtClean="0">
                <a:solidFill>
                  <a:srgbClr val="492303"/>
                </a:solidFill>
                <a:latin typeface="Bradley Hand ITC" pitchFamily="66" charset="0"/>
              </a:rPr>
              <a:t>By : Ferdiana Handayah</a:t>
            </a:r>
          </a:p>
          <a:p>
            <a:r>
              <a:rPr lang="id-ID" sz="2400" b="1" dirty="0" smtClean="0">
                <a:solidFill>
                  <a:srgbClr val="492303"/>
                </a:solidFill>
                <a:latin typeface="Bradley Hand ITC" pitchFamily="66" charset="0"/>
              </a:rPr>
              <a:t>41406073</a:t>
            </a:r>
            <a:r>
              <a:rPr lang="id-ID" sz="2800" b="1" dirty="0" smtClean="0">
                <a:solidFill>
                  <a:srgbClr val="492303"/>
                </a:solidFill>
                <a:latin typeface="BankGothic Lt BT" pitchFamily="34" charset="0"/>
              </a:rPr>
              <a:t> </a:t>
            </a:r>
            <a:endParaRPr lang="id-ID" sz="2800" b="1" dirty="0">
              <a:solidFill>
                <a:srgbClr val="492303"/>
              </a:solidFill>
              <a:latin typeface="BankGothic Lt BT" pitchFamily="34" charset="0"/>
            </a:endParaRPr>
          </a:p>
        </p:txBody>
      </p:sp>
      <p:pic>
        <p:nvPicPr>
          <p:cNvPr id="1026" name="Picture 2" descr="D:\CHIN VEI\PICTURE\ALL PICTURE\BACKGROUND\CLIP ART\11971492831735019249annamcrowley_Country_Frame_4.svg.h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71670" y="571480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BankGothic Lt BT" pitchFamily="34" charset="0"/>
              </a:rPr>
              <a:t>Perancangan</a:t>
            </a:r>
            <a:r>
              <a:rPr lang="en-US" dirty="0" smtClean="0">
                <a:latin typeface="BankGothic Lt BT" pitchFamily="34" charset="0"/>
              </a:rPr>
              <a:t> Interior</a:t>
            </a:r>
            <a:endParaRPr lang="en-US" dirty="0">
              <a:latin typeface="BankGothic Lt B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0298" y="1785926"/>
            <a:ext cx="4143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Bradley Hand ITC" pitchFamily="66" charset="0"/>
              </a:rPr>
              <a:t>Di Surabaya</a:t>
            </a:r>
            <a:endParaRPr lang="en-US" sz="3200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14480" y="285728"/>
            <a:ext cx="5686436" cy="1143000"/>
          </a:xfrm>
        </p:spPr>
        <p:txBody>
          <a:bodyPr>
            <a:normAutofit/>
          </a:bodyPr>
          <a:lstStyle/>
          <a:p>
            <a:r>
              <a:rPr lang="id-ID" sz="60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Color</a:t>
            </a:r>
            <a:endParaRPr lang="id-ID" sz="60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pic>
        <p:nvPicPr>
          <p:cNvPr id="6" name="Content Placeholder 4" descr="flower1.png"/>
          <p:cNvPicPr>
            <a:picLocks noChangeAspect="1"/>
          </p:cNvPicPr>
          <p:nvPr/>
        </p:nvPicPr>
        <p:blipFill>
          <a:blip r:embed="rId2">
            <a:lum bright="52000" contrast="-25000"/>
          </a:blip>
          <a:stretch>
            <a:fillRect/>
          </a:stretch>
        </p:blipFill>
        <p:spPr>
          <a:xfrm rot="20908683">
            <a:off x="5362344" y="3250313"/>
            <a:ext cx="3127596" cy="33184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00496" y="1571612"/>
            <a:ext cx="49292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>
                <a:solidFill>
                  <a:schemeClr val="accent6">
                    <a:lumMod val="50000"/>
                  </a:schemeClr>
                </a:solidFill>
              </a:rPr>
              <a:t>Konsep HOMY cocok mengunakan warna-warna natural dan alami (tanah). Seperti </a:t>
            </a:r>
            <a:r>
              <a:rPr lang="id-ID" b="1" dirty="0" smtClean="0">
                <a:solidFill>
                  <a:schemeClr val="accent6">
                    <a:lumMod val="50000"/>
                  </a:schemeClr>
                </a:solidFill>
              </a:rPr>
              <a:t>monocrome brown, putih, abu-abu (seperti warna batu), </a:t>
            </a:r>
            <a:r>
              <a:rPr lang="id-ID" dirty="0" smtClean="0">
                <a:solidFill>
                  <a:schemeClr val="accent6">
                    <a:lumMod val="50000"/>
                  </a:schemeClr>
                </a:solidFill>
              </a:rPr>
              <a:t>dan lain-lain. </a:t>
            </a:r>
          </a:p>
          <a:p>
            <a:r>
              <a:rPr lang="id-ID" dirty="0" smtClean="0">
                <a:solidFill>
                  <a:schemeClr val="accent6">
                    <a:lumMod val="50000"/>
                  </a:schemeClr>
                </a:solidFill>
              </a:rPr>
              <a:t>Psikologi untuk w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id-ID" dirty="0" smtClean="0">
                <a:solidFill>
                  <a:schemeClr val="accent6">
                    <a:lumMod val="50000"/>
                  </a:schemeClr>
                </a:solidFill>
              </a:rPr>
              <a:t>rn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id-ID" dirty="0" smtClean="0">
                <a:solidFill>
                  <a:schemeClr val="accent6">
                    <a:lumMod val="50000"/>
                  </a:schemeClr>
                </a:solidFill>
              </a:rPr>
              <a:t> monocrome brown yaitu melambangkan sesuatu yang :</a:t>
            </a:r>
          </a:p>
          <a:p>
            <a:pPr marL="342900" indent="-342900">
              <a:buAutoNum type="arabicPeriod"/>
            </a:pPr>
            <a:r>
              <a:rPr lang="id-ID" b="1" dirty="0" smtClean="0">
                <a:solidFill>
                  <a:schemeClr val="accent6">
                    <a:lumMod val="50000"/>
                  </a:schemeClr>
                </a:solidFill>
              </a:rPr>
              <a:t>Natural</a:t>
            </a:r>
          </a:p>
          <a:p>
            <a:pPr marL="342900" indent="-342900">
              <a:buAutoNum type="arabicPeriod"/>
            </a:pPr>
            <a:r>
              <a:rPr lang="id-ID" b="1" dirty="0" smtClean="0">
                <a:solidFill>
                  <a:schemeClr val="accent6">
                    <a:lumMod val="50000"/>
                  </a:schemeClr>
                </a:solidFill>
              </a:rPr>
              <a:t>Bumi</a:t>
            </a:r>
          </a:p>
          <a:p>
            <a:pPr marL="342900" indent="-342900">
              <a:buAutoNum type="arabicPeriod"/>
            </a:pPr>
            <a:r>
              <a:rPr lang="id-ID" b="1" dirty="0" smtClean="0">
                <a:solidFill>
                  <a:schemeClr val="accent6">
                    <a:lumMod val="50000"/>
                  </a:schemeClr>
                </a:solidFill>
              </a:rPr>
              <a:t>Keseriusan</a:t>
            </a:r>
          </a:p>
          <a:p>
            <a:pPr marL="342900" indent="-342900">
              <a:buAutoNum type="arabicPeriod"/>
            </a:pPr>
            <a:r>
              <a:rPr lang="id-ID" b="1" dirty="0" smtClean="0">
                <a:solidFill>
                  <a:schemeClr val="accent6">
                    <a:lumMod val="50000"/>
                  </a:schemeClr>
                </a:solidFill>
              </a:rPr>
              <a:t>kehangatan</a:t>
            </a:r>
          </a:p>
          <a:p>
            <a:pPr marL="342900" indent="-342900">
              <a:buAutoNum type="arabicPeriod"/>
            </a:pPr>
            <a:r>
              <a:rPr lang="id-ID" b="1" dirty="0" smtClean="0">
                <a:solidFill>
                  <a:schemeClr val="accent6">
                    <a:lumMod val="50000"/>
                  </a:schemeClr>
                </a:solidFill>
              </a:rPr>
              <a:t>Dukungan</a:t>
            </a:r>
          </a:p>
          <a:p>
            <a:pPr marL="342900" indent="-342900">
              <a:buAutoNum type="arabicPeriod"/>
            </a:pPr>
            <a:r>
              <a:rPr lang="id-ID" b="1" dirty="0" smtClean="0">
                <a:solidFill>
                  <a:schemeClr val="accent6">
                    <a:lumMod val="50000"/>
                  </a:schemeClr>
                </a:solidFill>
              </a:rPr>
              <a:t>Kelembutan </a:t>
            </a:r>
          </a:p>
        </p:txBody>
      </p:sp>
      <p:pic>
        <p:nvPicPr>
          <p:cNvPr id="7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2981954" y="399178"/>
            <a:ext cx="705183" cy="748205"/>
          </a:xfrm>
          <a:prstGeom prst="rect">
            <a:avLst/>
          </a:prstGeom>
        </p:spPr>
      </p:pic>
      <p:pic>
        <p:nvPicPr>
          <p:cNvPr id="11265" name="Picture 1" descr="D:\CHIN VEI\F-dIAnA file's\TA\konsep\Pictures\COLOR.jpg"/>
          <p:cNvPicPr>
            <a:picLocks noChangeAspect="1" noChangeArrowheads="1"/>
          </p:cNvPicPr>
          <p:nvPr/>
        </p:nvPicPr>
        <p:blipFill>
          <a:blip r:embed="rId4"/>
          <a:srcRect l="5188" t="10560" r="16981" b="12238"/>
          <a:stretch>
            <a:fillRect/>
          </a:stretch>
        </p:blipFill>
        <p:spPr bwMode="auto">
          <a:xfrm>
            <a:off x="857224" y="1500174"/>
            <a:ext cx="2928958" cy="3994034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Content Placeholder 4" descr="flower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320977">
            <a:off x="6972367" y="4158995"/>
            <a:ext cx="2071702" cy="2198092"/>
          </a:xfrm>
        </p:spPr>
      </p:pic>
      <p:pic>
        <p:nvPicPr>
          <p:cNvPr id="11" name="Content Placeholder 3" descr="1194983772452460363school_country__abiclipa_01.svg.h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429132"/>
            <a:ext cx="1079076" cy="175956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rmAutofit/>
          </a:bodyPr>
          <a:lstStyle/>
          <a:p>
            <a:r>
              <a:rPr lang="id-ID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Bahan 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/</a:t>
            </a:r>
            <a:r>
              <a:rPr lang="id-ID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Material</a:t>
            </a:r>
            <a:endParaRPr lang="id-ID" sz="48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pic>
        <p:nvPicPr>
          <p:cNvPr id="2050" name="Picture 2" descr="D:\ferdiana data\TA-Ferdiana\tuli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4429132"/>
            <a:ext cx="1928826" cy="2030343"/>
          </a:xfrm>
          <a:prstGeom prst="rect">
            <a:avLst/>
          </a:prstGeom>
          <a:noFill/>
        </p:spPr>
      </p:pic>
      <p:pic>
        <p:nvPicPr>
          <p:cNvPr id="5" name="Picture 2" descr="D:\ferdiana data\TA-Ferdiana\tulip.jpg"/>
          <p:cNvPicPr>
            <a:picLocks noChangeAspect="1" noChangeArrowheads="1"/>
          </p:cNvPicPr>
          <p:nvPr/>
        </p:nvPicPr>
        <p:blipFill>
          <a:blip r:embed="rId2">
            <a:lum bright="54000" contrast="-43000"/>
          </a:blip>
          <a:srcRect/>
          <a:stretch>
            <a:fillRect/>
          </a:stretch>
        </p:blipFill>
        <p:spPr bwMode="auto">
          <a:xfrm>
            <a:off x="2714612" y="1785926"/>
            <a:ext cx="3546893" cy="373357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1538" y="1785926"/>
            <a:ext cx="67866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Char char="-"/>
            </a:pPr>
            <a:r>
              <a:rPr lang="en-US" dirty="0" smtClean="0">
                <a:solidFill>
                  <a:srgbClr val="A14D07"/>
                </a:solidFill>
              </a:rPr>
              <a:t> </a:t>
            </a:r>
            <a:r>
              <a:rPr lang="id-ID" dirty="0" smtClean="0">
                <a:solidFill>
                  <a:srgbClr val="A14D07"/>
                </a:solidFill>
                <a:latin typeface="Comic Sans MS" pitchFamily="66" charset="0"/>
              </a:rPr>
              <a:t>Kayu/ multipleks (2-3cm), HPL</a:t>
            </a:r>
          </a:p>
          <a:p>
            <a:pPr algn="ctr">
              <a:buFontTx/>
              <a:buChar char="-"/>
            </a:pPr>
            <a:r>
              <a:rPr lang="en-US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id-ID" dirty="0" smtClean="0">
                <a:solidFill>
                  <a:srgbClr val="A14D07"/>
                </a:solidFill>
                <a:latin typeface="Comic Sans MS" pitchFamily="66" charset="0"/>
              </a:rPr>
              <a:t>Glass clear</a:t>
            </a:r>
          </a:p>
          <a:p>
            <a:pPr algn="ctr">
              <a:buFontTx/>
              <a:buChar char="-"/>
            </a:pPr>
            <a:r>
              <a:rPr lang="en-US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id-ID" dirty="0" smtClean="0">
                <a:solidFill>
                  <a:srgbClr val="A14D07"/>
                </a:solidFill>
                <a:latin typeface="Comic Sans MS" pitchFamily="66" charset="0"/>
              </a:rPr>
              <a:t>Stainless steel</a:t>
            </a:r>
            <a:r>
              <a:rPr lang="en-US" dirty="0" smtClean="0">
                <a:solidFill>
                  <a:srgbClr val="A14D07"/>
                </a:solidFill>
                <a:latin typeface="Comic Sans MS" pitchFamily="66" charset="0"/>
              </a:rPr>
              <a:t> (</a:t>
            </a:r>
            <a:r>
              <a:rPr lang="en-US" dirty="0" err="1" smtClean="0">
                <a:solidFill>
                  <a:srgbClr val="A14D07"/>
                </a:solidFill>
                <a:latin typeface="Comic Sans MS" pitchFamily="66" charset="0"/>
              </a:rPr>
              <a:t>rangka</a:t>
            </a:r>
            <a:r>
              <a:rPr lang="en-US" dirty="0" smtClean="0">
                <a:solidFill>
                  <a:srgbClr val="A14D07"/>
                </a:solidFill>
                <a:latin typeface="Comic Sans MS" pitchFamily="66" charset="0"/>
              </a:rPr>
              <a:t>)</a:t>
            </a:r>
            <a:endParaRPr lang="id-ID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algn="ctr">
              <a:buFontTx/>
              <a:buChar char="-"/>
            </a:pPr>
            <a:r>
              <a:rPr lang="en-US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id-ID" dirty="0" smtClean="0">
                <a:solidFill>
                  <a:srgbClr val="A14D07"/>
                </a:solidFill>
                <a:latin typeface="Comic Sans MS" pitchFamily="66" charset="0"/>
              </a:rPr>
              <a:t>Cermin </a:t>
            </a:r>
          </a:p>
          <a:p>
            <a:pPr algn="ctr">
              <a:buFontTx/>
              <a:buChar char="-"/>
            </a:pPr>
            <a:r>
              <a:rPr lang="en-US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id-ID" dirty="0" smtClean="0">
                <a:solidFill>
                  <a:srgbClr val="A14D07"/>
                </a:solidFill>
                <a:latin typeface="Comic Sans MS" pitchFamily="66" charset="0"/>
              </a:rPr>
              <a:t>Wallpaper</a:t>
            </a:r>
            <a:r>
              <a:rPr lang="en-US" dirty="0" smtClean="0">
                <a:solidFill>
                  <a:srgbClr val="A14D07"/>
                </a:solidFill>
                <a:latin typeface="Comic Sans MS" pitchFamily="66" charset="0"/>
              </a:rPr>
              <a:t> motif</a:t>
            </a:r>
            <a:endParaRPr lang="id-ID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algn="ctr">
              <a:buFontTx/>
              <a:buChar char="-"/>
            </a:pPr>
            <a:r>
              <a:rPr lang="en-US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id-ID" dirty="0" smtClean="0">
                <a:solidFill>
                  <a:srgbClr val="A14D07"/>
                </a:solidFill>
                <a:latin typeface="Comic Sans MS" pitchFamily="66" charset="0"/>
              </a:rPr>
              <a:t>Batubata</a:t>
            </a:r>
          </a:p>
          <a:p>
            <a:pPr algn="ctr">
              <a:buFontTx/>
              <a:buChar char="-"/>
            </a:pPr>
            <a:r>
              <a:rPr lang="en-US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id-ID" dirty="0" smtClean="0">
                <a:solidFill>
                  <a:srgbClr val="A14D07"/>
                </a:solidFill>
                <a:latin typeface="Comic Sans MS" pitchFamily="66" charset="0"/>
              </a:rPr>
              <a:t>Ceramic tile /mosaik</a:t>
            </a:r>
          </a:p>
          <a:p>
            <a:pPr algn="ctr">
              <a:buFontTx/>
              <a:buChar char="-"/>
            </a:pPr>
            <a:r>
              <a:rPr lang="en-US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id-ID" dirty="0" smtClean="0">
                <a:solidFill>
                  <a:srgbClr val="A14D07"/>
                </a:solidFill>
                <a:latin typeface="Comic Sans MS" pitchFamily="66" charset="0"/>
              </a:rPr>
              <a:t>Batu-batuan (Batu templek, koral, serat jati, andesit, dan lain-lain)</a:t>
            </a:r>
            <a:endParaRPr lang="en-US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algn="ctr">
              <a:buFontTx/>
              <a:buChar char="-"/>
            </a:pPr>
            <a:r>
              <a:rPr lang="en-US" dirty="0" smtClean="0">
                <a:solidFill>
                  <a:srgbClr val="A14D07"/>
                </a:solidFill>
                <a:latin typeface="Comic Sans MS" pitchFamily="66" charset="0"/>
              </a:rPr>
              <a:t> etc</a:t>
            </a:r>
            <a:endParaRPr lang="id-ID" dirty="0">
              <a:solidFill>
                <a:srgbClr val="A14D07"/>
              </a:solidFill>
              <a:latin typeface="Comic Sans MS" pitchFamily="66" charset="0"/>
            </a:endParaRPr>
          </a:p>
        </p:txBody>
      </p:sp>
      <p:pic>
        <p:nvPicPr>
          <p:cNvPr id="10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1196003" y="613490"/>
            <a:ext cx="705183" cy="7482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400916" cy="1285884"/>
          </a:xfrm>
        </p:spPr>
        <p:txBody>
          <a:bodyPr>
            <a:noAutofit/>
          </a:bodyPr>
          <a:lstStyle/>
          <a:p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Analisa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 &amp;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kesimpulan</a:t>
            </a:r>
            <a:endParaRPr lang="id-ID" sz="54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pic>
        <p:nvPicPr>
          <p:cNvPr id="6" name="Content Placeholder 4" descr="flower1.png"/>
          <p:cNvPicPr>
            <a:picLocks noChangeAspect="1"/>
          </p:cNvPicPr>
          <p:nvPr/>
        </p:nvPicPr>
        <p:blipFill>
          <a:blip r:embed="rId2">
            <a:lum bright="52000" contrast="-25000"/>
          </a:blip>
          <a:stretch>
            <a:fillRect/>
          </a:stretch>
        </p:blipFill>
        <p:spPr>
          <a:xfrm rot="20908683">
            <a:off x="5362344" y="3250313"/>
            <a:ext cx="3127596" cy="3318404"/>
          </a:xfrm>
          <a:prstGeom prst="rect">
            <a:avLst/>
          </a:prstGeom>
        </p:spPr>
      </p:pic>
      <p:pic>
        <p:nvPicPr>
          <p:cNvPr id="7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553061" y="399178"/>
            <a:ext cx="705183" cy="748205"/>
          </a:xfrm>
          <a:prstGeom prst="rect">
            <a:avLst/>
          </a:prstGeom>
        </p:spPr>
      </p:pic>
      <p:pic>
        <p:nvPicPr>
          <p:cNvPr id="5" name="Content Placeholder 4" descr="flower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320977">
            <a:off x="6972367" y="4158995"/>
            <a:ext cx="2071702" cy="2198092"/>
          </a:xfrm>
        </p:spPr>
      </p:pic>
      <p:sp>
        <p:nvSpPr>
          <p:cNvPr id="9" name="TextBox 8"/>
          <p:cNvSpPr txBox="1"/>
          <p:nvPr/>
        </p:nvSpPr>
        <p:spPr>
          <a:xfrm>
            <a:off x="357158" y="4929198"/>
            <a:ext cx="6572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Menggunakan konsep </a:t>
            </a:r>
            <a:r>
              <a:rPr lang="en-US" b="1" dirty="0" smtClean="0">
                <a:solidFill>
                  <a:srgbClr val="642F04"/>
                </a:solidFill>
                <a:latin typeface="Comic Sans MS" pitchFamily="66" charset="0"/>
              </a:rPr>
              <a:t>OUTSIDE IN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(</a:t>
            </a:r>
            <a:r>
              <a:rPr lang="id-ID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outdoor insite indoor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)</a:t>
            </a:r>
            <a:r>
              <a:rPr lang="id-ID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dengan menerapkan bentukan organis yang dinamis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, </a:t>
            </a:r>
            <a:r>
              <a:rPr lang="id-ID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memberikan suasana “homy” yang bertujuan untuk mendekatkan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id-ID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pengunjung pada alam</a:t>
            </a:r>
            <a:endParaRPr lang="id-ID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1538" y="4357694"/>
            <a:ext cx="5857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32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Kesimpulan</a:t>
            </a:r>
            <a:endParaRPr lang="id-ID" sz="32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596" y="1357298"/>
            <a:ext cx="5857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Analisa</a:t>
            </a:r>
            <a:endParaRPr lang="id-ID" sz="32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910" y="2214554"/>
            <a:ext cx="792961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14D07"/>
                </a:solidFill>
              </a:rPr>
              <a:t>Dari </a:t>
            </a:r>
            <a:r>
              <a:rPr lang="en-US" dirty="0" err="1" smtClean="0">
                <a:solidFill>
                  <a:srgbClr val="A14D07"/>
                </a:solidFill>
              </a:rPr>
              <a:t>hasil</a:t>
            </a:r>
            <a:r>
              <a:rPr lang="en-US" dirty="0" smtClean="0">
                <a:solidFill>
                  <a:srgbClr val="A14D07"/>
                </a:solidFill>
              </a:rPr>
              <a:t> </a:t>
            </a:r>
            <a:r>
              <a:rPr lang="en-US" dirty="0" err="1" smtClean="0">
                <a:solidFill>
                  <a:srgbClr val="A14D07"/>
                </a:solidFill>
              </a:rPr>
              <a:t>analisa</a:t>
            </a:r>
            <a:r>
              <a:rPr lang="en-US" dirty="0" smtClean="0">
                <a:solidFill>
                  <a:srgbClr val="A14D07"/>
                </a:solidFill>
              </a:rPr>
              <a:t> </a:t>
            </a:r>
            <a:r>
              <a:rPr lang="en-US" dirty="0" err="1" smtClean="0">
                <a:solidFill>
                  <a:srgbClr val="A14D07"/>
                </a:solidFill>
              </a:rPr>
              <a:t>aktifitas</a:t>
            </a:r>
            <a:r>
              <a:rPr lang="en-US" dirty="0" smtClean="0">
                <a:solidFill>
                  <a:srgbClr val="A14D07"/>
                </a:solidFill>
              </a:rPr>
              <a:t> </a:t>
            </a:r>
            <a:r>
              <a:rPr lang="en-US" dirty="0" err="1" smtClean="0">
                <a:solidFill>
                  <a:srgbClr val="A14D07"/>
                </a:solidFill>
              </a:rPr>
              <a:t>dan</a:t>
            </a:r>
            <a:r>
              <a:rPr lang="en-US" dirty="0" smtClean="0">
                <a:solidFill>
                  <a:srgbClr val="A14D07"/>
                </a:solidFill>
              </a:rPr>
              <a:t> </a:t>
            </a:r>
            <a:r>
              <a:rPr lang="en-US" dirty="0" err="1" smtClean="0">
                <a:solidFill>
                  <a:srgbClr val="A14D07"/>
                </a:solidFill>
              </a:rPr>
              <a:t>kebutuhan</a:t>
            </a:r>
            <a:r>
              <a:rPr lang="en-US" dirty="0" smtClean="0">
                <a:solidFill>
                  <a:srgbClr val="A14D07"/>
                </a:solidFill>
              </a:rPr>
              <a:t> </a:t>
            </a:r>
            <a:r>
              <a:rPr lang="en-US" dirty="0" err="1" smtClean="0">
                <a:solidFill>
                  <a:srgbClr val="A14D07"/>
                </a:solidFill>
              </a:rPr>
              <a:t>ditemukan</a:t>
            </a:r>
            <a:r>
              <a:rPr lang="en-US" dirty="0" smtClean="0">
                <a:solidFill>
                  <a:srgbClr val="A14D07"/>
                </a:solidFill>
              </a:rPr>
              <a:t> </a:t>
            </a:r>
            <a:r>
              <a:rPr lang="en-US" dirty="0" err="1" smtClean="0">
                <a:solidFill>
                  <a:srgbClr val="A14D07"/>
                </a:solidFill>
              </a:rPr>
              <a:t>beberapa</a:t>
            </a:r>
            <a:r>
              <a:rPr lang="en-US" dirty="0" smtClean="0">
                <a:solidFill>
                  <a:srgbClr val="A14D07"/>
                </a:solidFill>
              </a:rPr>
              <a:t> FASILITAS, </a:t>
            </a:r>
            <a:r>
              <a:rPr lang="en-US" dirty="0" err="1" smtClean="0">
                <a:solidFill>
                  <a:srgbClr val="A14D07"/>
                </a:solidFill>
              </a:rPr>
              <a:t>Diantaranya</a:t>
            </a:r>
            <a:r>
              <a:rPr lang="en-US" dirty="0" smtClean="0">
                <a:solidFill>
                  <a:srgbClr val="A14D07"/>
                </a:solidFill>
              </a:rPr>
              <a:t> :</a:t>
            </a:r>
          </a:p>
          <a:p>
            <a:endParaRPr lang="en-US" sz="2000" dirty="0" smtClean="0">
              <a:solidFill>
                <a:srgbClr val="A14D07"/>
              </a:solidFill>
            </a:endParaRPr>
          </a:p>
          <a:p>
            <a:r>
              <a:rPr lang="en-US" sz="2000" b="1" i="1" dirty="0" smtClean="0">
                <a:solidFill>
                  <a:srgbClr val="642F04"/>
                </a:solidFill>
              </a:rPr>
              <a:t>Main entrance, Foyer, Receptionist/ Cashier, Temporary Court (</a:t>
            </a:r>
            <a:r>
              <a:rPr lang="en-US" sz="2000" b="1" i="1" dirty="0" err="1" smtClean="0">
                <a:solidFill>
                  <a:srgbClr val="642F04"/>
                </a:solidFill>
              </a:rPr>
              <a:t>Pameran</a:t>
            </a:r>
            <a:r>
              <a:rPr lang="en-US" sz="2000" b="1" i="1" dirty="0" smtClean="0">
                <a:solidFill>
                  <a:srgbClr val="642F04"/>
                </a:solidFill>
              </a:rPr>
              <a:t>, </a:t>
            </a:r>
            <a:r>
              <a:rPr lang="en-US" sz="2000" b="1" i="1" dirty="0" err="1" smtClean="0">
                <a:solidFill>
                  <a:srgbClr val="642F04"/>
                </a:solidFill>
              </a:rPr>
              <a:t>dll</a:t>
            </a:r>
            <a:r>
              <a:rPr lang="en-US" sz="2000" b="1" i="1" dirty="0" smtClean="0">
                <a:solidFill>
                  <a:srgbClr val="642F04"/>
                </a:solidFill>
              </a:rPr>
              <a:t>)  Lounge, Florist (Artificial Flowers </a:t>
            </a:r>
            <a:r>
              <a:rPr lang="en-US" sz="2000" b="1" i="1" dirty="0" err="1" smtClean="0">
                <a:solidFill>
                  <a:srgbClr val="642F04"/>
                </a:solidFill>
              </a:rPr>
              <a:t>dan</a:t>
            </a:r>
            <a:r>
              <a:rPr lang="en-US" sz="2000" b="1" i="1" dirty="0" smtClean="0">
                <a:solidFill>
                  <a:srgbClr val="642F04"/>
                </a:solidFill>
              </a:rPr>
              <a:t> Fresh Flowers), Gift Shop, Mini Bar, Flowers Course, Staff &amp; Owner Room,  Toilet, Wrapping </a:t>
            </a:r>
            <a:endParaRPr lang="en-US" sz="2000" b="1" i="1" dirty="0">
              <a:solidFill>
                <a:srgbClr val="642F04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D:\CHIN VEI\F-dIAnA file's\TA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400916" cy="1285884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Main Entrance </a:t>
            </a:r>
            <a:b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</a:br>
            <a:endParaRPr lang="id-ID" sz="32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pic>
        <p:nvPicPr>
          <p:cNvPr id="6" name="Content Placeholder 4" descr="flower1.png"/>
          <p:cNvPicPr>
            <a:picLocks noChangeAspect="1"/>
          </p:cNvPicPr>
          <p:nvPr/>
        </p:nvPicPr>
        <p:blipFill>
          <a:blip r:embed="rId2">
            <a:lum bright="52000" contrast="-25000"/>
          </a:blip>
          <a:stretch>
            <a:fillRect/>
          </a:stretch>
        </p:blipFill>
        <p:spPr>
          <a:xfrm rot="20613173">
            <a:off x="5469310" y="1351042"/>
            <a:ext cx="3684880" cy="4852519"/>
          </a:xfrm>
          <a:prstGeom prst="rect">
            <a:avLst/>
          </a:prstGeom>
        </p:spPr>
      </p:pic>
      <p:pic>
        <p:nvPicPr>
          <p:cNvPr id="31746" name="Picture 2" descr="D:\CHIN VEI\F-dIAnA file's\TA\AUTOCAD5\printing\Perspektif\0. Main Entrance.jpe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285984" y="1000108"/>
            <a:ext cx="3429024" cy="2571768"/>
          </a:xfrm>
          <a:prstGeom prst="rect">
            <a:avLst/>
          </a:prstGeom>
          <a:noFill/>
        </p:spPr>
      </p:pic>
      <p:pic>
        <p:nvPicPr>
          <p:cNvPr id="11" name="Picture 2" descr="D:\CHIN VEI\F-dIAnA file's\TA\AUTOCAD4\print eval 2\jpeg\2. Layout.jpg"/>
          <p:cNvPicPr>
            <a:picLocks noChangeAspect="1" noChangeArrowheads="1"/>
          </p:cNvPicPr>
          <p:nvPr/>
        </p:nvPicPr>
        <p:blipFill>
          <a:blip r:embed="rId4" cstate="print"/>
          <a:srcRect l="59375" t="55208" r="22656" b="19792"/>
          <a:stretch>
            <a:fillRect/>
          </a:stretch>
        </p:blipFill>
        <p:spPr bwMode="auto">
          <a:xfrm>
            <a:off x="357158" y="3000372"/>
            <a:ext cx="1869262" cy="1795268"/>
          </a:xfrm>
          <a:prstGeom prst="rect">
            <a:avLst/>
          </a:prstGeom>
          <a:noFill/>
        </p:spPr>
      </p:pic>
      <p:pic>
        <p:nvPicPr>
          <p:cNvPr id="15" name="Picture 2" descr="D:\CHIN VEI\F-dIAnA file's\TA\AUTOCAD5\printing\Perspektif\0. Main Entranc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142984"/>
            <a:ext cx="3643338" cy="273250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57158" y="2714620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DC690A"/>
                </a:solidFill>
              </a:rPr>
              <a:t>Croped</a:t>
            </a:r>
            <a:r>
              <a:rPr lang="en-US" sz="1600" dirty="0" smtClean="0">
                <a:solidFill>
                  <a:srgbClr val="DC690A"/>
                </a:solidFill>
              </a:rPr>
              <a:t> Layout </a:t>
            </a:r>
            <a:endParaRPr lang="en-US" sz="1600" dirty="0">
              <a:solidFill>
                <a:srgbClr val="DC690A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7422" y="4000505"/>
            <a:ext cx="6572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Lokasi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ME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Lantai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Ground floor 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(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dekat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lobby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gedung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)</a:t>
            </a:r>
          </a:p>
          <a:p>
            <a:pPr>
              <a:buFontTx/>
              <a:buChar char="-"/>
            </a:pP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Tujuan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agar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memudahkan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akses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pengunjung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(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in- out),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unik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,</a:t>
            </a:r>
          </a:p>
          <a:p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kesan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homy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(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dari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pemakaian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partisi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berjajar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)</a:t>
            </a:r>
          </a:p>
          <a:p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Kanopi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Flowers Motif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sebagai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dekoratif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acccent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dengan</a:t>
            </a: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 panel House of flowers</a:t>
            </a:r>
          </a:p>
          <a:p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1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pintu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lebar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(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Lebar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 2.7m), 6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pintu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kecil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(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Lebar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 1.3 m)</a:t>
            </a:r>
            <a:endParaRPr lang="en-US" sz="1600" dirty="0"/>
          </a:p>
        </p:txBody>
      </p:sp>
      <p:pic>
        <p:nvPicPr>
          <p:cNvPr id="5" name="Content Placeholder 4" descr="flower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9672800">
            <a:off x="-134107" y="4639882"/>
            <a:ext cx="1780686" cy="1889322"/>
          </a:xfrm>
        </p:spPr>
      </p:pic>
      <p:pic>
        <p:nvPicPr>
          <p:cNvPr id="18" name="Content Placeholder 4" descr="flowe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110842">
            <a:off x="1838945" y="327740"/>
            <a:ext cx="705183" cy="748205"/>
          </a:xfrm>
          <a:prstGeom prst="rect">
            <a:avLst/>
          </a:prstGeom>
        </p:spPr>
      </p:pic>
      <p:pic>
        <p:nvPicPr>
          <p:cNvPr id="19" name="Content Placeholder 4" descr="flowe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125990">
            <a:off x="8088735" y="5283149"/>
            <a:ext cx="705183" cy="748205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5857884" y="1500174"/>
            <a:ext cx="1000132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72264" y="1285860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492303"/>
                </a:solidFill>
                <a:latin typeface="Bradley Hand ITC" pitchFamily="66" charset="0"/>
              </a:rPr>
              <a:t>Kanopi</a:t>
            </a:r>
            <a:endParaRPr lang="en-US" sz="2000" b="1" dirty="0">
              <a:solidFill>
                <a:srgbClr val="492303"/>
              </a:solidFill>
              <a:latin typeface="Bradley Hand ITC" pitchFamily="66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500694" y="3071810"/>
            <a:ext cx="1214446" cy="571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58016" y="3429000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92303"/>
                </a:solidFill>
                <a:latin typeface="Bradley Hand ITC" pitchFamily="66" charset="0"/>
              </a:rPr>
              <a:t>Main doors</a:t>
            </a:r>
          </a:p>
          <a:p>
            <a:r>
              <a:rPr lang="en-US" sz="1600" b="1" dirty="0" smtClean="0">
                <a:solidFill>
                  <a:srgbClr val="492303"/>
                </a:solidFill>
                <a:latin typeface="Bradley Hand ITC" pitchFamily="66" charset="0"/>
              </a:rPr>
              <a:t>(small)</a:t>
            </a:r>
            <a:endParaRPr lang="en-US" sz="1600" b="1" dirty="0">
              <a:solidFill>
                <a:srgbClr val="492303"/>
              </a:solidFill>
              <a:latin typeface="Bradley Hand ITC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4282" y="1571612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92303"/>
                </a:solidFill>
                <a:latin typeface="Bradley Hand ITC" pitchFamily="66" charset="0"/>
              </a:rPr>
              <a:t>Main doors</a:t>
            </a:r>
          </a:p>
          <a:p>
            <a:r>
              <a:rPr lang="en-US" sz="1600" b="1" dirty="0" smtClean="0">
                <a:solidFill>
                  <a:srgbClr val="492303"/>
                </a:solidFill>
                <a:latin typeface="Bradley Hand ITC" pitchFamily="66" charset="0"/>
              </a:rPr>
              <a:t>(big)</a:t>
            </a:r>
            <a:endParaRPr lang="en-US" sz="1600" b="1" dirty="0">
              <a:solidFill>
                <a:srgbClr val="492303"/>
              </a:solidFill>
              <a:latin typeface="Bradley Hand ITC" pitchFamily="66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10800000">
            <a:off x="1643042" y="1785926"/>
            <a:ext cx="2286016" cy="358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 rot="2874024">
            <a:off x="1428373" y="3808991"/>
            <a:ext cx="742155" cy="1098939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400916" cy="1285884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Foyer</a:t>
            </a:r>
            <a:b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</a:br>
            <a:endParaRPr lang="id-ID" sz="32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pic>
        <p:nvPicPr>
          <p:cNvPr id="6" name="Content Placeholder 4" descr="flower1.png"/>
          <p:cNvPicPr>
            <a:picLocks noChangeAspect="1"/>
          </p:cNvPicPr>
          <p:nvPr/>
        </p:nvPicPr>
        <p:blipFill>
          <a:blip r:embed="rId2">
            <a:lum bright="52000" contrast="-25000"/>
          </a:blip>
          <a:stretch>
            <a:fillRect/>
          </a:stretch>
        </p:blipFill>
        <p:spPr>
          <a:xfrm rot="20296709">
            <a:off x="-43216" y="1425718"/>
            <a:ext cx="3213273" cy="5015749"/>
          </a:xfrm>
          <a:prstGeom prst="rect">
            <a:avLst/>
          </a:prstGeom>
        </p:spPr>
      </p:pic>
      <p:pic>
        <p:nvPicPr>
          <p:cNvPr id="7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2910515" y="113450"/>
            <a:ext cx="705183" cy="748205"/>
          </a:xfrm>
          <a:prstGeom prst="rect">
            <a:avLst/>
          </a:prstGeom>
        </p:spPr>
      </p:pic>
      <p:pic>
        <p:nvPicPr>
          <p:cNvPr id="5" name="Content Placeholder 4" descr="flower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631359">
            <a:off x="144437" y="4706515"/>
            <a:ext cx="1632540" cy="1732138"/>
          </a:xfrm>
        </p:spPr>
      </p:pic>
      <p:pic>
        <p:nvPicPr>
          <p:cNvPr id="32770" name="Picture 2" descr="D:\CHIN VEI\F-dIAnA file's\TA\AUTOCAD5\printing\Perspektif\1. Foyer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000364" y="1071546"/>
            <a:ext cx="3538494" cy="2653871"/>
          </a:xfrm>
          <a:prstGeom prst="rect">
            <a:avLst/>
          </a:prstGeom>
          <a:noFill/>
        </p:spPr>
      </p:pic>
      <p:pic>
        <p:nvPicPr>
          <p:cNvPr id="8" name="Picture 2" descr="D:\CHIN VEI\F-dIAnA file's\TA\AUTOCAD4\print eval 2\jpeg\2. Layout.jpg"/>
          <p:cNvPicPr>
            <a:picLocks noChangeAspect="1" noChangeArrowheads="1"/>
          </p:cNvPicPr>
          <p:nvPr/>
        </p:nvPicPr>
        <p:blipFill>
          <a:blip r:embed="rId5" cstate="print"/>
          <a:srcRect l="59375" t="55208" r="22656" b="19792"/>
          <a:stretch>
            <a:fillRect/>
          </a:stretch>
        </p:blipFill>
        <p:spPr bwMode="auto">
          <a:xfrm>
            <a:off x="6643702" y="3643314"/>
            <a:ext cx="1714512" cy="1789056"/>
          </a:xfrm>
          <a:prstGeom prst="rect">
            <a:avLst/>
          </a:prstGeom>
          <a:noFill/>
        </p:spPr>
      </p:pic>
      <p:pic>
        <p:nvPicPr>
          <p:cNvPr id="9" name="Picture 2" descr="D:\CHIN VEI\F-dIAnA file's\TA\AUTOCAD5\printing\Perspektif\1. Foy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1357298"/>
            <a:ext cx="3538494" cy="2653871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>
          <a:xfrm rot="2874024">
            <a:off x="6951626" y="4029770"/>
            <a:ext cx="1170690" cy="1157448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000628" y="2857496"/>
            <a:ext cx="1785950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2214546" y="2928934"/>
            <a:ext cx="571504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429256" y="1571612"/>
            <a:ext cx="1285884" cy="9319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643702" y="1142984"/>
            <a:ext cx="2071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92303"/>
                </a:solidFill>
                <a:latin typeface="Bradley Hand ITC" pitchFamily="66" charset="0"/>
              </a:rPr>
              <a:t>Receptionist</a:t>
            </a:r>
          </a:p>
          <a:p>
            <a:r>
              <a:rPr lang="en-US" sz="2000" b="1" dirty="0" smtClean="0">
                <a:solidFill>
                  <a:srgbClr val="492303"/>
                </a:solidFill>
                <a:latin typeface="Bradley Hand ITC" pitchFamily="66" charset="0"/>
              </a:rPr>
              <a:t>(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Area functional</a:t>
            </a:r>
            <a:r>
              <a:rPr lang="en-US" sz="2000" b="1" dirty="0" smtClean="0">
                <a:solidFill>
                  <a:srgbClr val="492303"/>
                </a:solidFill>
                <a:latin typeface="Bradley Hand ITC" pitchFamily="66" charset="0"/>
              </a:rPr>
              <a:t>)</a:t>
            </a:r>
            <a:endParaRPr lang="en-US" sz="2000" b="1" dirty="0">
              <a:solidFill>
                <a:srgbClr val="492303"/>
              </a:solidFill>
              <a:latin typeface="Bradley Hand ITC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15140" y="2643182"/>
            <a:ext cx="21431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92303"/>
                </a:solidFill>
                <a:latin typeface="Bradley Hand ITC" pitchFamily="66" charset="0"/>
              </a:rPr>
              <a:t>Pot </a:t>
            </a:r>
            <a:r>
              <a:rPr lang="en-US" sz="2000" b="1" dirty="0" err="1" smtClean="0">
                <a:solidFill>
                  <a:srgbClr val="492303"/>
                </a:solidFill>
                <a:latin typeface="Bradley Hand ITC" pitchFamily="66" charset="0"/>
              </a:rPr>
              <a:t>lingkar</a:t>
            </a:r>
            <a:endParaRPr lang="en-US" sz="2000" b="1" dirty="0" smtClean="0">
              <a:solidFill>
                <a:srgbClr val="492303"/>
              </a:solidFill>
              <a:latin typeface="Bradley Hand ITC" pitchFamily="66" charset="0"/>
            </a:endParaRP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 plant)</a:t>
            </a: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kesan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 outdoor)</a:t>
            </a:r>
            <a:endParaRPr lang="en-US" sz="1600" dirty="0">
              <a:solidFill>
                <a:srgbClr val="492303"/>
              </a:solidFill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5786" y="2714620"/>
            <a:ext cx="17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92303"/>
                </a:solidFill>
                <a:latin typeface="Bradley Hand ITC" pitchFamily="66" charset="0"/>
              </a:rPr>
              <a:t>Waiting Place</a:t>
            </a: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duduk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)</a:t>
            </a:r>
            <a:endParaRPr lang="en-US" sz="1600" dirty="0">
              <a:solidFill>
                <a:srgbClr val="492303"/>
              </a:solidFill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15140" y="5429264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DC690A"/>
                </a:solidFill>
              </a:rPr>
              <a:t>Croped</a:t>
            </a:r>
            <a:r>
              <a:rPr lang="en-US" sz="1600" dirty="0" smtClean="0">
                <a:solidFill>
                  <a:srgbClr val="DC690A"/>
                </a:solidFill>
              </a:rPr>
              <a:t> Layout </a:t>
            </a:r>
            <a:endParaRPr lang="en-US" sz="1600" dirty="0">
              <a:solidFill>
                <a:srgbClr val="DC690A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14546" y="4143380"/>
            <a:ext cx="4500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Foyer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Sebagai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view 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(eye catching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dari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ME</a:t>
            </a: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Waiting 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place (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Kapasitas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16 org)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Receptionist 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(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Kapasitas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4 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org staff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)</a:t>
            </a:r>
          </a:p>
          <a:p>
            <a:pPr>
              <a:buFontTx/>
              <a:buChar char="-"/>
            </a:pP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Nuansa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outdoor (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OUTSIDE IN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berasal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</a:t>
            </a:r>
          </a:p>
          <a:p>
            <a:pPr>
              <a:buFontTx/>
              <a:buChar char="-"/>
            </a:pP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marL="231775" lvl="1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Pagar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pot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lingkar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kanopi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window </a:t>
            </a: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Bahan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batu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putih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panel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kayu</a:t>
            </a:r>
            <a:endParaRPr lang="en-US" sz="1600" b="1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Warna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Monocrome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Brown (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Hangat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</a:p>
          <a:p>
            <a:pPr lvl="1">
              <a:buFont typeface="Arial" pitchFamily="34" charset="0"/>
              <a:buChar char="•"/>
            </a:pPr>
            <a:endParaRPr lang="en-US" sz="1600" dirty="0">
              <a:solidFill>
                <a:srgbClr val="A14D07"/>
              </a:solidFill>
              <a:latin typeface="Comic Sans MS" pitchFamily="66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10800000">
            <a:off x="2428860" y="2071678"/>
            <a:ext cx="500066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14282" y="1500174"/>
            <a:ext cx="24288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492303"/>
                </a:solidFill>
                <a:latin typeface="Bradley Hand ITC" pitchFamily="66" charset="0"/>
              </a:rPr>
              <a:t>Kanopi</a:t>
            </a:r>
            <a:r>
              <a:rPr lang="en-US" sz="2000" b="1" dirty="0" smtClean="0">
                <a:solidFill>
                  <a:srgbClr val="492303"/>
                </a:solidFill>
                <a:latin typeface="Bradley Hand ITC" pitchFamily="66" charset="0"/>
              </a:rPr>
              <a:t> &amp; Window</a:t>
            </a:r>
          </a:p>
          <a:p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(</a:t>
            </a:r>
            <a:r>
              <a:rPr lang="en-US" sz="1500" dirty="0" err="1" smtClean="0">
                <a:solidFill>
                  <a:srgbClr val="492303"/>
                </a:solidFill>
                <a:latin typeface="Comic Sans MS" pitchFamily="66" charset="0"/>
              </a:rPr>
              <a:t>kesan</a:t>
            </a:r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 </a:t>
            </a:r>
            <a:r>
              <a:rPr lang="en-US" sz="1500" dirty="0" err="1" smtClean="0">
                <a:solidFill>
                  <a:srgbClr val="492303"/>
                </a:solidFill>
                <a:latin typeface="Comic Sans MS" pitchFamily="66" charset="0"/>
              </a:rPr>
              <a:t>homy</a:t>
            </a:r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 ,</a:t>
            </a:r>
            <a:r>
              <a:rPr lang="en-US" sz="1500" dirty="0" err="1" smtClean="0">
                <a:solidFill>
                  <a:srgbClr val="492303"/>
                </a:solidFill>
                <a:latin typeface="Comic Sans MS" pitchFamily="66" charset="0"/>
              </a:rPr>
              <a:t>wrn</a:t>
            </a:r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 nature)</a:t>
            </a:r>
            <a:endParaRPr lang="en-US" sz="1500" dirty="0">
              <a:solidFill>
                <a:srgbClr val="492303"/>
              </a:solidFill>
              <a:latin typeface="Comic Sans MS" pitchFamily="66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rot="10800000" flipV="1">
            <a:off x="1714480" y="3214686"/>
            <a:ext cx="1857388" cy="571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57224" y="3571876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492303"/>
                </a:solidFill>
                <a:latin typeface="Bradley Hand ITC" pitchFamily="66" charset="0"/>
              </a:rPr>
              <a:t>Pagar</a:t>
            </a:r>
            <a:endParaRPr lang="en-US" sz="2000" b="1" dirty="0" smtClean="0">
              <a:solidFill>
                <a:srgbClr val="492303"/>
              </a:solidFill>
              <a:latin typeface="Bradley Hand ITC" pitchFamily="66" charset="0"/>
            </a:endParaRP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kesan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 outdoor)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28662" y="-142900"/>
            <a:ext cx="7400916" cy="1285884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Temporary Court</a:t>
            </a:r>
            <a:endParaRPr lang="id-ID" sz="32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pic>
        <p:nvPicPr>
          <p:cNvPr id="6" name="Content Placeholder 4" descr="flower1.png"/>
          <p:cNvPicPr>
            <a:picLocks noChangeAspect="1"/>
          </p:cNvPicPr>
          <p:nvPr/>
        </p:nvPicPr>
        <p:blipFill>
          <a:blip r:embed="rId2">
            <a:lum bright="52000" contrast="-25000"/>
          </a:blip>
          <a:stretch>
            <a:fillRect/>
          </a:stretch>
        </p:blipFill>
        <p:spPr>
          <a:xfrm rot="20908683">
            <a:off x="-288444" y="1917786"/>
            <a:ext cx="3594786" cy="4627826"/>
          </a:xfrm>
          <a:prstGeom prst="rect">
            <a:avLst/>
          </a:prstGeom>
        </p:spPr>
      </p:pic>
      <p:pic>
        <p:nvPicPr>
          <p:cNvPr id="7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1767508" y="113449"/>
            <a:ext cx="705183" cy="748205"/>
          </a:xfrm>
          <a:prstGeom prst="rect">
            <a:avLst/>
          </a:prstGeom>
        </p:spPr>
      </p:pic>
      <p:pic>
        <p:nvPicPr>
          <p:cNvPr id="5" name="Content Placeholder 4" descr="flower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9208196">
            <a:off x="130816" y="4661772"/>
            <a:ext cx="1542155" cy="1636238"/>
          </a:xfrm>
        </p:spPr>
      </p:pic>
      <p:pic>
        <p:nvPicPr>
          <p:cNvPr id="33794" name="Picture 2" descr="D:\CHIN VEI\F-dIAnA file's\TA\AUTOCAD5\printing\Perspektif\2. Temporary Hall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571736" y="1000108"/>
            <a:ext cx="3543291" cy="2657468"/>
          </a:xfrm>
          <a:prstGeom prst="rect">
            <a:avLst/>
          </a:prstGeom>
          <a:noFill/>
        </p:spPr>
      </p:pic>
      <p:pic>
        <p:nvPicPr>
          <p:cNvPr id="8" name="Picture 2" descr="D:\CHIN VEI\F-dIAnA file's\TA\AUTOCAD5\printing\Perspektif\2. Temporary H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214422"/>
            <a:ext cx="3543291" cy="2657468"/>
          </a:xfrm>
          <a:prstGeom prst="rect">
            <a:avLst/>
          </a:prstGeom>
          <a:noFill/>
        </p:spPr>
      </p:pic>
      <p:pic>
        <p:nvPicPr>
          <p:cNvPr id="9" name="Picture 2" descr="D:\CHIN VEI\F-dIAnA file's\TA\AUTOCAD4\print eval 2\jpeg\2. Layout.jpg"/>
          <p:cNvPicPr>
            <a:picLocks noChangeAspect="1" noChangeArrowheads="1"/>
          </p:cNvPicPr>
          <p:nvPr/>
        </p:nvPicPr>
        <p:blipFill>
          <a:blip r:embed="rId5" cstate="print"/>
          <a:srcRect l="38282" t="33334" r="28124" b="19791"/>
          <a:stretch>
            <a:fillRect/>
          </a:stretch>
        </p:blipFill>
        <p:spPr bwMode="auto">
          <a:xfrm>
            <a:off x="6858016" y="3571876"/>
            <a:ext cx="1713762" cy="172281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500166" y="4057233"/>
            <a:ext cx="53578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Fungsi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Sebagai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area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pamer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(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Pameran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/ exhibition)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Lokasi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Terletak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disekelilingi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area House of flowers</a:t>
            </a:r>
          </a:p>
          <a:p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             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untuk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memudahkan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jangkauan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</a:p>
          <a:p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Nuansa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Homy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&amp; Nature (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OUTSIDE IN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berasal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</a:t>
            </a:r>
          </a:p>
          <a:p>
            <a:pPr>
              <a:buFontTx/>
              <a:buChar char="-"/>
            </a:pP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marL="23177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Window,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partisi</a:t>
            </a:r>
            <a:endParaRPr lang="en-US" sz="1600" b="1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Bahan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 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Batu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putih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panel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kayu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rotan</a:t>
            </a:r>
            <a:endParaRPr lang="en-US" sz="1600" b="1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Warna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Monocrome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Brown (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Hangat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Aplikasi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Tanaman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(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Lantai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) –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Nuansa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Outdoor</a:t>
            </a:r>
          </a:p>
          <a:p>
            <a:pPr lvl="1">
              <a:buFont typeface="Arial" pitchFamily="34" charset="0"/>
              <a:buChar char="•"/>
            </a:pPr>
            <a:endParaRPr lang="en-US" sz="1600" dirty="0">
              <a:solidFill>
                <a:srgbClr val="A14D07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16" y="5500702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DC690A"/>
                </a:solidFill>
              </a:rPr>
              <a:t>Croped</a:t>
            </a:r>
            <a:r>
              <a:rPr lang="en-US" sz="1600" dirty="0" smtClean="0">
                <a:solidFill>
                  <a:srgbClr val="DC690A"/>
                </a:solidFill>
              </a:rPr>
              <a:t> Layout </a:t>
            </a:r>
            <a:endParaRPr lang="en-US" sz="1600" dirty="0">
              <a:solidFill>
                <a:srgbClr val="DC690A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357818" y="1785926"/>
            <a:ext cx="1571636" cy="4626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2357422" y="3429000"/>
            <a:ext cx="1500198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2285984" y="1571612"/>
            <a:ext cx="785818" cy="214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31" idx="3"/>
          </p:cNvCxnSpPr>
          <p:nvPr/>
        </p:nvCxnSpPr>
        <p:spPr>
          <a:xfrm rot="10800000" flipV="1">
            <a:off x="1928794" y="2571744"/>
            <a:ext cx="1500198" cy="374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286380" y="2714620"/>
            <a:ext cx="1928826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58016" y="1571612"/>
            <a:ext cx="17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92303"/>
                </a:solidFill>
                <a:latin typeface="Bradley Hand ITC" pitchFamily="66" charset="0"/>
              </a:rPr>
              <a:t>Window</a:t>
            </a: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Kesan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Homy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)</a:t>
            </a:r>
            <a:r>
              <a:rPr lang="en-US" sz="1600" dirty="0" smtClean="0">
                <a:latin typeface="Comic Sans MS" pitchFamily="66" charset="0"/>
              </a:rPr>
              <a:t> </a:t>
            </a:r>
            <a:endParaRPr lang="en-US" sz="1600" dirty="0">
              <a:latin typeface="Comic Sans MS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15206" y="2357430"/>
            <a:ext cx="2071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92303"/>
                </a:solidFill>
                <a:latin typeface="Bradley Hand ITC" pitchFamily="66" charset="0"/>
              </a:rPr>
              <a:t>Display</a:t>
            </a: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 material :Rotan)</a:t>
            </a: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 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kesan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 nature</a:t>
            </a:r>
            <a:r>
              <a:rPr lang="en-US" sz="1600" dirty="0" smtClean="0">
                <a:latin typeface="Comic Sans MS" pitchFamily="66" charset="0"/>
              </a:rPr>
              <a:t>)</a:t>
            </a:r>
            <a:endParaRPr lang="en-US" sz="1600" dirty="0">
              <a:latin typeface="Comic Sans MS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8596" y="1142984"/>
            <a:ext cx="17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492303"/>
                </a:solidFill>
                <a:latin typeface="Bradley Hand ITC" pitchFamily="66" charset="0"/>
              </a:rPr>
              <a:t>Partisi</a:t>
            </a:r>
            <a:endParaRPr lang="en-US" sz="2000" b="1" dirty="0" smtClean="0">
              <a:solidFill>
                <a:srgbClr val="492303"/>
              </a:solidFill>
              <a:latin typeface="Bradley Hand ITC" pitchFamily="66" charset="0"/>
            </a:endParaRP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Kesan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Homy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)</a:t>
            </a:r>
            <a:r>
              <a:rPr lang="en-US" sz="1600" dirty="0" smtClean="0">
                <a:latin typeface="Comic Sans MS" pitchFamily="66" charset="0"/>
              </a:rPr>
              <a:t> </a:t>
            </a:r>
            <a:endParaRPr lang="en-US" sz="1600" dirty="0"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4282" y="2285992"/>
            <a:ext cx="17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92303"/>
                </a:solidFill>
                <a:latin typeface="Bradley Hand ITC" pitchFamily="66" charset="0"/>
              </a:rPr>
              <a:t>information</a:t>
            </a: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(info 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ttg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bunga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)</a:t>
            </a:r>
            <a:r>
              <a:rPr lang="en-US" sz="1600" dirty="0" smtClean="0">
                <a:latin typeface="Comic Sans MS" pitchFamily="66" charset="0"/>
              </a:rPr>
              <a:t> </a:t>
            </a:r>
            <a:endParaRPr lang="en-US" sz="1600" dirty="0">
              <a:latin typeface="Comic Sans MS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2844" y="3286124"/>
            <a:ext cx="2857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92303"/>
                </a:solidFill>
                <a:latin typeface="Bradley Hand ITC" pitchFamily="66" charset="0"/>
              </a:rPr>
              <a:t>Plant &amp; hidden lamp</a:t>
            </a: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Nuansa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 Outdoor)</a:t>
            </a:r>
            <a:r>
              <a:rPr lang="en-US" sz="1600" dirty="0" smtClean="0">
                <a:latin typeface="Comic Sans MS" pitchFamily="66" charset="0"/>
              </a:rPr>
              <a:t> </a:t>
            </a:r>
            <a:endParaRPr lang="en-US" sz="1600" dirty="0">
              <a:latin typeface="Comic Sans MS" pitchFamily="66" charset="0"/>
            </a:endParaRPr>
          </a:p>
        </p:txBody>
      </p:sp>
      <p:pic>
        <p:nvPicPr>
          <p:cNvPr id="37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8314352" y="5399837"/>
            <a:ext cx="705183" cy="748205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 rot="2874024">
            <a:off x="6943701" y="3676199"/>
            <a:ext cx="1528212" cy="1506857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4348" y="0"/>
            <a:ext cx="7400916" cy="1285884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Lounge</a:t>
            </a:r>
            <a:endParaRPr lang="id-ID" sz="32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pic>
        <p:nvPicPr>
          <p:cNvPr id="6" name="Content Placeholder 4" descr="flower1.png"/>
          <p:cNvPicPr>
            <a:picLocks noChangeAspect="1"/>
          </p:cNvPicPr>
          <p:nvPr/>
        </p:nvPicPr>
        <p:blipFill>
          <a:blip r:embed="rId2">
            <a:lum bright="52000" contrast="-25000"/>
          </a:blip>
          <a:stretch>
            <a:fillRect/>
          </a:stretch>
        </p:blipFill>
        <p:spPr>
          <a:xfrm rot="20701820">
            <a:off x="-449890" y="1421185"/>
            <a:ext cx="3887142" cy="4771309"/>
          </a:xfrm>
          <a:prstGeom prst="rect">
            <a:avLst/>
          </a:prstGeom>
        </p:spPr>
      </p:pic>
      <p:pic>
        <p:nvPicPr>
          <p:cNvPr id="7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2553325" y="113449"/>
            <a:ext cx="705183" cy="748205"/>
          </a:xfrm>
          <a:prstGeom prst="rect">
            <a:avLst/>
          </a:prstGeom>
        </p:spPr>
      </p:pic>
      <p:pic>
        <p:nvPicPr>
          <p:cNvPr id="5" name="Content Placeholder 4" descr="flower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058200">
            <a:off x="304208" y="4350884"/>
            <a:ext cx="1917543" cy="2034528"/>
          </a:xfrm>
        </p:spPr>
      </p:pic>
      <p:pic>
        <p:nvPicPr>
          <p:cNvPr id="34818" name="Picture 2" descr="D:\CHIN VEI\F-dIAnA file's\TA\AUTOCAD5\printing\Perspektif\3. Lounge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357422" y="928670"/>
            <a:ext cx="3663085" cy="2824824"/>
          </a:xfrm>
          <a:prstGeom prst="rect">
            <a:avLst/>
          </a:prstGeom>
          <a:noFill/>
        </p:spPr>
      </p:pic>
      <p:pic>
        <p:nvPicPr>
          <p:cNvPr id="8" name="Picture 2" descr="D:\CHIN VEI\F-dIAnA file's\TA\AUTOCAD5\printing\Perspektif\3. Loun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142984"/>
            <a:ext cx="3983395" cy="3071834"/>
          </a:xfrm>
          <a:prstGeom prst="rect">
            <a:avLst/>
          </a:prstGeom>
          <a:noFill/>
        </p:spPr>
      </p:pic>
      <p:pic>
        <p:nvPicPr>
          <p:cNvPr id="9" name="Picture 2" descr="D:\CHIN VEI\F-dIAnA file's\TA\AUTOCAD4\print eval 2\jpeg\2. Layout.jpg"/>
          <p:cNvPicPr>
            <a:picLocks noChangeAspect="1" noChangeArrowheads="1"/>
          </p:cNvPicPr>
          <p:nvPr/>
        </p:nvPicPr>
        <p:blipFill>
          <a:blip r:embed="rId5" cstate="print"/>
          <a:srcRect l="53907" t="20833" r="18749" b="42708"/>
          <a:stretch>
            <a:fillRect/>
          </a:stretch>
        </p:blipFill>
        <p:spPr bwMode="auto">
          <a:xfrm>
            <a:off x="7286644" y="4143380"/>
            <a:ext cx="1428760" cy="142876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72330" y="5572140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DC690A"/>
                </a:solidFill>
              </a:rPr>
              <a:t>Croped</a:t>
            </a:r>
            <a:r>
              <a:rPr lang="en-US" sz="1600" dirty="0" smtClean="0">
                <a:solidFill>
                  <a:srgbClr val="DC690A"/>
                </a:solidFill>
              </a:rPr>
              <a:t> Layout </a:t>
            </a:r>
            <a:endParaRPr lang="en-US" sz="1600" dirty="0">
              <a:solidFill>
                <a:srgbClr val="DC690A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2000232" y="2928934"/>
            <a:ext cx="1071570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43" idx="1"/>
          </p:cNvCxnSpPr>
          <p:nvPr/>
        </p:nvCxnSpPr>
        <p:spPr>
          <a:xfrm flipV="1">
            <a:off x="6000760" y="3375210"/>
            <a:ext cx="1143008" cy="3021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rot="2487759">
            <a:off x="7243571" y="4497065"/>
            <a:ext cx="1539719" cy="668453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2143108" y="2000240"/>
            <a:ext cx="1214446" cy="571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500826" y="2143116"/>
            <a:ext cx="642942" cy="214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 flipV="1">
            <a:off x="2000232" y="3643314"/>
            <a:ext cx="1357322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5786" y="1571612"/>
            <a:ext cx="17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92303"/>
                </a:solidFill>
                <a:latin typeface="Bradley Hand ITC" pitchFamily="66" charset="0"/>
              </a:rPr>
              <a:t>Window</a:t>
            </a: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Kesan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homy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)</a:t>
            </a:r>
            <a:r>
              <a:rPr lang="en-US" sz="1600" dirty="0" smtClean="0">
                <a:latin typeface="Comic Sans MS" pitchFamily="66" charset="0"/>
              </a:rPr>
              <a:t> </a:t>
            </a:r>
            <a:endParaRPr lang="en-US" sz="1600" dirty="0">
              <a:latin typeface="Comic Sans MS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0034" y="2714620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92303"/>
                </a:solidFill>
                <a:latin typeface="Bradley Hand ITC" pitchFamily="66" charset="0"/>
              </a:rPr>
              <a:t>Information</a:t>
            </a: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(touch screen info)</a:t>
            </a:r>
            <a:r>
              <a:rPr lang="en-US" sz="1600" dirty="0" smtClean="0">
                <a:latin typeface="Comic Sans MS" pitchFamily="66" charset="0"/>
              </a:rPr>
              <a:t> </a:t>
            </a:r>
            <a:endParaRPr lang="en-US" sz="1600" dirty="0">
              <a:latin typeface="Comic Sans MS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2910" y="3571876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492303"/>
                </a:solidFill>
                <a:latin typeface="Bradley Hand ITC" pitchFamily="66" charset="0"/>
              </a:rPr>
              <a:t>Pagar</a:t>
            </a:r>
            <a:endParaRPr lang="en-US" sz="2000" b="1" dirty="0" smtClean="0">
              <a:solidFill>
                <a:srgbClr val="492303"/>
              </a:solidFill>
              <a:latin typeface="Bradley Hand ITC" pitchFamily="66" charset="0"/>
            </a:endParaRP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kesan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 outdoor)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00892" y="1785926"/>
            <a:ext cx="23574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492303"/>
                </a:solidFill>
                <a:latin typeface="Bradley Hand ITC" pitchFamily="66" charset="0"/>
              </a:rPr>
              <a:t>Kaca</a:t>
            </a:r>
            <a:endParaRPr lang="en-US" sz="2000" b="1" dirty="0" smtClean="0">
              <a:solidFill>
                <a:srgbClr val="492303"/>
              </a:solidFill>
              <a:latin typeface="Bradley Hand ITC" pitchFamily="66" charset="0"/>
            </a:endParaRP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(outside in-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transparant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143768" y="2928934"/>
            <a:ext cx="23574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92303"/>
                </a:solidFill>
                <a:latin typeface="Bradley Hand ITC" pitchFamily="66" charset="0"/>
              </a:rPr>
              <a:t>Sofa  single</a:t>
            </a:r>
          </a:p>
          <a:p>
            <a:r>
              <a:rPr lang="en-US" b="1" dirty="0" smtClean="0">
                <a:solidFill>
                  <a:srgbClr val="492303"/>
                </a:solidFill>
                <a:latin typeface="Bradley Hand ITC" pitchFamily="66" charset="0"/>
              </a:rPr>
              <a:t>(4 seat)</a:t>
            </a: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 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rotan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-nature)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28794" y="4303455"/>
            <a:ext cx="59293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Fungsi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 area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duduk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kapasitas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45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orang</a:t>
            </a: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Lokasi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dengan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view outdoor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menghadap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Timur</a:t>
            </a: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              (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terhindar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dari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panas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siang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hari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)</a:t>
            </a:r>
          </a:p>
          <a:p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Nuansa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Homy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&amp; Nature (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OUTSIDE IN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berasal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</a:t>
            </a:r>
          </a:p>
          <a:p>
            <a:pPr marL="23177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Window,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partisi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pagar</a:t>
            </a:r>
            <a:endParaRPr lang="en-US" sz="1600" b="1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Bahan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 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Batu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putih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panel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kayu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rotan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kaca</a:t>
            </a:r>
            <a:endParaRPr lang="en-US" sz="1600" b="1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Warna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Monocrome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Brown (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Hangat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</a:p>
          <a:p>
            <a:pPr marL="238125" lvl="1">
              <a:buFont typeface="Arial" pitchFamily="34" charset="0"/>
              <a:buChar char="•"/>
            </a:pPr>
            <a:endParaRPr lang="en-US" sz="1600" b="1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lvl="1">
              <a:buFont typeface="Arial" pitchFamily="34" charset="0"/>
              <a:buChar char="•"/>
            </a:pPr>
            <a:endParaRPr lang="en-US" sz="1600" dirty="0">
              <a:solidFill>
                <a:srgbClr val="A14D07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400916" cy="1285884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Gift Shop</a:t>
            </a:r>
            <a:b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</a:br>
            <a:endParaRPr lang="id-ID" sz="32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pic>
        <p:nvPicPr>
          <p:cNvPr id="6" name="Content Placeholder 4" descr="flower1.png"/>
          <p:cNvPicPr>
            <a:picLocks noChangeAspect="1"/>
          </p:cNvPicPr>
          <p:nvPr/>
        </p:nvPicPr>
        <p:blipFill>
          <a:blip r:embed="rId2">
            <a:lum bright="52000" contrast="-25000"/>
          </a:blip>
          <a:stretch>
            <a:fillRect/>
          </a:stretch>
        </p:blipFill>
        <p:spPr>
          <a:xfrm rot="20908683">
            <a:off x="31807" y="4467890"/>
            <a:ext cx="2078017" cy="2204792"/>
          </a:xfrm>
          <a:prstGeom prst="rect">
            <a:avLst/>
          </a:prstGeom>
        </p:spPr>
      </p:pic>
      <p:pic>
        <p:nvPicPr>
          <p:cNvPr id="7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2553326" y="327740"/>
            <a:ext cx="705183" cy="748205"/>
          </a:xfrm>
          <a:prstGeom prst="rect">
            <a:avLst/>
          </a:prstGeom>
        </p:spPr>
      </p:pic>
      <p:pic>
        <p:nvPicPr>
          <p:cNvPr id="35842" name="Picture 2" descr="D:\CHIN VEI\F-dIAnA file's\TA\AUTOCAD5\printing\Perspektif\4. Gift Shop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714348" y="1214422"/>
            <a:ext cx="3638541" cy="2728906"/>
          </a:xfrm>
          <a:prstGeom prst="rect">
            <a:avLst/>
          </a:prstGeom>
          <a:noFill/>
        </p:spPr>
      </p:pic>
      <p:pic>
        <p:nvPicPr>
          <p:cNvPr id="9" name="Picture 2" descr="D:\CHIN VEI\F-dIAnA file's\TA\AUTOCAD5\printing\Perspektif\4. Gift Sh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500174"/>
            <a:ext cx="3638541" cy="2728906"/>
          </a:xfrm>
          <a:prstGeom prst="rect">
            <a:avLst/>
          </a:prstGeom>
          <a:noFill/>
        </p:spPr>
      </p:pic>
      <p:pic>
        <p:nvPicPr>
          <p:cNvPr id="35843" name="Picture 3" descr="D:\CHIN VEI\F-dIAnA file's\TA\AUTOCAD5\printing\Perspektif\5. Gift Shop2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786314" y="1214422"/>
            <a:ext cx="3638541" cy="2728906"/>
          </a:xfrm>
          <a:prstGeom prst="rect">
            <a:avLst/>
          </a:prstGeom>
          <a:noFill/>
        </p:spPr>
      </p:pic>
      <p:pic>
        <p:nvPicPr>
          <p:cNvPr id="10" name="Picture 3" descr="D:\CHIN VEI\F-dIAnA file's\TA\AUTOCAD5\printing\Perspektif\5. Gift Shop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428736"/>
            <a:ext cx="3638541" cy="2728906"/>
          </a:xfrm>
          <a:prstGeom prst="rect">
            <a:avLst/>
          </a:prstGeom>
          <a:noFill/>
        </p:spPr>
      </p:pic>
      <p:pic>
        <p:nvPicPr>
          <p:cNvPr id="11" name="Picture 2" descr="D:\CHIN VEI\F-dIAnA file's\TA\AUTOCAD4\print eval 2\jpeg\2. Layout.jpg"/>
          <p:cNvPicPr>
            <a:picLocks noChangeAspect="1" noChangeArrowheads="1"/>
          </p:cNvPicPr>
          <p:nvPr/>
        </p:nvPicPr>
        <p:blipFill>
          <a:blip r:embed="rId6" cstate="print"/>
          <a:srcRect l="39846" t="19791" r="41407" b="62500"/>
          <a:stretch>
            <a:fillRect/>
          </a:stretch>
        </p:blipFill>
        <p:spPr bwMode="auto">
          <a:xfrm>
            <a:off x="6500826" y="4714884"/>
            <a:ext cx="2017035" cy="1428760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 rot="18412626">
            <a:off x="7199323" y="5244075"/>
            <a:ext cx="1023072" cy="828967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0034" y="4500571"/>
            <a:ext cx="6000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Fungsi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menjual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Souvenire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dengan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32 box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yg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dpt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lepas</a:t>
            </a: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Lokasi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diantara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lounge, course, bar,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dan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sirkulasi</a:t>
            </a: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Nuansa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Homy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&amp; Nature (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OUTSIDE IN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berasal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</a:t>
            </a:r>
          </a:p>
          <a:p>
            <a:pPr marL="23177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Window,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partisi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keranjang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rotan</a:t>
            </a:r>
            <a:endParaRPr lang="en-US" sz="1600" b="1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Bahan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 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Batu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panel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kayu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rotan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kaca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Warna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Monocrome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Brown (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Hangat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</a:p>
          <a:p>
            <a:pPr marL="238125" lvl="1">
              <a:buFont typeface="Arial" pitchFamily="34" charset="0"/>
              <a:buChar char="•"/>
            </a:pPr>
            <a:endParaRPr lang="en-US" sz="1600" b="1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lvl="1">
              <a:buFont typeface="Arial" pitchFamily="34" charset="0"/>
              <a:buChar char="•"/>
            </a:pPr>
            <a:endParaRPr lang="en-US" sz="1600" dirty="0">
              <a:solidFill>
                <a:srgbClr val="A14D07"/>
              </a:solidFill>
              <a:latin typeface="Comic Sans MS" pitchFamily="66" charset="0"/>
            </a:endParaRPr>
          </a:p>
        </p:txBody>
      </p:sp>
      <p:pic>
        <p:nvPicPr>
          <p:cNvPr id="5" name="Content Placeholder 4" descr="flower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320977">
            <a:off x="7546927" y="2453220"/>
            <a:ext cx="1640666" cy="1740759"/>
          </a:xfrm>
        </p:spPr>
      </p:pic>
      <p:sp>
        <p:nvSpPr>
          <p:cNvPr id="18" name="TextBox 17"/>
          <p:cNvSpPr txBox="1"/>
          <p:nvPr/>
        </p:nvSpPr>
        <p:spPr>
          <a:xfrm>
            <a:off x="6643702" y="6215082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DC690A"/>
                </a:solidFill>
              </a:rPr>
              <a:t>Croped</a:t>
            </a:r>
            <a:r>
              <a:rPr lang="en-US" sz="1600" dirty="0" smtClean="0">
                <a:solidFill>
                  <a:srgbClr val="DC690A"/>
                </a:solidFill>
              </a:rPr>
              <a:t> Layout </a:t>
            </a:r>
            <a:endParaRPr lang="en-US" sz="1600" dirty="0">
              <a:solidFill>
                <a:srgbClr val="DC690A"/>
              </a:solidFill>
            </a:endParaRPr>
          </a:p>
        </p:txBody>
      </p:sp>
      <p:pic>
        <p:nvPicPr>
          <p:cNvPr id="19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124466" y="5685589"/>
            <a:ext cx="705183" cy="7482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57224" y="-214338"/>
            <a:ext cx="7400916" cy="1285884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Flowers Course</a:t>
            </a:r>
            <a:endParaRPr lang="id-ID" sz="32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pic>
        <p:nvPicPr>
          <p:cNvPr id="6" name="Content Placeholder 4" descr="flower1.png"/>
          <p:cNvPicPr>
            <a:picLocks noChangeAspect="1"/>
          </p:cNvPicPr>
          <p:nvPr/>
        </p:nvPicPr>
        <p:blipFill>
          <a:blip r:embed="rId2">
            <a:lum bright="52000" contrast="-25000"/>
          </a:blip>
          <a:stretch>
            <a:fillRect/>
          </a:stretch>
        </p:blipFill>
        <p:spPr>
          <a:xfrm rot="20908683">
            <a:off x="-245126" y="982046"/>
            <a:ext cx="3469686" cy="5384887"/>
          </a:xfrm>
          <a:prstGeom prst="rect">
            <a:avLst/>
          </a:prstGeom>
        </p:spPr>
      </p:pic>
      <p:pic>
        <p:nvPicPr>
          <p:cNvPr id="7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1981822" y="113449"/>
            <a:ext cx="705183" cy="748205"/>
          </a:xfrm>
          <a:prstGeom prst="rect">
            <a:avLst/>
          </a:prstGeom>
        </p:spPr>
      </p:pic>
      <p:pic>
        <p:nvPicPr>
          <p:cNvPr id="5" name="Content Placeholder 4" descr="flower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320977">
            <a:off x="-39335" y="4797989"/>
            <a:ext cx="1553465" cy="1648238"/>
          </a:xfrm>
        </p:spPr>
      </p:pic>
      <p:pic>
        <p:nvPicPr>
          <p:cNvPr id="36866" name="Picture 2" descr="D:\CHIN VEI\F-dIAnA file's\TA\AUTOCAD5\printing\Perspektif\6. Flowers Course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571736" y="1071546"/>
            <a:ext cx="3619524" cy="2714644"/>
          </a:xfrm>
          <a:prstGeom prst="rect">
            <a:avLst/>
          </a:prstGeom>
          <a:noFill/>
        </p:spPr>
      </p:pic>
      <p:pic>
        <p:nvPicPr>
          <p:cNvPr id="9" name="Picture 2" descr="D:\CHIN VEI\F-dIAnA file's\TA\AUTOCAD5\printing\Perspektif\6. Flowers Cour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1285860"/>
            <a:ext cx="3810025" cy="2857520"/>
          </a:xfrm>
          <a:prstGeom prst="rect">
            <a:avLst/>
          </a:prstGeom>
          <a:noFill/>
        </p:spPr>
      </p:pic>
      <p:pic>
        <p:nvPicPr>
          <p:cNvPr id="10" name="Picture 2" descr="D:\CHIN VEI\F-dIAnA file's\TA\AUTOCAD4\print eval 2\jpeg\2. Layout.jpg"/>
          <p:cNvPicPr>
            <a:picLocks noChangeAspect="1" noChangeArrowheads="1"/>
          </p:cNvPicPr>
          <p:nvPr/>
        </p:nvPicPr>
        <p:blipFill>
          <a:blip r:embed="rId5" cstate="print"/>
          <a:srcRect l="25496" t="20470" r="51562" b="52084"/>
          <a:stretch>
            <a:fillRect/>
          </a:stretch>
        </p:blipFill>
        <p:spPr bwMode="auto">
          <a:xfrm>
            <a:off x="7143768" y="4286256"/>
            <a:ext cx="1773790" cy="151577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358050" y="5929330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DC690A"/>
                </a:solidFill>
              </a:rPr>
              <a:t>Croped</a:t>
            </a:r>
            <a:r>
              <a:rPr lang="en-US" sz="1600" dirty="0" smtClean="0">
                <a:solidFill>
                  <a:srgbClr val="DC690A"/>
                </a:solidFill>
              </a:rPr>
              <a:t> Layout </a:t>
            </a:r>
            <a:endParaRPr lang="en-US" sz="1600" dirty="0">
              <a:solidFill>
                <a:srgbClr val="DC690A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7290" y="4303455"/>
            <a:ext cx="60722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Fungsi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kursus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merangkai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bunga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potong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(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kapasitas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10 org) 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Lokasi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 view mini bar,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gudang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penyimpanan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, staff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Perabot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meja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kursus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fungsional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(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sesuai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kebutuhan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dan</a:t>
            </a: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aktifitas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peserta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kursus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)</a:t>
            </a: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Nuansa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Homy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&amp; Nature (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OUTSIDE IN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berasal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</a:t>
            </a:r>
            <a:endParaRPr lang="en-US" sz="1600" b="1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Bahan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 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Batu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panel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kayu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rotan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kaca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Warna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Monocrome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Brown (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Hangat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</a:p>
          <a:p>
            <a:pPr marL="238125" lvl="1">
              <a:buFont typeface="Arial" pitchFamily="34" charset="0"/>
              <a:buChar char="•"/>
            </a:pPr>
            <a:endParaRPr lang="en-US" sz="1600" b="1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lvl="1">
              <a:buFont typeface="Arial" pitchFamily="34" charset="0"/>
              <a:buChar char="•"/>
            </a:pPr>
            <a:endParaRPr lang="en-US" sz="1600" dirty="0">
              <a:solidFill>
                <a:srgbClr val="A14D07"/>
              </a:solidFill>
              <a:latin typeface="Comic Sans MS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 rot="18412626">
            <a:off x="7699388" y="4744009"/>
            <a:ext cx="1023072" cy="828967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rot="10800000">
            <a:off x="2000232" y="2428868"/>
            <a:ext cx="1357322" cy="285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2143108" y="3643314"/>
            <a:ext cx="1214446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357950" y="2928934"/>
            <a:ext cx="642942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215074" y="3643314"/>
            <a:ext cx="785818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215074" y="2000240"/>
            <a:ext cx="714380" cy="500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858016" y="1643050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492303"/>
                </a:solidFill>
                <a:latin typeface="Bradley Hand ITC" pitchFamily="66" charset="0"/>
              </a:rPr>
              <a:t>Kaca</a:t>
            </a:r>
            <a:endParaRPr lang="en-US" sz="2000" b="1" dirty="0" smtClean="0">
              <a:solidFill>
                <a:srgbClr val="492303"/>
              </a:solidFill>
              <a:latin typeface="Bradley Hand ITC" pitchFamily="66" charset="0"/>
            </a:endParaRPr>
          </a:p>
          <a:p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(outside in-</a:t>
            </a:r>
            <a:r>
              <a:rPr lang="en-US" sz="1500" dirty="0" err="1" smtClean="0">
                <a:solidFill>
                  <a:srgbClr val="492303"/>
                </a:solidFill>
                <a:latin typeface="Comic Sans MS" pitchFamily="66" charset="0"/>
              </a:rPr>
              <a:t>transparant</a:t>
            </a:r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858016" y="2643182"/>
            <a:ext cx="30718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92303"/>
                </a:solidFill>
                <a:latin typeface="Bradley Hand ITC" pitchFamily="66" charset="0"/>
              </a:rPr>
              <a:t>Display</a:t>
            </a:r>
          </a:p>
          <a:p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( </a:t>
            </a:r>
            <a:r>
              <a:rPr lang="en-US" sz="1500" dirty="0" err="1" smtClean="0">
                <a:solidFill>
                  <a:srgbClr val="492303"/>
                </a:solidFill>
                <a:latin typeface="Comic Sans MS" pitchFamily="66" charset="0"/>
              </a:rPr>
              <a:t>bunga</a:t>
            </a:r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 </a:t>
            </a:r>
            <a:r>
              <a:rPr lang="en-US" sz="1500" dirty="0" err="1" smtClean="0">
                <a:solidFill>
                  <a:srgbClr val="492303"/>
                </a:solidFill>
                <a:latin typeface="Comic Sans MS" pitchFamily="66" charset="0"/>
              </a:rPr>
              <a:t>rangkai</a:t>
            </a:r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 </a:t>
            </a:r>
            <a:r>
              <a:rPr lang="en-US" sz="1500" dirty="0" err="1" smtClean="0">
                <a:solidFill>
                  <a:srgbClr val="492303"/>
                </a:solidFill>
                <a:latin typeface="Comic Sans MS" pitchFamily="66" charset="0"/>
              </a:rPr>
              <a:t>pilihan</a:t>
            </a:r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29454" y="3500438"/>
            <a:ext cx="29289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492303"/>
                </a:solidFill>
                <a:latin typeface="Bradley Hand ITC" pitchFamily="66" charset="0"/>
              </a:rPr>
              <a:t>Koral</a:t>
            </a:r>
            <a:endParaRPr lang="en-US" b="1" dirty="0" smtClean="0">
              <a:solidFill>
                <a:srgbClr val="492303"/>
              </a:solidFill>
              <a:latin typeface="Bradley Hand ITC" pitchFamily="66" charset="0"/>
            </a:endParaRPr>
          </a:p>
          <a:p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(</a:t>
            </a:r>
            <a:r>
              <a:rPr lang="en-US" sz="1500" dirty="0" err="1" smtClean="0">
                <a:solidFill>
                  <a:srgbClr val="492303"/>
                </a:solidFill>
                <a:latin typeface="Comic Sans MS" pitchFamily="66" charset="0"/>
              </a:rPr>
              <a:t>suasana</a:t>
            </a:r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 outdoor)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71472" y="1785926"/>
            <a:ext cx="29289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92303"/>
                </a:solidFill>
                <a:latin typeface="Bradley Hand ITC" pitchFamily="66" charset="0"/>
              </a:rPr>
              <a:t>LCD</a:t>
            </a:r>
            <a:r>
              <a:rPr lang="en-US" b="1" dirty="0" smtClean="0">
                <a:solidFill>
                  <a:srgbClr val="492303"/>
                </a:solidFill>
                <a:latin typeface="Comic Sans MS" pitchFamily="66" charset="0"/>
              </a:rPr>
              <a:t> </a:t>
            </a:r>
          </a:p>
          <a:p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(</a:t>
            </a:r>
            <a:r>
              <a:rPr lang="en-US" sz="1500" dirty="0" err="1" smtClean="0">
                <a:solidFill>
                  <a:srgbClr val="492303"/>
                </a:solidFill>
                <a:latin typeface="Comic Sans MS" pitchFamily="66" charset="0"/>
              </a:rPr>
              <a:t>untuk</a:t>
            </a:r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 </a:t>
            </a:r>
            <a:r>
              <a:rPr lang="en-US" sz="1500" dirty="0" err="1" smtClean="0">
                <a:solidFill>
                  <a:srgbClr val="492303"/>
                </a:solidFill>
                <a:latin typeface="Comic Sans MS" pitchFamily="66" charset="0"/>
              </a:rPr>
              <a:t>mengajar</a:t>
            </a:r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 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0034" y="3000373"/>
            <a:ext cx="2071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492303"/>
                </a:solidFill>
                <a:latin typeface="Bradley Hand ITC" pitchFamily="66" charset="0"/>
              </a:rPr>
              <a:t>Meja</a:t>
            </a:r>
            <a:r>
              <a:rPr lang="en-US" b="1" dirty="0" smtClean="0">
                <a:solidFill>
                  <a:srgbClr val="492303"/>
                </a:solidFill>
                <a:latin typeface="Bradley Hand ITC" pitchFamily="66" charset="0"/>
              </a:rPr>
              <a:t> </a:t>
            </a:r>
            <a:r>
              <a:rPr lang="en-US" b="1" dirty="0" err="1" smtClean="0">
                <a:solidFill>
                  <a:srgbClr val="492303"/>
                </a:solidFill>
                <a:latin typeface="Bradley Hand ITC" pitchFamily="66" charset="0"/>
              </a:rPr>
              <a:t>Kursus</a:t>
            </a:r>
            <a:endParaRPr lang="en-US" b="1" dirty="0" smtClean="0">
              <a:solidFill>
                <a:srgbClr val="492303"/>
              </a:solidFill>
              <a:latin typeface="Bradley Hand ITC" pitchFamily="66" charset="0"/>
            </a:endParaRPr>
          </a:p>
          <a:p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(</a:t>
            </a:r>
            <a:r>
              <a:rPr lang="en-US" sz="1500" dirty="0" err="1" smtClean="0">
                <a:solidFill>
                  <a:srgbClr val="492303"/>
                </a:solidFill>
                <a:latin typeface="Comic Sans MS" pitchFamily="66" charset="0"/>
              </a:rPr>
              <a:t>Multifungsi</a:t>
            </a:r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 </a:t>
            </a:r>
            <a:r>
              <a:rPr lang="en-US" sz="1500" dirty="0" err="1" smtClean="0">
                <a:solidFill>
                  <a:srgbClr val="492303"/>
                </a:solidFill>
                <a:latin typeface="Comic Sans MS" pitchFamily="66" charset="0"/>
              </a:rPr>
              <a:t>sesuai</a:t>
            </a:r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 </a:t>
            </a:r>
          </a:p>
          <a:p>
            <a:r>
              <a:rPr lang="en-US" sz="1500" dirty="0" err="1" smtClean="0">
                <a:solidFill>
                  <a:srgbClr val="492303"/>
                </a:solidFill>
                <a:latin typeface="Comic Sans MS" pitchFamily="66" charset="0"/>
              </a:rPr>
              <a:t>Kebutuhan</a:t>
            </a:r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 )</a:t>
            </a:r>
          </a:p>
        </p:txBody>
      </p:sp>
      <p:pic>
        <p:nvPicPr>
          <p:cNvPr id="51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6768169" y="5471275"/>
            <a:ext cx="705183" cy="7482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794" y="214290"/>
            <a:ext cx="5715040" cy="1357322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Pendahuluan</a:t>
            </a:r>
            <a:endParaRPr lang="id-ID" sz="60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pic>
        <p:nvPicPr>
          <p:cNvPr id="4" name="Content Placeholder 3" descr="Country Flower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5000636"/>
            <a:ext cx="1686670" cy="1643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5786" y="1357298"/>
            <a:ext cx="2305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492303"/>
                </a:solidFill>
                <a:latin typeface="Comic Sans MS" pitchFamily="66" charset="0"/>
              </a:rPr>
              <a:t>Latar</a:t>
            </a:r>
            <a:r>
              <a:rPr lang="en-US" sz="2400" dirty="0" smtClean="0">
                <a:solidFill>
                  <a:srgbClr val="492303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492303"/>
                </a:solidFill>
                <a:latin typeface="Comic Sans MS" pitchFamily="66" charset="0"/>
              </a:rPr>
              <a:t>Belakang</a:t>
            </a:r>
            <a:endParaRPr lang="id-ID" sz="2400" dirty="0" smtClean="0">
              <a:solidFill>
                <a:srgbClr val="492303"/>
              </a:solidFill>
              <a:latin typeface="Comic Sans MS" pitchFamily="66" charset="0"/>
            </a:endParaRPr>
          </a:p>
        </p:txBody>
      </p:sp>
      <p:pic>
        <p:nvPicPr>
          <p:cNvPr id="8" name="Content Placeholder 3" descr="Country Flowers.jpg"/>
          <p:cNvPicPr>
            <a:picLocks noChangeAspect="1"/>
          </p:cNvPicPr>
          <p:nvPr/>
        </p:nvPicPr>
        <p:blipFill>
          <a:blip r:embed="rId2">
            <a:lum bright="57000" contrast="-32000"/>
          </a:blip>
          <a:stretch>
            <a:fillRect/>
          </a:stretch>
        </p:blipFill>
        <p:spPr>
          <a:xfrm>
            <a:off x="2928926" y="2143116"/>
            <a:ext cx="3532671" cy="3441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1538" y="1785926"/>
            <a:ext cx="6858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/>
            <a:endParaRPr lang="id-ID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/>
            <a:endParaRPr lang="id-ID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/>
            <a:endParaRPr lang="id-ID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/>
            <a:endParaRPr lang="id-ID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71538" y="1857364"/>
            <a:ext cx="728667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Surabaya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salah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satu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kota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besar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dengan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penduduk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yang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cukup</a:t>
            </a:r>
            <a:endParaRPr lang="en-US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padat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Kondisi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pertamanan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di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Surabaya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sudah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cukup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maju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dari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penataan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area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taman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yang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STRATEGIS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dan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ASRI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)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Keberadaan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bunga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potong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hanya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terbatas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toko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bunga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secara</a:t>
            </a:r>
            <a:endParaRPr kumimoji="0" lang="en-US" b="0" i="0" u="none" strike="noStrike" cap="none" normalizeH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umum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seperti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menjual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bunga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dan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rangkaian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bunga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pemesanan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Sayangnya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di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Surabaya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sedikit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adanya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fasilitas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lengkap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yang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dapat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memenuhi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kebutuhan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dan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aktifitas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komunitas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penggemar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bunga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0" lang="sv-SE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3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1838946" y="399177"/>
            <a:ext cx="705183" cy="74820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57224" y="0"/>
            <a:ext cx="7400916" cy="1285884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Mini Bar </a:t>
            </a:r>
            <a:b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</a:b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View Course</a:t>
            </a:r>
            <a:endParaRPr lang="id-ID" sz="24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pic>
        <p:nvPicPr>
          <p:cNvPr id="6" name="Content Placeholder 4" descr="flower1.png"/>
          <p:cNvPicPr>
            <a:picLocks noChangeAspect="1"/>
          </p:cNvPicPr>
          <p:nvPr/>
        </p:nvPicPr>
        <p:blipFill>
          <a:blip r:embed="rId2">
            <a:lum bright="52000" contrast="-25000"/>
          </a:blip>
          <a:stretch>
            <a:fillRect/>
          </a:stretch>
        </p:blipFill>
        <p:spPr>
          <a:xfrm rot="20908683">
            <a:off x="-370155" y="1699088"/>
            <a:ext cx="3159060" cy="4480996"/>
          </a:xfrm>
          <a:prstGeom prst="rect">
            <a:avLst/>
          </a:prstGeom>
        </p:spPr>
      </p:pic>
      <p:pic>
        <p:nvPicPr>
          <p:cNvPr id="7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2624763" y="113449"/>
            <a:ext cx="705183" cy="748205"/>
          </a:xfrm>
          <a:prstGeom prst="rect">
            <a:avLst/>
          </a:prstGeom>
        </p:spPr>
      </p:pic>
      <p:pic>
        <p:nvPicPr>
          <p:cNvPr id="5" name="Content Placeholder 4" descr="flower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320977">
            <a:off x="167358" y="4979680"/>
            <a:ext cx="1556864" cy="1651845"/>
          </a:xfrm>
        </p:spPr>
      </p:pic>
      <p:pic>
        <p:nvPicPr>
          <p:cNvPr id="37890" name="Picture 2" descr="D:\CHIN VEI\F-dIAnA file's\TA\AUTOCAD5\printing\Perspektif\7. Mini Bar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857488" y="1214422"/>
            <a:ext cx="3619525" cy="2714644"/>
          </a:xfrm>
          <a:prstGeom prst="rect">
            <a:avLst/>
          </a:prstGeom>
          <a:noFill/>
        </p:spPr>
      </p:pic>
      <p:pic>
        <p:nvPicPr>
          <p:cNvPr id="10" name="Picture 2" descr="D:\CHIN VEI\F-dIAnA file's\TA\AUTOCAD5\printing\Perspektif\7. Mini B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1500174"/>
            <a:ext cx="3619525" cy="2714644"/>
          </a:xfrm>
          <a:prstGeom prst="rect">
            <a:avLst/>
          </a:prstGeom>
          <a:noFill/>
        </p:spPr>
      </p:pic>
      <p:pic>
        <p:nvPicPr>
          <p:cNvPr id="11" name="Picture 2" descr="D:\CHIN VEI\F-dIAnA file's\TA\AUTOCAD4\print eval 2\jpeg\2. Layout.jpg"/>
          <p:cNvPicPr>
            <a:picLocks noChangeAspect="1" noChangeArrowheads="1"/>
          </p:cNvPicPr>
          <p:nvPr/>
        </p:nvPicPr>
        <p:blipFill>
          <a:blip r:embed="rId5" cstate="print"/>
          <a:srcRect l="33593" t="27083" r="50000" b="50000"/>
          <a:stretch>
            <a:fillRect/>
          </a:stretch>
        </p:blipFill>
        <p:spPr bwMode="auto">
          <a:xfrm>
            <a:off x="7072330" y="3286124"/>
            <a:ext cx="1571636" cy="1571636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 rot="18412626">
            <a:off x="7270761" y="3601001"/>
            <a:ext cx="1023072" cy="828967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43108" y="4572008"/>
            <a:ext cx="60722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Fungsi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rileks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melihat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kursus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(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kapasitas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8 org) 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Lokasi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 view course,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dekat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gift shop,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sirkulasi</a:t>
            </a: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Nuansa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Homy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&amp; Nature (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OUTSIDE IN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berasal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</a:t>
            </a:r>
            <a:endParaRPr lang="en-US" sz="1600" b="1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Bahan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 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Batu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panel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kayu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rotan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kaca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Warna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Monocrome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Brown (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Hangat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</a:p>
          <a:p>
            <a:pPr marL="238125" lvl="1">
              <a:buFont typeface="Arial" pitchFamily="34" charset="0"/>
              <a:buChar char="•"/>
            </a:pPr>
            <a:endParaRPr lang="en-US" sz="1600" b="1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lvl="1">
              <a:buFont typeface="Arial" pitchFamily="34" charset="0"/>
              <a:buChar char="•"/>
            </a:pPr>
            <a:endParaRPr lang="en-US" sz="1600" dirty="0">
              <a:solidFill>
                <a:srgbClr val="A14D07"/>
              </a:solidFill>
              <a:latin typeface="Comic Sans MS" pitchFamily="66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0800000">
            <a:off x="2214546" y="2285992"/>
            <a:ext cx="1214446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2214546" y="3357562"/>
            <a:ext cx="928694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643438" y="1571612"/>
            <a:ext cx="2071702" cy="6429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000760" y="2643182"/>
            <a:ext cx="785818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4348" y="1571612"/>
            <a:ext cx="24289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492303"/>
                </a:solidFill>
                <a:latin typeface="Bradley Hand ITC" pitchFamily="66" charset="0"/>
              </a:rPr>
              <a:t>Kaca</a:t>
            </a:r>
            <a:endParaRPr lang="en-US" sz="2000" b="1" dirty="0" smtClean="0">
              <a:solidFill>
                <a:srgbClr val="492303"/>
              </a:solidFill>
              <a:latin typeface="Bradley Hand ITC" pitchFamily="66" charset="0"/>
            </a:endParaRP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(outside in -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transparant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43702" y="1071546"/>
            <a:ext cx="32147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92303"/>
                </a:solidFill>
                <a:latin typeface="Bradley Hand ITC" pitchFamily="66" charset="0"/>
              </a:rPr>
              <a:t>Standing Lamp </a:t>
            </a:r>
          </a:p>
          <a:p>
            <a:r>
              <a:rPr lang="en-US" b="1" dirty="0" smtClean="0">
                <a:solidFill>
                  <a:srgbClr val="492303"/>
                </a:solidFill>
                <a:latin typeface="Bradley Hand ITC" pitchFamily="66" charset="0"/>
              </a:rPr>
              <a:t>(4 head)</a:t>
            </a: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(Outdoor unit)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86578" y="2500306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Dekorasi</a:t>
            </a:r>
            <a:r>
              <a:rPr lang="en-US" dirty="0" smtClean="0"/>
              <a:t> unit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14348" y="3286124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Bradley Hand ITC" pitchFamily="66" charset="0"/>
              </a:rPr>
              <a:t>Kursi</a:t>
            </a:r>
            <a:r>
              <a:rPr lang="en-US" b="1" dirty="0" smtClean="0">
                <a:latin typeface="Bradley Hand ITC" pitchFamily="66" charset="0"/>
              </a:rPr>
              <a:t> bar </a:t>
            </a:r>
          </a:p>
          <a:p>
            <a:r>
              <a:rPr lang="en-US" dirty="0" smtClean="0"/>
              <a:t>( Rotan- nature)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000892" y="4929198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DC690A"/>
                </a:solidFill>
              </a:rPr>
              <a:t>Croped</a:t>
            </a:r>
            <a:r>
              <a:rPr lang="en-US" sz="1600" dirty="0" smtClean="0">
                <a:solidFill>
                  <a:srgbClr val="DC690A"/>
                </a:solidFill>
              </a:rPr>
              <a:t> Layout </a:t>
            </a:r>
            <a:endParaRPr lang="en-US" sz="1600" dirty="0">
              <a:solidFill>
                <a:srgbClr val="DC690A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400916" cy="1285884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Florist- void view</a:t>
            </a:r>
            <a:b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</a:br>
            <a:endParaRPr lang="id-ID" sz="32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pic>
        <p:nvPicPr>
          <p:cNvPr id="6" name="Content Placeholder 4" descr="flower1.png"/>
          <p:cNvPicPr>
            <a:picLocks noChangeAspect="1"/>
          </p:cNvPicPr>
          <p:nvPr/>
        </p:nvPicPr>
        <p:blipFill>
          <a:blip r:embed="rId2">
            <a:lum bright="52000" contrast="-25000"/>
          </a:blip>
          <a:stretch>
            <a:fillRect/>
          </a:stretch>
        </p:blipFill>
        <p:spPr>
          <a:xfrm rot="20908683">
            <a:off x="-230964" y="1650715"/>
            <a:ext cx="2821734" cy="4599504"/>
          </a:xfrm>
          <a:prstGeom prst="rect">
            <a:avLst/>
          </a:prstGeom>
        </p:spPr>
      </p:pic>
      <p:pic>
        <p:nvPicPr>
          <p:cNvPr id="7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1696070" y="327740"/>
            <a:ext cx="705183" cy="748205"/>
          </a:xfrm>
          <a:prstGeom prst="rect">
            <a:avLst/>
          </a:prstGeom>
        </p:spPr>
      </p:pic>
      <p:pic>
        <p:nvPicPr>
          <p:cNvPr id="38914" name="Picture 2" descr="D:\CHIN VEI\F-dIAnA file's\TA\AUTOCAD5\printing\Perspektif\8. Florist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714612" y="1142984"/>
            <a:ext cx="4000528" cy="3000396"/>
          </a:xfrm>
          <a:prstGeom prst="rect">
            <a:avLst/>
          </a:prstGeom>
          <a:noFill/>
        </p:spPr>
      </p:pic>
      <p:pic>
        <p:nvPicPr>
          <p:cNvPr id="8" name="Picture 2" descr="D:\CHIN VEI\F-dIAnA file's\TA\AUTOCAD4\print eval 2\jpeg\2. Layout.jpg"/>
          <p:cNvPicPr>
            <a:picLocks noChangeAspect="1" noChangeArrowheads="1"/>
          </p:cNvPicPr>
          <p:nvPr/>
        </p:nvPicPr>
        <p:blipFill>
          <a:blip r:embed="rId5" cstate="print"/>
          <a:srcRect l="49219" t="48958" r="39550" b="35417"/>
          <a:stretch>
            <a:fillRect/>
          </a:stretch>
        </p:blipFill>
        <p:spPr bwMode="auto">
          <a:xfrm>
            <a:off x="6786578" y="3571876"/>
            <a:ext cx="1785950" cy="1789056"/>
          </a:xfrm>
          <a:prstGeom prst="rect">
            <a:avLst/>
          </a:prstGeom>
          <a:noFill/>
        </p:spPr>
      </p:pic>
      <p:pic>
        <p:nvPicPr>
          <p:cNvPr id="9" name="Picture 2" descr="D:\CHIN VEI\F-dIAnA file's\TA\AUTOCAD5\printing\Perspektif\8. Flori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428736"/>
            <a:ext cx="4000528" cy="3000396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 rot="10800000" flipV="1">
            <a:off x="1928794" y="3714752"/>
            <a:ext cx="928694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1714480" y="2928934"/>
            <a:ext cx="1214446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1928794" y="1500174"/>
            <a:ext cx="2428892" cy="285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500694" y="1428736"/>
            <a:ext cx="1643074" cy="10715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714876" y="2857496"/>
            <a:ext cx="2357454" cy="3571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 rot="18412626">
            <a:off x="7114967" y="3955607"/>
            <a:ext cx="1111983" cy="1019735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4282" y="1285860"/>
            <a:ext cx="24289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92303"/>
                </a:solidFill>
                <a:latin typeface="Bradley Hand ITC" pitchFamily="66" charset="0"/>
              </a:rPr>
              <a:t>Hanging lamp</a:t>
            </a:r>
          </a:p>
          <a:p>
            <a:endParaRPr lang="en-US" sz="1600" dirty="0" smtClean="0">
              <a:solidFill>
                <a:srgbClr val="492303"/>
              </a:solidFill>
              <a:latin typeface="Comic Sans MS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5720" y="2500306"/>
            <a:ext cx="17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92303"/>
                </a:solidFill>
                <a:latin typeface="Bradley Hand ITC" pitchFamily="66" charset="0"/>
              </a:rPr>
              <a:t>Window</a:t>
            </a: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Kesan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Homy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)</a:t>
            </a:r>
            <a:r>
              <a:rPr lang="en-US" sz="1600" dirty="0" smtClean="0">
                <a:latin typeface="Comic Sans MS" pitchFamily="66" charset="0"/>
              </a:rPr>
              <a:t> </a:t>
            </a:r>
            <a:endParaRPr lang="en-US" sz="1600" dirty="0"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7158" y="3714752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492303"/>
                </a:solidFill>
                <a:latin typeface="Bradley Hand ITC" pitchFamily="66" charset="0"/>
              </a:rPr>
              <a:t>Pagar</a:t>
            </a:r>
            <a:endParaRPr lang="en-US" sz="2000" b="1" dirty="0" smtClean="0">
              <a:solidFill>
                <a:srgbClr val="492303"/>
              </a:solidFill>
              <a:latin typeface="Bradley Hand ITC" pitchFamily="66" charset="0"/>
            </a:endParaRP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kesan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 outdoor)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43768" y="1214422"/>
            <a:ext cx="24289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492303"/>
                </a:solidFill>
                <a:latin typeface="Bradley Hand ITC" pitchFamily="66" charset="0"/>
              </a:rPr>
              <a:t>Kanopi</a:t>
            </a:r>
            <a:r>
              <a:rPr lang="en-US" b="1" dirty="0" smtClean="0">
                <a:solidFill>
                  <a:srgbClr val="492303"/>
                </a:solidFill>
                <a:latin typeface="Bradley Hand ITC" pitchFamily="66" charset="0"/>
              </a:rPr>
              <a:t> </a:t>
            </a:r>
            <a:r>
              <a:rPr lang="en-US" b="1" dirty="0" smtClean="0">
                <a:solidFill>
                  <a:srgbClr val="492303"/>
                </a:solidFill>
                <a:latin typeface="Bradley Hand ITC" pitchFamily="66" charset="0"/>
              </a:rPr>
              <a:t>florist- </a:t>
            </a:r>
          </a:p>
          <a:p>
            <a:r>
              <a:rPr lang="en-US" b="1" dirty="0" err="1" smtClean="0">
                <a:solidFill>
                  <a:srgbClr val="492303"/>
                </a:solidFill>
                <a:latin typeface="Bradley Hand ITC" pitchFamily="66" charset="0"/>
              </a:rPr>
              <a:t>Kesan</a:t>
            </a:r>
            <a:r>
              <a:rPr lang="en-US" b="1" dirty="0" smtClean="0">
                <a:solidFill>
                  <a:srgbClr val="492303"/>
                </a:solidFill>
                <a:latin typeface="Bradley Hand ITC" pitchFamily="66" charset="0"/>
              </a:rPr>
              <a:t> outdoor</a:t>
            </a:r>
            <a:endParaRPr lang="en-US" b="1" dirty="0" smtClean="0">
              <a:solidFill>
                <a:srgbClr val="492303"/>
              </a:solidFill>
              <a:latin typeface="Bradley Hand ITC" pitchFamily="66" charset="0"/>
            </a:endParaRPr>
          </a:p>
          <a:p>
            <a:endParaRPr lang="en-US" sz="1600" dirty="0" smtClean="0">
              <a:solidFill>
                <a:srgbClr val="492303"/>
              </a:solidFill>
              <a:latin typeface="Comic Sans MS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29454" y="2571744"/>
            <a:ext cx="24289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492303"/>
                </a:solidFill>
                <a:latin typeface="Bradley Hand ITC" pitchFamily="66" charset="0"/>
              </a:rPr>
              <a:t>Kolam</a:t>
            </a:r>
            <a:r>
              <a:rPr lang="en-US" b="1" dirty="0" smtClean="0">
                <a:solidFill>
                  <a:srgbClr val="492303"/>
                </a:solidFill>
                <a:latin typeface="Bradley Hand ITC" pitchFamily="66" charset="0"/>
              </a:rPr>
              <a:t>- sofa </a:t>
            </a:r>
            <a:r>
              <a:rPr lang="en-US" b="1" dirty="0" err="1" smtClean="0">
                <a:solidFill>
                  <a:srgbClr val="492303"/>
                </a:solidFill>
                <a:latin typeface="Bradley Hand ITC" pitchFamily="66" charset="0"/>
              </a:rPr>
              <a:t>lingkar</a:t>
            </a:r>
            <a:endParaRPr lang="en-US" b="1" dirty="0" smtClean="0">
              <a:solidFill>
                <a:srgbClr val="492303"/>
              </a:solidFill>
              <a:latin typeface="Bradley Hand ITC" pitchFamily="66" charset="0"/>
            </a:endParaRP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kesan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 outdoor)</a:t>
            </a:r>
          </a:p>
          <a:p>
            <a:endParaRPr lang="en-US" sz="1600" dirty="0" smtClean="0">
              <a:solidFill>
                <a:srgbClr val="492303"/>
              </a:solidFill>
              <a:latin typeface="Comic Sans MS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7158" y="4643446"/>
            <a:ext cx="60722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Kolam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sebagai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eye catching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dari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void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dan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view</a:t>
            </a:r>
          </a:p>
          <a:p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da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ri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Main entrance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melalui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dinding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jendela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receptionist</a:t>
            </a: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Nuansa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outdoor (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OUTSIDE IN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berasal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</a:t>
            </a:r>
          </a:p>
          <a:p>
            <a:pPr>
              <a:buFontTx/>
              <a:buChar char="-"/>
            </a:pP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marL="231775" lvl="1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Pagar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pot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lingkar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kanopi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window, plant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kolam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Bahan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batu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panel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kayu,kaca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koral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stone</a:t>
            </a: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Warna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Monocrome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Brown (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Hangat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</a:p>
          <a:p>
            <a:pPr lvl="1">
              <a:buFont typeface="Arial" pitchFamily="34" charset="0"/>
              <a:buChar char="•"/>
            </a:pPr>
            <a:endParaRPr lang="en-US" sz="1600" dirty="0">
              <a:solidFill>
                <a:srgbClr val="A14D07"/>
              </a:solidFill>
              <a:latin typeface="Comic Sans MS" pitchFamily="66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5072066" y="3857628"/>
            <a:ext cx="928694" cy="7858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929322" y="4572008"/>
            <a:ext cx="1643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492303"/>
                </a:solidFill>
                <a:latin typeface="Bradley Hand ITC" pitchFamily="66" charset="0"/>
              </a:rPr>
              <a:t>Koral</a:t>
            </a:r>
            <a:endParaRPr lang="en-US" b="1" dirty="0" smtClean="0">
              <a:solidFill>
                <a:srgbClr val="492303"/>
              </a:solidFill>
              <a:latin typeface="Bradley Hand ITC" pitchFamily="66" charset="0"/>
            </a:endParaRPr>
          </a:p>
          <a:p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(</a:t>
            </a:r>
            <a:r>
              <a:rPr lang="en-US" sz="1500" dirty="0" err="1" smtClean="0">
                <a:solidFill>
                  <a:srgbClr val="492303"/>
                </a:solidFill>
                <a:latin typeface="Comic Sans MS" pitchFamily="66" charset="0"/>
              </a:rPr>
              <a:t>suasana</a:t>
            </a:r>
            <a:r>
              <a:rPr lang="en-US" sz="1500" dirty="0" smtClean="0">
                <a:solidFill>
                  <a:srgbClr val="492303"/>
                </a:solidFill>
                <a:latin typeface="Comic Sans MS" pitchFamily="66" charset="0"/>
              </a:rPr>
              <a:t> outdoor) </a:t>
            </a:r>
          </a:p>
        </p:txBody>
      </p:sp>
      <p:pic>
        <p:nvPicPr>
          <p:cNvPr id="47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8177479" y="4918488"/>
            <a:ext cx="821521" cy="87164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786578" y="5357826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DC690A"/>
                </a:solidFill>
              </a:rPr>
              <a:t>Croped</a:t>
            </a:r>
            <a:r>
              <a:rPr lang="en-US" sz="1600" dirty="0" smtClean="0">
                <a:solidFill>
                  <a:srgbClr val="DC690A"/>
                </a:solidFill>
              </a:rPr>
              <a:t> Layout </a:t>
            </a:r>
            <a:endParaRPr lang="en-US" sz="1600" dirty="0">
              <a:solidFill>
                <a:srgbClr val="DC690A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400916" cy="1285884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Florist Display</a:t>
            </a:r>
            <a:b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</a:br>
            <a:endParaRPr lang="id-ID" sz="32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pic>
        <p:nvPicPr>
          <p:cNvPr id="6" name="Content Placeholder 4" descr="flower1.png"/>
          <p:cNvPicPr>
            <a:picLocks noChangeAspect="1"/>
          </p:cNvPicPr>
          <p:nvPr/>
        </p:nvPicPr>
        <p:blipFill>
          <a:blip r:embed="rId2">
            <a:lum bright="52000" contrast="-25000"/>
          </a:blip>
          <a:stretch>
            <a:fillRect/>
          </a:stretch>
        </p:blipFill>
        <p:spPr>
          <a:xfrm rot="20908683">
            <a:off x="3559868" y="4260103"/>
            <a:ext cx="2109878" cy="2238597"/>
          </a:xfrm>
          <a:prstGeom prst="rect">
            <a:avLst/>
          </a:prstGeom>
        </p:spPr>
      </p:pic>
      <p:pic>
        <p:nvPicPr>
          <p:cNvPr id="7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1838946" y="470616"/>
            <a:ext cx="705183" cy="748205"/>
          </a:xfrm>
          <a:prstGeom prst="rect">
            <a:avLst/>
          </a:prstGeom>
        </p:spPr>
      </p:pic>
      <p:pic>
        <p:nvPicPr>
          <p:cNvPr id="39938" name="Picture 2" descr="D:\CHIN VEI\F-dIAnA file's\TA\AUTOCAD5\printing\Perspektif\10. Artificial Flowers.jpe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714348" y="1500174"/>
            <a:ext cx="3347993" cy="2510995"/>
          </a:xfrm>
          <a:prstGeom prst="rect">
            <a:avLst/>
          </a:prstGeom>
          <a:noFill/>
        </p:spPr>
      </p:pic>
      <p:pic>
        <p:nvPicPr>
          <p:cNvPr id="39939" name="Picture 3" descr="D:\CHIN VEI\F-dIAnA file's\TA\AUTOCAD5\printing\Perspektif\11. Fresh Flowers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857752" y="1500174"/>
            <a:ext cx="3381372" cy="2536029"/>
          </a:xfrm>
          <a:prstGeom prst="rect">
            <a:avLst/>
          </a:prstGeom>
          <a:noFill/>
        </p:spPr>
      </p:pic>
      <p:pic>
        <p:nvPicPr>
          <p:cNvPr id="10" name="Picture 2" descr="D:\CHIN VEI\F-dIAnA file's\TA\AUTOCAD5\printing\Perspektif\10. Artificial Flowers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643050"/>
            <a:ext cx="3347993" cy="2510995"/>
          </a:xfrm>
          <a:prstGeom prst="rect">
            <a:avLst/>
          </a:prstGeom>
          <a:noFill/>
        </p:spPr>
      </p:pic>
      <p:pic>
        <p:nvPicPr>
          <p:cNvPr id="11" name="Picture 3" descr="D:\CHIN VEI\F-dIAnA file's\TA\AUTOCAD5\printing\Perspektif\11. Fresh Flower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1643050"/>
            <a:ext cx="3381372" cy="2536029"/>
          </a:xfrm>
          <a:prstGeom prst="rect">
            <a:avLst/>
          </a:prstGeom>
          <a:noFill/>
        </p:spPr>
      </p:pic>
      <p:pic>
        <p:nvPicPr>
          <p:cNvPr id="9" name="Picture 2" descr="D:\CHIN VEI\F-dIAnA file's\TA\AUTOCAD4\print eval 2\jpeg\2. Layout.jpg"/>
          <p:cNvPicPr>
            <a:picLocks noChangeAspect="1" noChangeArrowheads="1"/>
          </p:cNvPicPr>
          <p:nvPr/>
        </p:nvPicPr>
        <p:blipFill>
          <a:blip r:embed="rId6" cstate="print"/>
          <a:srcRect l="42187" t="41667" r="32813" b="26041"/>
          <a:stretch>
            <a:fillRect/>
          </a:stretch>
        </p:blipFill>
        <p:spPr bwMode="auto">
          <a:xfrm>
            <a:off x="285720" y="3929066"/>
            <a:ext cx="1622334" cy="15716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57224" y="1071546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A14D07"/>
                </a:solidFill>
              </a:rPr>
              <a:t>Artificial flowers</a:t>
            </a:r>
            <a:endParaRPr lang="en-US" sz="2400" dirty="0">
              <a:solidFill>
                <a:srgbClr val="A14D0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3504" y="1071546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A14D07"/>
                </a:solidFill>
              </a:rPr>
              <a:t>Fresh Flowers</a:t>
            </a:r>
            <a:endParaRPr lang="en-US" sz="2400" dirty="0">
              <a:solidFill>
                <a:srgbClr val="A14D07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8412626">
            <a:off x="262364" y="4186073"/>
            <a:ext cx="817763" cy="350420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8412626">
            <a:off x="1081411" y="3913601"/>
            <a:ext cx="441116" cy="602431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8412626">
            <a:off x="657072" y="4755646"/>
            <a:ext cx="397558" cy="591378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14282" y="5500702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DC690A"/>
                </a:solidFill>
              </a:rPr>
              <a:t>Croped</a:t>
            </a:r>
            <a:r>
              <a:rPr lang="en-US" sz="1600" dirty="0" smtClean="0">
                <a:solidFill>
                  <a:srgbClr val="DC690A"/>
                </a:solidFill>
              </a:rPr>
              <a:t> Layout </a:t>
            </a:r>
            <a:endParaRPr lang="en-US" sz="1600" dirty="0">
              <a:solidFill>
                <a:srgbClr val="DC690A"/>
              </a:solidFill>
            </a:endParaRPr>
          </a:p>
        </p:txBody>
      </p:sp>
      <p:pic>
        <p:nvPicPr>
          <p:cNvPr id="19" name="Picture 2" descr="D:\CHIN VEI\F-dIAnA file's\TA\AUTOCAD4\print eval 2\jpeg\2. Layout.jpg"/>
          <p:cNvPicPr>
            <a:picLocks noChangeAspect="1" noChangeArrowheads="1"/>
          </p:cNvPicPr>
          <p:nvPr/>
        </p:nvPicPr>
        <p:blipFill>
          <a:blip r:embed="rId6" cstate="print"/>
          <a:srcRect l="42187" t="41667" r="32813" b="26041"/>
          <a:stretch>
            <a:fillRect/>
          </a:stretch>
        </p:blipFill>
        <p:spPr bwMode="auto">
          <a:xfrm>
            <a:off x="7286644" y="3643314"/>
            <a:ext cx="1622334" cy="157163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143768" y="5214950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DC690A"/>
                </a:solidFill>
              </a:rPr>
              <a:t>Croped</a:t>
            </a:r>
            <a:r>
              <a:rPr lang="en-US" sz="1600" dirty="0" smtClean="0">
                <a:solidFill>
                  <a:srgbClr val="DC690A"/>
                </a:solidFill>
              </a:rPr>
              <a:t> Layout </a:t>
            </a:r>
            <a:endParaRPr lang="en-US" sz="1600" dirty="0">
              <a:solidFill>
                <a:srgbClr val="DC690A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 rot="18412626">
            <a:off x="7622754" y="4458270"/>
            <a:ext cx="365093" cy="941856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18412626">
            <a:off x="7110605" y="3848499"/>
            <a:ext cx="908813" cy="371420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8412626">
            <a:off x="8304730" y="3458138"/>
            <a:ext cx="365093" cy="941856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857356" y="4357694"/>
            <a:ext cx="62151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Artificial/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bunga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plastik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A14D07"/>
                </a:solidFill>
                <a:latin typeface="Comic Sans MS" pitchFamily="66" charset="0"/>
              </a:rPr>
              <a:t>: 3 zap </a:t>
            </a:r>
            <a:r>
              <a:rPr lang="en-US" dirty="0" err="1" smtClean="0">
                <a:solidFill>
                  <a:srgbClr val="A14D07"/>
                </a:solidFill>
                <a:latin typeface="Comic Sans MS" pitchFamily="66" charset="0"/>
              </a:rPr>
              <a:t>keranjang</a:t>
            </a:r>
            <a:endParaRPr lang="en-US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US" sz="14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Fresh/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bunga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segar</a:t>
            </a:r>
            <a:r>
              <a:rPr lang="en-US" sz="1400" dirty="0" smtClean="0">
                <a:solidFill>
                  <a:srgbClr val="A14D07"/>
                </a:solidFill>
                <a:latin typeface="Comic Sans MS" pitchFamily="66" charset="0"/>
              </a:rPr>
              <a:t>	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: </a:t>
            </a:r>
            <a:r>
              <a:rPr lang="en-US" dirty="0" smtClean="0">
                <a:solidFill>
                  <a:srgbClr val="A14D07"/>
                </a:solidFill>
                <a:latin typeface="Comic Sans MS" pitchFamily="66" charset="0"/>
              </a:rPr>
              <a:t>2 zap </a:t>
            </a:r>
            <a:r>
              <a:rPr lang="en-US" dirty="0" err="1" smtClean="0">
                <a:solidFill>
                  <a:srgbClr val="A14D07"/>
                </a:solidFill>
                <a:latin typeface="Comic Sans MS" pitchFamily="66" charset="0"/>
              </a:rPr>
              <a:t>keranjang</a:t>
            </a:r>
            <a:endParaRPr lang="en-US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lvl="6"/>
            <a:r>
              <a:rPr lang="en-US" sz="1400" dirty="0" smtClean="0">
                <a:solidFill>
                  <a:srgbClr val="A14D07"/>
                </a:solidFill>
                <a:latin typeface="Comic Sans MS" pitchFamily="66" charset="0"/>
              </a:rPr>
              <a:t>    </a:t>
            </a:r>
          </a:p>
          <a:p>
            <a:pPr>
              <a:buFontTx/>
              <a:buChar char="-"/>
            </a:pPr>
            <a:endParaRPr lang="en-US" sz="14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-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Nuansa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Homy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&amp; Nature (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OUTSIDE IN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berasal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</a:t>
            </a:r>
          </a:p>
          <a:p>
            <a:pPr marL="23177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Kanopi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window, plant,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keranjang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rotan</a:t>
            </a:r>
            <a:endParaRPr lang="en-US" sz="1600" b="1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Bahan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batu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plant, panel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kayu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kaca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templek</a:t>
            </a:r>
            <a:endParaRPr lang="en-US" sz="1600" b="1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marL="238125" lvl="1"/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          stone,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rotan</a:t>
            </a:r>
            <a:endParaRPr lang="en-US" sz="1600" b="1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Warna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monocrome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Brown (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Hangat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</a:p>
          <a:p>
            <a:pPr lvl="1">
              <a:buFont typeface="Arial" pitchFamily="34" charset="0"/>
              <a:buChar char="•"/>
            </a:pPr>
            <a:endParaRPr lang="en-US" sz="1600" dirty="0">
              <a:solidFill>
                <a:srgbClr val="A14D07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57752" y="785794"/>
            <a:ext cx="3614702" cy="1143008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Vase Display</a:t>
            </a:r>
            <a:b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</a:br>
            <a:endParaRPr lang="id-ID" sz="36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pic>
        <p:nvPicPr>
          <p:cNvPr id="6" name="Content Placeholder 4" descr="flower1.png"/>
          <p:cNvPicPr>
            <a:picLocks noChangeAspect="1"/>
          </p:cNvPicPr>
          <p:nvPr/>
        </p:nvPicPr>
        <p:blipFill>
          <a:blip r:embed="rId2">
            <a:lum bright="52000" contrast="-25000"/>
          </a:blip>
          <a:stretch>
            <a:fillRect/>
          </a:stretch>
        </p:blipFill>
        <p:spPr>
          <a:xfrm rot="20908683">
            <a:off x="3412603" y="4256022"/>
            <a:ext cx="2064119" cy="2190046"/>
          </a:xfrm>
          <a:prstGeom prst="rect">
            <a:avLst/>
          </a:prstGeom>
        </p:spPr>
      </p:pic>
      <p:pic>
        <p:nvPicPr>
          <p:cNvPr id="7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910252" y="470616"/>
            <a:ext cx="705183" cy="748205"/>
          </a:xfrm>
          <a:prstGeom prst="rect">
            <a:avLst/>
          </a:prstGeom>
        </p:spPr>
      </p:pic>
      <p:pic>
        <p:nvPicPr>
          <p:cNvPr id="40962" name="Picture 2" descr="D:\CHIN VEI\F-dIAnA file's\TA\AUTOCAD5\printing\Perspektif\13. Vase Display.jpe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714876" y="1428736"/>
            <a:ext cx="3590916" cy="2693187"/>
          </a:xfrm>
          <a:prstGeom prst="rect">
            <a:avLst/>
          </a:prstGeom>
          <a:noFill/>
        </p:spPr>
      </p:pic>
      <p:pic>
        <p:nvPicPr>
          <p:cNvPr id="40963" name="Picture 3" descr="D:\CHIN VEI\F-dIAnA file's\TA\AUTOCAD5\printing\Perspektif\12.Wrapping.jpe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785786" y="1428736"/>
            <a:ext cx="3590916" cy="2693187"/>
          </a:xfrm>
          <a:prstGeom prst="rect">
            <a:avLst/>
          </a:prstGeom>
          <a:noFill/>
        </p:spPr>
      </p:pic>
      <p:pic>
        <p:nvPicPr>
          <p:cNvPr id="11" name="Picture 3" descr="D:\CHIN VEI\F-dIAnA file's\TA\AUTOCAD5\printing\Perspektif\12.Wrapping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571612"/>
            <a:ext cx="3590916" cy="2693187"/>
          </a:xfrm>
          <a:prstGeom prst="rect">
            <a:avLst/>
          </a:prstGeom>
          <a:noFill/>
        </p:spPr>
      </p:pic>
      <p:pic>
        <p:nvPicPr>
          <p:cNvPr id="12" name="Picture 2" descr="D:\CHIN VEI\F-dIAnA file's\TA\AUTOCAD5\printing\Perspektif\13. Vase Display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643050"/>
            <a:ext cx="3590916" cy="269318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00034" y="714356"/>
            <a:ext cx="4000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Wrapping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/>
            </a:r>
            <a:b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</a:br>
            <a:endParaRPr lang="en-US" dirty="0"/>
          </a:p>
        </p:txBody>
      </p:sp>
      <p:pic>
        <p:nvPicPr>
          <p:cNvPr id="15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7768300" y="470616"/>
            <a:ext cx="705183" cy="748205"/>
          </a:xfrm>
          <a:prstGeom prst="rect">
            <a:avLst/>
          </a:prstGeom>
        </p:spPr>
      </p:pic>
      <p:pic>
        <p:nvPicPr>
          <p:cNvPr id="10" name="Picture 2" descr="D:\CHIN VEI\F-dIAnA file's\TA\AUTOCAD4\print eval 2\jpeg\2. Layout.jpg"/>
          <p:cNvPicPr>
            <a:picLocks noChangeAspect="1" noChangeArrowheads="1"/>
          </p:cNvPicPr>
          <p:nvPr/>
        </p:nvPicPr>
        <p:blipFill>
          <a:blip r:embed="rId6" cstate="print"/>
          <a:srcRect l="29687" t="56250" r="53125" b="19791"/>
          <a:stretch>
            <a:fillRect/>
          </a:stretch>
        </p:blipFill>
        <p:spPr bwMode="auto">
          <a:xfrm>
            <a:off x="7429520" y="4000504"/>
            <a:ext cx="1521940" cy="1591119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5572140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DC690A"/>
                </a:solidFill>
              </a:rPr>
              <a:t>Croped</a:t>
            </a:r>
            <a:r>
              <a:rPr lang="en-US" sz="1600" dirty="0" smtClean="0">
                <a:solidFill>
                  <a:srgbClr val="DC690A"/>
                </a:solidFill>
              </a:rPr>
              <a:t> Layout </a:t>
            </a:r>
            <a:endParaRPr lang="en-US" sz="1600" dirty="0">
              <a:solidFill>
                <a:srgbClr val="DC690A"/>
              </a:solidFill>
            </a:endParaRPr>
          </a:p>
        </p:txBody>
      </p:sp>
      <p:pic>
        <p:nvPicPr>
          <p:cNvPr id="21" name="Picture 2" descr="D:\CHIN VEI\F-dIAnA file's\TA\AUTOCAD4\print eval 2\jpeg\2. Layout.jpg"/>
          <p:cNvPicPr>
            <a:picLocks noChangeAspect="1" noChangeArrowheads="1"/>
          </p:cNvPicPr>
          <p:nvPr/>
        </p:nvPicPr>
        <p:blipFill>
          <a:blip r:embed="rId6" cstate="print"/>
          <a:srcRect l="29687" t="56250" r="53125" b="19791"/>
          <a:stretch>
            <a:fillRect/>
          </a:stretch>
        </p:blipFill>
        <p:spPr bwMode="auto">
          <a:xfrm>
            <a:off x="214282" y="4000504"/>
            <a:ext cx="1521940" cy="1591119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>
          <a:xfrm rot="18888619">
            <a:off x="1135159" y="4609297"/>
            <a:ext cx="482455" cy="1139868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20435642">
            <a:off x="7942293" y="3977917"/>
            <a:ext cx="394313" cy="1003946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358050" y="5572140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DC690A"/>
                </a:solidFill>
              </a:rPr>
              <a:t>Croped</a:t>
            </a:r>
            <a:r>
              <a:rPr lang="en-US" sz="1600" dirty="0" smtClean="0">
                <a:solidFill>
                  <a:srgbClr val="DC690A"/>
                </a:solidFill>
              </a:rPr>
              <a:t> Layout </a:t>
            </a:r>
            <a:endParaRPr lang="en-US" sz="1600" dirty="0">
              <a:solidFill>
                <a:srgbClr val="DC690A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57356" y="4357694"/>
            <a:ext cx="62151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Area wrapping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dekat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dengan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loading doc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dan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staff</a:t>
            </a:r>
          </a:p>
          <a:p>
            <a:pPr>
              <a:buFontTx/>
              <a:buChar char="-"/>
            </a:pP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-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Nuansa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Homy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&amp; Nature (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OUTSIDE IN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berasal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</a:t>
            </a:r>
          </a:p>
          <a:p>
            <a:pPr marL="23177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Partisi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standing lamp(4 head), window</a:t>
            </a: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Bahan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batu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plant, panel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kayu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kaca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rotan</a:t>
            </a:r>
            <a:endParaRPr lang="en-US" sz="1600" b="1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Warna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monocrome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Brown (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Hangat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</a:p>
          <a:p>
            <a:pPr lvl="1">
              <a:buFont typeface="Arial" pitchFamily="34" charset="0"/>
              <a:buChar char="•"/>
            </a:pPr>
            <a:endParaRPr lang="en-US" sz="1600" dirty="0">
              <a:solidFill>
                <a:srgbClr val="A14D07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57224" y="142852"/>
            <a:ext cx="7400916" cy="1285884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Staff </a:t>
            </a:r>
            <a:b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</a:br>
            <a:r>
              <a:rPr lang="en-US" sz="2800" b="1" dirty="0" smtClean="0">
                <a:solidFill>
                  <a:srgbClr val="642F04"/>
                </a:solidFill>
                <a:latin typeface="Bradley Hand ITC" pitchFamily="66" charset="0"/>
              </a:rPr>
              <a:t>Pantry, Locker, Owner, GM</a:t>
            </a:r>
            <a:br>
              <a:rPr lang="en-US" sz="2800" b="1" dirty="0" smtClean="0">
                <a:solidFill>
                  <a:srgbClr val="642F04"/>
                </a:solidFill>
                <a:latin typeface="Bradley Hand ITC" pitchFamily="66" charset="0"/>
              </a:rPr>
            </a:br>
            <a:endParaRPr lang="id-ID" sz="2800" b="1" dirty="0">
              <a:solidFill>
                <a:srgbClr val="642F04"/>
              </a:solidFill>
              <a:latin typeface="Bradley Hand ITC" pitchFamily="66" charset="0"/>
            </a:endParaRPr>
          </a:p>
        </p:txBody>
      </p:sp>
      <p:pic>
        <p:nvPicPr>
          <p:cNvPr id="6" name="Content Placeholder 4" descr="flower1.png"/>
          <p:cNvPicPr>
            <a:picLocks noChangeAspect="1"/>
          </p:cNvPicPr>
          <p:nvPr/>
        </p:nvPicPr>
        <p:blipFill>
          <a:blip r:embed="rId2">
            <a:lum bright="52000" contrast="-25000"/>
          </a:blip>
          <a:stretch>
            <a:fillRect/>
          </a:stretch>
        </p:blipFill>
        <p:spPr>
          <a:xfrm rot="20908683">
            <a:off x="-310278" y="1865686"/>
            <a:ext cx="2792401" cy="4461979"/>
          </a:xfrm>
          <a:prstGeom prst="rect">
            <a:avLst/>
          </a:prstGeom>
        </p:spPr>
      </p:pic>
      <p:pic>
        <p:nvPicPr>
          <p:cNvPr id="7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1838946" y="327740"/>
            <a:ext cx="705183" cy="748205"/>
          </a:xfrm>
          <a:prstGeom prst="rect">
            <a:avLst/>
          </a:prstGeom>
        </p:spPr>
      </p:pic>
      <p:pic>
        <p:nvPicPr>
          <p:cNvPr id="5" name="Content Placeholder 4" descr="flower1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20320977">
            <a:off x="206224" y="5226451"/>
            <a:ext cx="1352326" cy="1434828"/>
          </a:xfrm>
        </p:spPr>
      </p:pic>
      <p:pic>
        <p:nvPicPr>
          <p:cNvPr id="41986" name="Picture 2" descr="D:\CHIN VEI\F-dIAnA file's\TA\AUTOCAD5\printing\Perspektif\14. Owner&amp;Staff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643174" y="1142984"/>
            <a:ext cx="4019544" cy="3014658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8" name="Picture 2" descr="D:\CHIN VEI\F-dIAnA file's\TA\AUTOCAD5\printing\Perspektif\14. Owner&amp;Staf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1428736"/>
            <a:ext cx="4019544" cy="3014658"/>
          </a:xfrm>
          <a:prstGeom prst="rect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9" name="Picture 2" descr="D:\CHIN VEI\F-dIAnA file's\TA\AUTOCAD4\print eval 2\jpeg\2. Layout.jpg"/>
          <p:cNvPicPr>
            <a:picLocks noChangeAspect="1" noChangeArrowheads="1"/>
          </p:cNvPicPr>
          <p:nvPr/>
        </p:nvPicPr>
        <p:blipFill>
          <a:blip r:embed="rId6" cstate="print"/>
          <a:srcRect l="24219" t="20834" r="64062" b="41666"/>
          <a:stretch>
            <a:fillRect/>
          </a:stretch>
        </p:blipFill>
        <p:spPr bwMode="auto">
          <a:xfrm>
            <a:off x="7215206" y="3857628"/>
            <a:ext cx="1095383" cy="2628918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>
          <a:xfrm rot="10800000">
            <a:off x="1785918" y="4071942"/>
            <a:ext cx="2286016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1785918" y="1857364"/>
            <a:ext cx="1785950" cy="571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857752" y="3143248"/>
            <a:ext cx="2071702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357818" y="2143116"/>
            <a:ext cx="1643074" cy="7858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 rot="16200000">
            <a:off x="7074086" y="5145267"/>
            <a:ext cx="1782441" cy="642941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929454" y="3286124"/>
            <a:ext cx="24289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92303"/>
                </a:solidFill>
                <a:latin typeface="Bradley Hand ITC" pitchFamily="66" charset="0"/>
              </a:rPr>
              <a:t>Locker</a:t>
            </a: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kapasitas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 24 org)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29454" y="1857364"/>
            <a:ext cx="24289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92303"/>
                </a:solidFill>
                <a:latin typeface="Bradley Hand ITC" pitchFamily="66" charset="0"/>
              </a:rPr>
              <a:t>Owner </a:t>
            </a:r>
            <a:r>
              <a:rPr lang="en-US" b="1" dirty="0" err="1" smtClean="0">
                <a:solidFill>
                  <a:srgbClr val="492303"/>
                </a:solidFill>
                <a:latin typeface="Bradley Hand ITC" pitchFamily="66" charset="0"/>
              </a:rPr>
              <a:t>dan</a:t>
            </a:r>
            <a:r>
              <a:rPr lang="en-US" b="1" dirty="0" smtClean="0">
                <a:solidFill>
                  <a:srgbClr val="492303"/>
                </a:solidFill>
                <a:latin typeface="Bradley Hand ITC" pitchFamily="66" charset="0"/>
              </a:rPr>
              <a:t> GM</a:t>
            </a: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(office room)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0034" y="1428736"/>
            <a:ext cx="1714512" cy="6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92303"/>
                </a:solidFill>
                <a:latin typeface="Bradley Hand ITC" pitchFamily="66" charset="0"/>
              </a:rPr>
              <a:t>Main doors</a:t>
            </a:r>
          </a:p>
          <a:p>
            <a:r>
              <a:rPr lang="en-US" b="1" dirty="0" smtClean="0">
                <a:solidFill>
                  <a:srgbClr val="492303"/>
                </a:solidFill>
                <a:latin typeface="Bradley Hand ITC" pitchFamily="66" charset="0"/>
              </a:rPr>
              <a:t>(staff area)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8596" y="3643314"/>
            <a:ext cx="17859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92303"/>
                </a:solidFill>
                <a:latin typeface="Bradley Hand ITC" pitchFamily="66" charset="0"/>
              </a:rPr>
              <a:t>Pantry</a:t>
            </a:r>
          </a:p>
          <a:p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(area </a:t>
            </a:r>
            <a:r>
              <a:rPr lang="en-US" sz="1600" dirty="0" err="1" smtClean="0">
                <a:solidFill>
                  <a:srgbClr val="492303"/>
                </a:solidFill>
                <a:latin typeface="Comic Sans MS" pitchFamily="66" charset="0"/>
              </a:rPr>
              <a:t>rehat</a:t>
            </a:r>
            <a:r>
              <a:rPr lang="en-US" sz="1600" dirty="0" smtClean="0">
                <a:solidFill>
                  <a:srgbClr val="492303"/>
                </a:solidFill>
                <a:latin typeface="Comic Sans MS" pitchFamily="66" charset="0"/>
              </a:rPr>
              <a:t> 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43042" y="4643446"/>
            <a:ext cx="60722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Staff area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terdapat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pantry, locker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ruang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owner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dan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GM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Terdapat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pintu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khusus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area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ruang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staff</a:t>
            </a:r>
          </a:p>
          <a:p>
            <a:pPr>
              <a:buFontTx/>
              <a:buChar char="-"/>
            </a:pPr>
            <a:endParaRPr lang="en-US" sz="1600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Nuansa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outdoor (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OUTSIDE IN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  <a:r>
              <a:rPr lang="en-US" sz="1600" dirty="0" err="1" smtClean="0">
                <a:solidFill>
                  <a:srgbClr val="A14D07"/>
                </a:solidFill>
                <a:latin typeface="Comic Sans MS" pitchFamily="66" charset="0"/>
              </a:rPr>
              <a:t>berasal</a:t>
            </a:r>
            <a:r>
              <a:rPr lang="en-US" sz="1600" dirty="0" smtClean="0">
                <a:solidFill>
                  <a:srgbClr val="A14D07"/>
                </a:solidFill>
                <a:latin typeface="Comic Sans MS" pitchFamily="66" charset="0"/>
              </a:rPr>
              <a:t> :</a:t>
            </a:r>
            <a:endParaRPr lang="en-US" sz="1600" b="1" dirty="0" smtClean="0">
              <a:solidFill>
                <a:srgbClr val="A14D07"/>
              </a:solidFill>
              <a:latin typeface="Comic Sans MS" pitchFamily="66" charset="0"/>
            </a:endParaRP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Bahan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batu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bata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panel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kayu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, </a:t>
            </a:r>
          </a:p>
          <a:p>
            <a:pPr marL="238125"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Warna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: 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Monocrome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 Brown (</a:t>
            </a:r>
            <a:r>
              <a:rPr lang="en-US" sz="1600" b="1" dirty="0" err="1" smtClean="0">
                <a:solidFill>
                  <a:srgbClr val="A14D07"/>
                </a:solidFill>
                <a:latin typeface="Comic Sans MS" pitchFamily="66" charset="0"/>
              </a:rPr>
              <a:t>Hangat</a:t>
            </a:r>
            <a:r>
              <a:rPr lang="en-US" sz="1600" b="1" dirty="0" smtClean="0">
                <a:solidFill>
                  <a:srgbClr val="A14D07"/>
                </a:solidFill>
                <a:latin typeface="Comic Sans MS" pitchFamily="66" charset="0"/>
              </a:rPr>
              <a:t>) </a:t>
            </a:r>
          </a:p>
          <a:p>
            <a:pPr lvl="1">
              <a:buFont typeface="Arial" pitchFamily="34" charset="0"/>
              <a:buChar char="•"/>
            </a:pPr>
            <a:endParaRPr lang="en-US" sz="1600" dirty="0">
              <a:solidFill>
                <a:srgbClr val="A14D07"/>
              </a:solidFill>
              <a:latin typeface="Comic Sans MS" pitchFamily="66" charset="0"/>
            </a:endParaRPr>
          </a:p>
        </p:txBody>
      </p:sp>
      <p:pic>
        <p:nvPicPr>
          <p:cNvPr id="34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8314351" y="5685589"/>
            <a:ext cx="705183" cy="7482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CHIN VEI\F-dIAnA file's\TA\AUTOCAD4\print eval 2\jpeg\14. Axonomet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ardengatehpyhrtwelcm4.gif"/>
          <p:cNvPicPr>
            <a:picLocks noChangeAspect="1"/>
          </p:cNvPicPr>
          <p:nvPr/>
        </p:nvPicPr>
        <p:blipFill>
          <a:blip r:embed="rId2">
            <a:lum bright="38000" contrast="-17000"/>
          </a:blip>
          <a:stretch>
            <a:fillRect/>
          </a:stretch>
        </p:blipFill>
        <p:spPr>
          <a:xfrm>
            <a:off x="1142976" y="2357430"/>
            <a:ext cx="6858048" cy="414070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42910" y="64291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1E03"/>
                </a:solidFill>
                <a:effectLst/>
                <a:uLnTx/>
                <a:uFillTx/>
                <a:latin typeface="Bradley Hand ITC" pitchFamily="66" charset="0"/>
                <a:ea typeface="+mj-ea"/>
                <a:cs typeface="+mj-cs"/>
              </a:rPr>
              <a:t>Ho</a:t>
            </a:r>
            <a:r>
              <a:rPr kumimoji="0" lang="id-ID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radley Hand ITC" pitchFamily="66" charset="0"/>
                <a:ea typeface="+mj-ea"/>
                <a:cs typeface="+mj-cs"/>
              </a:rPr>
              <a:t>use </a:t>
            </a:r>
            <a:r>
              <a:rPr kumimoji="0" lang="id-ID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C690A"/>
                </a:solidFill>
                <a:effectLst/>
                <a:uLnTx/>
                <a:uFillTx/>
                <a:latin typeface="Bradley Hand ITC" pitchFamily="66" charset="0"/>
                <a:ea typeface="+mj-ea"/>
                <a:cs typeface="+mj-cs"/>
              </a:rPr>
              <a:t>Of Flow</a:t>
            </a:r>
            <a:r>
              <a:rPr kumimoji="0" lang="id-ID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03B"/>
                </a:solidFill>
                <a:effectLst/>
                <a:uLnTx/>
                <a:uFillTx/>
                <a:latin typeface="Bradley Hand ITC" pitchFamily="66" charset="0"/>
                <a:ea typeface="+mj-ea"/>
                <a:cs typeface="+mj-cs"/>
              </a:rPr>
              <a:t>ers</a:t>
            </a:r>
            <a:r>
              <a:rPr kumimoji="0" lang="id-ID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C690A"/>
                </a:solidFill>
                <a:effectLst/>
                <a:uLnTx/>
                <a:uFillTx/>
                <a:latin typeface="Bradley Hand ITC" pitchFamily="66" charset="0"/>
                <a:ea typeface="+mj-ea"/>
                <a:cs typeface="+mj-cs"/>
              </a:rPr>
              <a:t> 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714480" y="4857760"/>
            <a:ext cx="5572132" cy="1357322"/>
          </a:xfrm>
        </p:spPr>
        <p:txBody>
          <a:bodyPr>
            <a:normAutofit/>
          </a:bodyPr>
          <a:lstStyle/>
          <a:p>
            <a:r>
              <a:rPr lang="id-ID" sz="2400" b="1" dirty="0" smtClean="0">
                <a:solidFill>
                  <a:srgbClr val="492303"/>
                </a:solidFill>
                <a:latin typeface="Bradley Hand ITC" pitchFamily="66" charset="0"/>
              </a:rPr>
              <a:t>By : Ferdiana Handayah</a:t>
            </a:r>
          </a:p>
          <a:p>
            <a:r>
              <a:rPr lang="id-ID" sz="2400" b="1" dirty="0" smtClean="0">
                <a:solidFill>
                  <a:srgbClr val="492303"/>
                </a:solidFill>
                <a:latin typeface="Bradley Hand ITC" pitchFamily="66" charset="0"/>
              </a:rPr>
              <a:t>41406073</a:t>
            </a:r>
            <a:r>
              <a:rPr lang="id-ID" sz="2800" b="1" dirty="0" smtClean="0">
                <a:solidFill>
                  <a:srgbClr val="492303"/>
                </a:solidFill>
                <a:latin typeface="BankGothic Lt BT" pitchFamily="34" charset="0"/>
              </a:rPr>
              <a:t> </a:t>
            </a:r>
            <a:endParaRPr lang="id-ID" sz="2800" b="1" dirty="0">
              <a:solidFill>
                <a:srgbClr val="492303"/>
              </a:solidFill>
              <a:latin typeface="BankGothic Lt BT" pitchFamily="34" charset="0"/>
            </a:endParaRPr>
          </a:p>
        </p:txBody>
      </p:sp>
      <p:pic>
        <p:nvPicPr>
          <p:cNvPr id="1026" name="Picture 2" descr="D:\CHIN VEI\PICTURE\ALL PICTURE\BACKGROUND\CLIP ART\11971492831735019249annamcrowley_Country_Frame_4.svg.h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28728" y="1785926"/>
            <a:ext cx="635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Thank you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794" y="214290"/>
            <a:ext cx="5715040" cy="1357322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Pendahuluan</a:t>
            </a:r>
            <a:endParaRPr lang="id-ID" sz="60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pic>
        <p:nvPicPr>
          <p:cNvPr id="4" name="Content Placeholder 3" descr="Country Flower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5000636"/>
            <a:ext cx="1571636" cy="1530990"/>
          </a:xfrm>
          <a:prstGeom prst="rect">
            <a:avLst/>
          </a:prstGeom>
        </p:spPr>
      </p:pic>
      <p:pic>
        <p:nvPicPr>
          <p:cNvPr id="8" name="Content Placeholder 3" descr="Country Flowers.jpg"/>
          <p:cNvPicPr>
            <a:picLocks noChangeAspect="1"/>
          </p:cNvPicPr>
          <p:nvPr/>
        </p:nvPicPr>
        <p:blipFill>
          <a:blip r:embed="rId2">
            <a:lum bright="57000" contrast="-32000"/>
          </a:blip>
          <a:stretch>
            <a:fillRect/>
          </a:stretch>
        </p:blipFill>
        <p:spPr>
          <a:xfrm>
            <a:off x="3428992" y="2500306"/>
            <a:ext cx="3165998" cy="30841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14414" y="1785926"/>
            <a:ext cx="6858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/>
            <a:endParaRPr lang="id-ID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/>
            <a:endParaRPr lang="id-ID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/>
            <a:endParaRPr lang="id-ID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/>
            <a:endParaRPr lang="id-ID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34" y="1285860"/>
            <a:ext cx="3339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492303"/>
                </a:solidFill>
                <a:latin typeface="Comic Sans MS" pitchFamily="66" charset="0"/>
              </a:rPr>
              <a:t>Alasan</a:t>
            </a:r>
            <a:r>
              <a:rPr lang="en-US" sz="2400" dirty="0" smtClean="0">
                <a:solidFill>
                  <a:srgbClr val="492303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492303"/>
                </a:solidFill>
                <a:latin typeface="Comic Sans MS" pitchFamily="66" charset="0"/>
              </a:rPr>
              <a:t>pemilihan</a:t>
            </a:r>
            <a:r>
              <a:rPr lang="en-US" sz="2400" dirty="0" smtClean="0">
                <a:solidFill>
                  <a:srgbClr val="492303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492303"/>
                </a:solidFill>
                <a:latin typeface="Comic Sans MS" pitchFamily="66" charset="0"/>
              </a:rPr>
              <a:t>judul</a:t>
            </a:r>
            <a:endParaRPr lang="id-ID" sz="2400" dirty="0" smtClean="0">
              <a:solidFill>
                <a:srgbClr val="492303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6" y="5072074"/>
            <a:ext cx="6929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sz="2000" i="1" dirty="0" smtClean="0">
                <a:solidFill>
                  <a:schemeClr val="accent2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House of Flowers 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menyediakan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fasilitas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lengkap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bagi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masyarakat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sesuai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kebutuhan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dan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aktifitasnya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),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bernuansa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A14D07"/>
                </a:solidFill>
                <a:latin typeface="Comic Sans MS" pitchFamily="66" charset="0"/>
                <a:cs typeface="Times New Roman" pitchFamily="18" charset="0"/>
              </a:rPr>
              <a:t>HOMY and</a:t>
            </a:r>
            <a:r>
              <a:rPr lang="en-US" sz="2000" dirty="0" smtClean="0">
                <a:solidFill>
                  <a:srgbClr val="A14D07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A14D07"/>
                </a:solidFill>
                <a:latin typeface="Comic Sans MS" pitchFamily="66" charset="0"/>
                <a:cs typeface="Times New Roman" pitchFamily="18" charset="0"/>
              </a:rPr>
              <a:t>NATURE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dengan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sentuhan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warna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 yang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hangat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dan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nyaman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785918" y="1785926"/>
            <a:ext cx="60721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Bradley Hand ITC" pitchFamily="66" charset="0"/>
                <a:ea typeface="Calibri" pitchFamily="34" charset="0"/>
                <a:cs typeface="Times New Roman" pitchFamily="18" charset="0"/>
              </a:rPr>
              <a:t>Judul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Bradley Hand ITC" pitchFamily="66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Bradley Hand ITC" pitchFamily="66" charset="0"/>
                <a:ea typeface="Calibri" pitchFamily="34" charset="0"/>
                <a:cs typeface="Times New Roman" pitchFamily="18" charset="0"/>
              </a:rPr>
              <a:t>Perancangan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Bradley Hand ITC" pitchFamily="66" charset="0"/>
                <a:ea typeface="Calibri" pitchFamily="34" charset="0"/>
                <a:cs typeface="Times New Roman" pitchFamily="18" charset="0"/>
              </a:rPr>
              <a:t> Interior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radley Hand ITC" pitchFamily="66" charset="0"/>
                <a:ea typeface="Calibri" pitchFamily="34" charset="0"/>
                <a:cs typeface="Times New Roman" pitchFamily="18" charset="0"/>
              </a:rPr>
              <a:t>House Of Flower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radley Hand ITC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Bradley Hand ITC" pitchFamily="66" charset="0"/>
                <a:ea typeface="Calibri" pitchFamily="34" charset="0"/>
                <a:cs typeface="Times New Roman" pitchFamily="18" charset="0"/>
              </a:rPr>
              <a:t>di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Bradley Hand ITC" pitchFamily="66" charset="0"/>
                <a:ea typeface="Calibri" pitchFamily="34" charset="0"/>
                <a:cs typeface="Times New Roman" pitchFamily="18" charset="0"/>
              </a:rPr>
              <a:t> Surabaya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Bradley Hand ITC" pitchFamily="66" charset="0"/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714744" y="3857628"/>
            <a:ext cx="2000264" cy="1588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43570" y="3071810"/>
            <a:ext cx="20717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5C0000"/>
                </a:solidFill>
                <a:latin typeface="Algerian" pitchFamily="82" charset="0"/>
              </a:rPr>
              <a:t>HOMY and NATURE</a:t>
            </a:r>
            <a:endParaRPr lang="en-US" sz="3600" dirty="0">
              <a:solidFill>
                <a:srgbClr val="5C0000"/>
              </a:solidFill>
              <a:latin typeface="Algerian" pitchFamily="82" charset="0"/>
            </a:endParaRPr>
          </a:p>
        </p:txBody>
      </p:sp>
      <p:pic>
        <p:nvPicPr>
          <p:cNvPr id="21" name="Content Placeholder 3" descr="1194983772452460363school_country__abiclipa_01.svg.hi.png"/>
          <p:cNvPicPr>
            <a:picLocks noChangeAspect="1"/>
          </p:cNvPicPr>
          <p:nvPr/>
        </p:nvPicPr>
        <p:blipFill>
          <a:blip r:embed="rId3">
            <a:lum bright="44000" contrast="-70000"/>
          </a:blip>
          <a:stretch>
            <a:fillRect/>
          </a:stretch>
        </p:blipFill>
        <p:spPr>
          <a:xfrm>
            <a:off x="1428728" y="2111943"/>
            <a:ext cx="1620853" cy="293718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1357290" y="2500306"/>
            <a:ext cx="2071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642F04"/>
                </a:solidFill>
                <a:latin typeface="Algerian" pitchFamily="82" charset="0"/>
              </a:rPr>
              <a:t>HOUSE</a:t>
            </a:r>
            <a:endParaRPr lang="en-US" sz="4000" dirty="0">
              <a:solidFill>
                <a:srgbClr val="642F04"/>
              </a:solidFill>
              <a:latin typeface="Algerian" pitchFamily="82" charset="0"/>
            </a:endParaRPr>
          </a:p>
        </p:txBody>
      </p:sp>
      <p:pic>
        <p:nvPicPr>
          <p:cNvPr id="20" name="Content Placeholder 3" descr="1194983772452460363school_country__abiclipa_01.svg.h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480" y="3143248"/>
            <a:ext cx="1285931" cy="1928258"/>
          </a:xfrm>
          <a:prstGeom prst="rect">
            <a:avLst/>
          </a:prstGeom>
        </p:spPr>
      </p:pic>
      <p:pic>
        <p:nvPicPr>
          <p:cNvPr id="22" name="Content Placeholder 4" descr="flowe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110842">
            <a:off x="2882720" y="4445808"/>
            <a:ext cx="547700" cy="581114"/>
          </a:xfrm>
          <a:prstGeom prst="rect">
            <a:avLst/>
          </a:prstGeom>
        </p:spPr>
      </p:pic>
      <p:pic>
        <p:nvPicPr>
          <p:cNvPr id="23" name="Content Placeholder 4" descr="flower1.png"/>
          <p:cNvPicPr>
            <a:picLocks noChangeAspect="1"/>
          </p:cNvPicPr>
          <p:nvPr/>
        </p:nvPicPr>
        <p:blipFill>
          <a:blip r:embed="rId6" cstate="print">
            <a:lum bright="33000" contrast="-40000"/>
          </a:blip>
          <a:stretch>
            <a:fillRect/>
          </a:stretch>
        </p:blipFill>
        <p:spPr>
          <a:xfrm rot="18913422">
            <a:off x="1035958" y="3567923"/>
            <a:ext cx="1149805" cy="1219952"/>
          </a:xfrm>
          <a:prstGeom prst="rect">
            <a:avLst/>
          </a:prstGeom>
        </p:spPr>
      </p:pic>
      <p:pic>
        <p:nvPicPr>
          <p:cNvPr id="24" name="Content Placeholder 3" descr="1194983772452460363school_country__abiclipa_01.svg.h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72396" y="3286124"/>
            <a:ext cx="895420" cy="1342686"/>
          </a:xfrm>
          <a:prstGeom prst="rect">
            <a:avLst/>
          </a:prstGeom>
        </p:spPr>
      </p:pic>
      <p:pic>
        <p:nvPicPr>
          <p:cNvPr id="25" name="Content Placeholder 4" descr="flowe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110842">
            <a:off x="1838946" y="470615"/>
            <a:ext cx="705183" cy="7482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52" y="357166"/>
            <a:ext cx="6643734" cy="1214446"/>
          </a:xfrm>
        </p:spPr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Rumusan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Masalah</a:t>
            </a:r>
            <a:endParaRPr lang="id-ID" sz="54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1538" y="1785926"/>
            <a:ext cx="6858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/>
            <a:endParaRPr lang="id-ID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/>
            <a:endParaRPr lang="id-ID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/>
            <a:endParaRPr lang="id-ID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/>
            <a:endParaRPr lang="id-ID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Content Placeholder 3" descr="Country Flowers.jpg"/>
          <p:cNvPicPr>
            <a:picLocks noChangeAspect="1"/>
          </p:cNvPicPr>
          <p:nvPr/>
        </p:nvPicPr>
        <p:blipFill>
          <a:blip r:embed="rId2">
            <a:lum bright="57000" contrast="-32000"/>
          </a:blip>
          <a:stretch>
            <a:fillRect/>
          </a:stretch>
        </p:blipFill>
        <p:spPr>
          <a:xfrm>
            <a:off x="3214678" y="2285992"/>
            <a:ext cx="3143272" cy="3061982"/>
          </a:xfrm>
          <a:prstGeom prst="rect">
            <a:avLst/>
          </a:prstGeom>
        </p:spPr>
      </p:pic>
      <p:pic>
        <p:nvPicPr>
          <p:cNvPr id="4" name="Content Placeholder 3" descr="Country Flower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5140" y="4714884"/>
            <a:ext cx="1837132" cy="1789621"/>
          </a:xfrm>
          <a:prstGeom prst="rect">
            <a:avLst/>
          </a:prstGeom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785786" y="1571612"/>
            <a:ext cx="785818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Bagaimana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merancang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interior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dengan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konsep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“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House of Flower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” (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rumah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bunga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)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di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Surabaya?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A14D07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sv-SE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Bagaimana merancang </a:t>
            </a:r>
            <a:r>
              <a:rPr kumimoji="0" lang="id-ID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interior </a:t>
            </a:r>
            <a:r>
              <a:rPr kumimoji="0" lang="sv-SE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sebuah rumah bunga  yang tidak hanya </a:t>
            </a:r>
            <a:r>
              <a:rPr kumimoji="0" lang="sv-SE" b="1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nyaman, unik dan menarik</a:t>
            </a:r>
            <a:r>
              <a:rPr kumimoji="0" lang="sv-SE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, tetapi juga memberikan </a:t>
            </a:r>
            <a:r>
              <a:rPr kumimoji="0" lang="id-ID" b="1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fasilitas lengkap </a:t>
            </a:r>
            <a:r>
              <a:rPr kumimoji="0" lang="id-ID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serta </a:t>
            </a:r>
            <a:r>
              <a:rPr kumimoji="0" lang="sv-SE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informasi yang  jelas</a:t>
            </a:r>
            <a:r>
              <a:rPr kumimoji="0" lang="id-ID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A14D07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endParaRPr lang="en-US" dirty="0" smtClean="0">
              <a:solidFill>
                <a:srgbClr val="A14D07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Bagaimana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merancang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sirkulasi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ruan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interior yang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memberikan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kenyamanan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bagi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pengunjung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A14D07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9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910252" y="613491"/>
            <a:ext cx="705183" cy="748205"/>
          </a:xfrm>
          <a:prstGeom prst="rect">
            <a:avLst/>
          </a:prstGeom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714348" y="4643446"/>
            <a:ext cx="514350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A14D07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**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Merancang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rumah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bunga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dengan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642F04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konsep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642F04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642F04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rumah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642F04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642F04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hunian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yang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unik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dengan </a:t>
            </a:r>
            <a:r>
              <a:rPr kumimoji="0" lang="id-ID" b="1" i="0" u="none" strike="noStrike" cap="none" normalizeH="0" baseline="0" dirty="0" smtClean="0">
                <a:ln>
                  <a:noFill/>
                </a:ln>
                <a:solidFill>
                  <a:srgbClr val="642F04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fasilitas lengkap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642F04"/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642F04"/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642F04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sirkulasi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642F04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disesuaikan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dengan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kebutuhan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dan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aktifitas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pengunjung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untuk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memberikan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A14D07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642F04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kenyamanan</a:t>
            </a:r>
            <a:r>
              <a:rPr lang="en-US" b="1" dirty="0" smtClean="0">
                <a:solidFill>
                  <a:srgbClr val="642F04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642F04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ketenangan</a:t>
            </a:r>
            <a:r>
              <a:rPr lang="en-US" b="1" dirty="0" smtClean="0">
                <a:solidFill>
                  <a:srgbClr val="A14D07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A14D07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dan</a:t>
            </a:r>
            <a:r>
              <a:rPr lang="en-US" b="1" dirty="0" smtClean="0">
                <a:solidFill>
                  <a:srgbClr val="A14D07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642F04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kemudahan</a:t>
            </a:r>
            <a:r>
              <a:rPr lang="en-US" b="1" dirty="0" smtClean="0">
                <a:solidFill>
                  <a:srgbClr val="642F04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642F04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akses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642F04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rmAutofit/>
          </a:bodyPr>
          <a:lstStyle/>
          <a:p>
            <a:r>
              <a:rPr lang="id-ID" sz="60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Concept design</a:t>
            </a:r>
            <a:endParaRPr lang="id-ID" sz="60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pic>
        <p:nvPicPr>
          <p:cNvPr id="5" name="Content Placeholder 3" descr="1194983772452460363school_country__abiclipa_01.svg.hi.png"/>
          <p:cNvPicPr>
            <a:picLocks noChangeAspect="1"/>
          </p:cNvPicPr>
          <p:nvPr/>
        </p:nvPicPr>
        <p:blipFill>
          <a:blip r:embed="rId3">
            <a:lum bright="44000" contrast="-70000"/>
          </a:blip>
          <a:stretch>
            <a:fillRect/>
          </a:stretch>
        </p:blipFill>
        <p:spPr>
          <a:xfrm>
            <a:off x="6357950" y="2643182"/>
            <a:ext cx="2209001" cy="400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4500562" y="2143116"/>
            <a:ext cx="3357586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id-ID" sz="16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Memasukkan suasana out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door</a:t>
            </a:r>
            <a:r>
              <a:rPr lang="id-ID" sz="16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k</a:t>
            </a:r>
            <a:r>
              <a:rPr lang="id-ID" sz="16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e dalam ruangan (indoor)</a:t>
            </a:r>
            <a:endParaRPr lang="en-US" sz="1600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endParaRPr lang="id-ID" sz="1600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Karakter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bahan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:</a:t>
            </a:r>
          </a:p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Natural, Outdoor Unit, 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Hangat</a:t>
            </a:r>
            <a:endParaRPr lang="en-US" sz="1600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KACA (Glass Clear)</a:t>
            </a:r>
          </a:p>
          <a:p>
            <a:pPr marL="342900" indent="-342900">
              <a:buAutoNum type="arabicPeriod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BATA(Bricks)</a:t>
            </a:r>
          </a:p>
          <a:p>
            <a:pPr marL="342900" indent="-342900">
              <a:buAutoNum type="arabicPeriod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BATU (Stone)</a:t>
            </a:r>
            <a:endParaRPr lang="id-ID" sz="1600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endParaRPr lang="en-US" sz="1600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* </a:t>
            </a:r>
            <a:r>
              <a:rPr lang="id-ID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KACA</a:t>
            </a:r>
            <a:r>
              <a:rPr lang="id-ID" sz="15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(</a:t>
            </a:r>
            <a:r>
              <a:rPr lang="id-ID" sz="15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Glass Clear</a:t>
            </a:r>
            <a:r>
              <a:rPr lang="id-ID" sz="15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) untuk memasukkan suasana outdoor ke dalam ruangan dengan karakter </a:t>
            </a:r>
            <a:r>
              <a:rPr lang="id-ID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KACA</a:t>
            </a:r>
            <a:r>
              <a:rPr lang="id-ID" sz="15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yang transparant </a:t>
            </a:r>
          </a:p>
          <a:p>
            <a:pPr algn="ctr"/>
            <a:r>
              <a:rPr lang="id-ID" sz="15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7290" y="1357298"/>
            <a:ext cx="664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 smtClean="0">
                <a:solidFill>
                  <a:srgbClr val="642F04"/>
                </a:solidFill>
                <a:latin typeface="Comic Sans MS" pitchFamily="66" charset="0"/>
              </a:rPr>
              <a:t>Concept : </a:t>
            </a:r>
            <a:r>
              <a:rPr lang="en-US" sz="2400" dirty="0" smtClean="0">
                <a:solidFill>
                  <a:srgbClr val="A14D07"/>
                </a:solidFill>
                <a:latin typeface="Comic Sans MS" pitchFamily="66" charset="0"/>
              </a:rPr>
              <a:t>Outside In </a:t>
            </a:r>
            <a:r>
              <a:rPr lang="en-US" dirty="0" smtClean="0">
                <a:solidFill>
                  <a:srgbClr val="642F04"/>
                </a:solidFill>
                <a:latin typeface="Comic Sans MS" pitchFamily="66" charset="0"/>
              </a:rPr>
              <a:t>(</a:t>
            </a:r>
            <a:r>
              <a:rPr lang="id-ID" dirty="0" smtClean="0">
                <a:solidFill>
                  <a:srgbClr val="642F04"/>
                </a:solidFill>
                <a:latin typeface="Comic Sans MS" pitchFamily="66" charset="0"/>
              </a:rPr>
              <a:t>Outdoor insite indoor</a:t>
            </a:r>
            <a:r>
              <a:rPr lang="en-US" dirty="0" smtClean="0">
                <a:solidFill>
                  <a:srgbClr val="642F04"/>
                </a:solidFill>
                <a:latin typeface="Comic Sans MS" pitchFamily="66" charset="0"/>
              </a:rPr>
              <a:t>)</a:t>
            </a:r>
            <a:endParaRPr lang="id-ID" dirty="0" smtClean="0">
              <a:solidFill>
                <a:srgbClr val="642F04"/>
              </a:solidFill>
              <a:latin typeface="Comic Sans MS" pitchFamily="66" charset="0"/>
            </a:endParaRPr>
          </a:p>
        </p:txBody>
      </p:sp>
      <p:pic>
        <p:nvPicPr>
          <p:cNvPr id="17" name="Picture 16" descr="D:\ferdiana data\TA-Ferdiana\TA\AUTOCAD\layout new grey.jpg"/>
          <p:cNvPicPr/>
          <p:nvPr/>
        </p:nvPicPr>
        <p:blipFill>
          <a:blip r:embed="rId4" cstate="print"/>
          <a:srcRect l="17243" t="7018" r="16064" b="5153"/>
          <a:stretch>
            <a:fillRect/>
          </a:stretch>
        </p:blipFill>
        <p:spPr bwMode="auto">
          <a:xfrm rot="5400000">
            <a:off x="520597" y="2122553"/>
            <a:ext cx="3816525" cy="3429024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1" name="Content Placeholder 3" descr="1194983772452460363school_country__abiclipa_01.svg.hi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00958" y="3929066"/>
            <a:ext cx="1512047" cy="2740013"/>
          </a:xfrm>
        </p:spPr>
      </p:pic>
      <p:cxnSp>
        <p:nvCxnSpPr>
          <p:cNvPr id="23" name="Straight Arrow Connector 22"/>
          <p:cNvCxnSpPr/>
          <p:nvPr/>
        </p:nvCxnSpPr>
        <p:spPr>
          <a:xfrm rot="10800000">
            <a:off x="3143240" y="4357694"/>
            <a:ext cx="1285884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6200000" flipV="1">
            <a:off x="3036083" y="4679165"/>
            <a:ext cx="714380" cy="64294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3214678" y="3214686"/>
            <a:ext cx="1214446" cy="214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3286116" y="3929066"/>
            <a:ext cx="928694" cy="7143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3143240" y="2857496"/>
            <a:ext cx="1000132" cy="14287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 flipV="1">
            <a:off x="3428992" y="2285992"/>
            <a:ext cx="785818" cy="285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714348" y="6143644"/>
            <a:ext cx="1643074" cy="1588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214546" y="5929330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NATURE OUTSIDE</a:t>
            </a:r>
            <a:endParaRPr lang="en-US" dirty="0"/>
          </a:p>
        </p:txBody>
      </p:sp>
      <p:pic>
        <p:nvPicPr>
          <p:cNvPr id="6" name="Picture 3" descr="D:\CHIN VEI\F-dIAnA file's\TA\arah.jpg"/>
          <p:cNvPicPr>
            <a:picLocks noChangeAspect="1" noChangeArrowheads="1"/>
          </p:cNvPicPr>
          <p:nvPr/>
        </p:nvPicPr>
        <p:blipFill>
          <a:blip r:embed="rId5"/>
          <a:srcRect l="23077" t="7130" r="23077" b="18445"/>
          <a:stretch>
            <a:fillRect/>
          </a:stretch>
        </p:blipFill>
        <p:spPr bwMode="auto">
          <a:xfrm>
            <a:off x="500034" y="660777"/>
            <a:ext cx="642942" cy="1125149"/>
          </a:xfrm>
          <a:prstGeom prst="rect">
            <a:avLst/>
          </a:prstGeom>
          <a:noFill/>
        </p:spPr>
      </p:pic>
      <p:cxnSp>
        <p:nvCxnSpPr>
          <p:cNvPr id="46" name="Straight Arrow Connector 45"/>
          <p:cNvCxnSpPr/>
          <p:nvPr/>
        </p:nvCxnSpPr>
        <p:spPr>
          <a:xfrm rot="16200000" flipV="1">
            <a:off x="2518157" y="5411404"/>
            <a:ext cx="714380" cy="357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0" name="Content Placeholder 4" descr="flower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110842">
            <a:off x="1553194" y="399177"/>
            <a:ext cx="705183" cy="7482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174" y="214290"/>
            <a:ext cx="3571900" cy="1142984"/>
          </a:xfrm>
        </p:spPr>
        <p:txBody>
          <a:bodyPr>
            <a:normAutofit/>
          </a:bodyPr>
          <a:lstStyle/>
          <a:p>
            <a:r>
              <a:rPr lang="id-ID" sz="60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Theme</a:t>
            </a:r>
            <a:endParaRPr lang="id-ID" sz="6000" b="1" dirty="0">
              <a:solidFill>
                <a:schemeClr val="accent6">
                  <a:lumMod val="50000"/>
                </a:schemeClr>
              </a:solidFill>
              <a:latin typeface="Bradley Hand ITC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910" y="1214422"/>
            <a:ext cx="4180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000" dirty="0" smtClean="0">
                <a:solidFill>
                  <a:srgbClr val="492303"/>
                </a:solidFill>
                <a:latin typeface="Comic Sans MS" pitchFamily="66" charset="0"/>
              </a:rPr>
              <a:t>Theme   : Homy and Nature Style</a:t>
            </a:r>
          </a:p>
        </p:txBody>
      </p:sp>
      <p:pic>
        <p:nvPicPr>
          <p:cNvPr id="8" name="Content Placeholder 3" descr="Country Flowers.jpg"/>
          <p:cNvPicPr>
            <a:picLocks noChangeAspect="1"/>
          </p:cNvPicPr>
          <p:nvPr/>
        </p:nvPicPr>
        <p:blipFill>
          <a:blip r:embed="rId2">
            <a:lum bright="57000" contrast="-32000"/>
          </a:blip>
          <a:stretch>
            <a:fillRect/>
          </a:stretch>
        </p:blipFill>
        <p:spPr>
          <a:xfrm>
            <a:off x="3071802" y="1571612"/>
            <a:ext cx="3165998" cy="308412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428992" y="2643182"/>
            <a:ext cx="2000264" cy="1588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71802" y="2143116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B</a:t>
            </a:r>
            <a:r>
              <a:rPr lang="id-ID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erciri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k</a:t>
            </a:r>
            <a:r>
              <a:rPr lang="id-ID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has 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4678" y="285749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5C0000"/>
                </a:solidFill>
              </a:rPr>
              <a:t>Karakter</a:t>
            </a:r>
            <a:r>
              <a:rPr lang="en-US" b="1" dirty="0" smtClean="0">
                <a:solidFill>
                  <a:srgbClr val="5C0000"/>
                </a:solidFill>
              </a:rPr>
              <a:t> Design</a:t>
            </a:r>
            <a:endParaRPr lang="en-US" b="1" dirty="0">
              <a:solidFill>
                <a:srgbClr val="5C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0760" y="2071678"/>
            <a:ext cx="2286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492303"/>
                </a:solidFill>
                <a:latin typeface="Algerian" pitchFamily="82" charset="0"/>
              </a:rPr>
              <a:t>NUANSA “HOME”</a:t>
            </a:r>
          </a:p>
          <a:p>
            <a:pPr algn="ctr"/>
            <a:r>
              <a:rPr lang="en-US" sz="1600" dirty="0" err="1" smtClean="0">
                <a:solidFill>
                  <a:srgbClr val="492303"/>
                </a:solidFill>
                <a:latin typeface="Algerian" pitchFamily="82" charset="0"/>
              </a:rPr>
              <a:t>Hangat</a:t>
            </a:r>
            <a:r>
              <a:rPr lang="en-US" sz="1600" dirty="0" smtClean="0">
                <a:solidFill>
                  <a:srgbClr val="492303"/>
                </a:solidFill>
                <a:latin typeface="Algerian" pitchFamily="82" charset="0"/>
              </a:rPr>
              <a:t> &amp; </a:t>
            </a:r>
            <a:r>
              <a:rPr lang="en-US" sz="1600" dirty="0" err="1" smtClean="0">
                <a:solidFill>
                  <a:srgbClr val="492303"/>
                </a:solidFill>
                <a:latin typeface="Algerian" pitchFamily="82" charset="0"/>
              </a:rPr>
              <a:t>Nyaman</a:t>
            </a:r>
            <a:r>
              <a:rPr lang="en-US" sz="1600" dirty="0" smtClean="0">
                <a:solidFill>
                  <a:srgbClr val="492303"/>
                </a:solidFill>
                <a:latin typeface="Algerian" pitchFamily="82" charset="0"/>
              </a:rPr>
              <a:t> </a:t>
            </a:r>
            <a:endParaRPr lang="en-US" sz="1600" dirty="0">
              <a:solidFill>
                <a:srgbClr val="492303"/>
              </a:solidFill>
              <a:latin typeface="Algerian" pitchFamily="8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034" y="1571612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- </a:t>
            </a:r>
            <a:r>
              <a:rPr lang="en-US" sz="2000" b="1" dirty="0" err="1" smtClean="0"/>
              <a:t>Homy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357818" y="4286256"/>
            <a:ext cx="31432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92303"/>
                </a:solidFill>
              </a:rPr>
              <a:t>- </a:t>
            </a:r>
            <a:r>
              <a:rPr lang="id-ID" sz="2000" b="1" dirty="0" smtClean="0">
                <a:solidFill>
                  <a:srgbClr val="492303"/>
                </a:solidFill>
              </a:rPr>
              <a:t>Kar</a:t>
            </a:r>
            <a:r>
              <a:rPr lang="en-US" sz="2000" b="1" dirty="0" smtClean="0">
                <a:solidFill>
                  <a:srgbClr val="492303"/>
                </a:solidFill>
              </a:rPr>
              <a:t>a</a:t>
            </a:r>
            <a:r>
              <a:rPr lang="id-ID" sz="2000" b="1" dirty="0" smtClean="0">
                <a:solidFill>
                  <a:srgbClr val="492303"/>
                </a:solidFill>
              </a:rPr>
              <a:t>kter </a:t>
            </a:r>
            <a:r>
              <a:rPr lang="en-US" sz="2000" b="1" dirty="0" smtClean="0">
                <a:solidFill>
                  <a:srgbClr val="492303"/>
                </a:solidFill>
              </a:rPr>
              <a:t>B</a:t>
            </a:r>
            <a:r>
              <a:rPr lang="id-ID" sz="2000" b="1" dirty="0" smtClean="0">
                <a:solidFill>
                  <a:srgbClr val="492303"/>
                </a:solidFill>
              </a:rPr>
              <a:t>entuk </a:t>
            </a:r>
          </a:p>
          <a:p>
            <a:pPr marL="180975" lvl="3"/>
            <a:r>
              <a:rPr lang="id-ID" dirty="0" smtClean="0">
                <a:solidFill>
                  <a:srgbClr val="A14D07"/>
                </a:solidFill>
              </a:rPr>
              <a:t>Disesuaikan dengan karakter bunga, yaitu :</a:t>
            </a:r>
            <a:endParaRPr lang="en-US" dirty="0" smtClean="0">
              <a:solidFill>
                <a:srgbClr val="A14D07"/>
              </a:solidFill>
            </a:endParaRPr>
          </a:p>
          <a:p>
            <a:pPr marL="349250" lvl="3" indent="-174625">
              <a:buAutoNum type="arabicPeriod"/>
            </a:pPr>
            <a:r>
              <a:rPr lang="en-US" dirty="0" smtClean="0">
                <a:solidFill>
                  <a:srgbClr val="A14D07"/>
                </a:solidFill>
              </a:rPr>
              <a:t> </a:t>
            </a:r>
            <a:r>
              <a:rPr lang="id-ID" dirty="0" smtClean="0">
                <a:solidFill>
                  <a:srgbClr val="A14D07"/>
                </a:solidFill>
              </a:rPr>
              <a:t>Bentukan Organis, </a:t>
            </a:r>
            <a:endParaRPr lang="en-US" dirty="0" smtClean="0">
              <a:solidFill>
                <a:srgbClr val="A14D07"/>
              </a:solidFill>
            </a:endParaRPr>
          </a:p>
          <a:p>
            <a:pPr marL="349250" lvl="3" indent="-174625">
              <a:buAutoNum type="arabicPeriod"/>
            </a:pPr>
            <a:r>
              <a:rPr lang="id-ID" dirty="0" smtClean="0">
                <a:solidFill>
                  <a:srgbClr val="A14D07"/>
                </a:solidFill>
              </a:rPr>
              <a:t>T</a:t>
            </a:r>
            <a:r>
              <a:rPr lang="en-US" dirty="0" err="1" smtClean="0">
                <a:solidFill>
                  <a:srgbClr val="A14D07"/>
                </a:solidFill>
              </a:rPr>
              <a:t>i</a:t>
            </a:r>
            <a:r>
              <a:rPr lang="id-ID" dirty="0" smtClean="0">
                <a:solidFill>
                  <a:srgbClr val="A14D07"/>
                </a:solidFill>
              </a:rPr>
              <a:t>dak kaku, dan</a:t>
            </a:r>
            <a:endParaRPr lang="en-US" dirty="0" smtClean="0">
              <a:solidFill>
                <a:srgbClr val="A14D07"/>
              </a:solidFill>
            </a:endParaRPr>
          </a:p>
          <a:p>
            <a:pPr marL="349250" lvl="3" indent="-174625">
              <a:buAutoNum type="arabicPeriod"/>
            </a:pPr>
            <a:r>
              <a:rPr lang="en-US" dirty="0" smtClean="0">
                <a:solidFill>
                  <a:srgbClr val="A14D07"/>
                </a:solidFill>
              </a:rPr>
              <a:t> </a:t>
            </a:r>
            <a:r>
              <a:rPr lang="id-ID" dirty="0" smtClean="0">
                <a:solidFill>
                  <a:srgbClr val="A14D07"/>
                </a:solidFill>
              </a:rPr>
              <a:t>Dinamis</a:t>
            </a:r>
            <a:r>
              <a:rPr lang="id-ID" dirty="0" smtClean="0">
                <a:solidFill>
                  <a:srgbClr val="492303"/>
                </a:solidFill>
              </a:rPr>
              <a:t>             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1472" y="4429132"/>
            <a:ext cx="34290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000" b="1" dirty="0" smtClean="0">
                <a:solidFill>
                  <a:srgbClr val="492303"/>
                </a:solidFill>
              </a:rPr>
              <a:t> </a:t>
            </a:r>
            <a:r>
              <a:rPr lang="id-ID" sz="2000" b="1" dirty="0" smtClean="0">
                <a:solidFill>
                  <a:srgbClr val="492303"/>
                </a:solidFill>
              </a:rPr>
              <a:t>Nature Style </a:t>
            </a:r>
          </a:p>
          <a:p>
            <a:pPr marL="122238" lvl="1"/>
            <a:r>
              <a:rPr lang="id-ID" dirty="0" smtClean="0">
                <a:solidFill>
                  <a:schemeClr val="accent6">
                    <a:lumMod val="50000"/>
                  </a:schemeClr>
                </a:solidFill>
              </a:rPr>
              <a:t>Menggunakan bahan yang memberi kesan natural, seperti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marL="290513" lvl="1" indent="-174625">
              <a:buAutoNum type="arabicPeriod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B</a:t>
            </a:r>
            <a:r>
              <a:rPr lang="id-ID" dirty="0" smtClean="0">
                <a:solidFill>
                  <a:schemeClr val="accent6">
                    <a:lumMod val="50000"/>
                  </a:schemeClr>
                </a:solidFill>
              </a:rPr>
              <a:t>atu-batuan,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90513" lvl="1" indent="-174625">
              <a:buAutoNum type="arabicPeriod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B</a:t>
            </a:r>
            <a:r>
              <a:rPr lang="id-ID" dirty="0" smtClean="0">
                <a:solidFill>
                  <a:schemeClr val="accent6">
                    <a:lumMod val="50000"/>
                  </a:schemeClr>
                </a:solidFill>
              </a:rPr>
              <a:t>atubata (putih-merah bata)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90513" lvl="1" indent="-174625">
              <a:buAutoNum type="arabicPeriod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P</a:t>
            </a:r>
            <a:r>
              <a:rPr lang="id-ID" dirty="0" smtClean="0">
                <a:solidFill>
                  <a:schemeClr val="accent6">
                    <a:lumMod val="50000"/>
                  </a:schemeClr>
                </a:solidFill>
              </a:rPr>
              <a:t>anel kayu, dsb</a:t>
            </a:r>
            <a:endParaRPr lang="en-US" dirty="0" smtClean="0">
              <a:solidFill>
                <a:srgbClr val="492303"/>
              </a:solidFill>
            </a:endParaRPr>
          </a:p>
        </p:txBody>
      </p:sp>
      <p:pic>
        <p:nvPicPr>
          <p:cNvPr id="20" name="Content Placeholder 3" descr="1194983772452460363school_country__abiclipa_01.svg.hi.png"/>
          <p:cNvPicPr>
            <a:picLocks noChangeAspect="1"/>
          </p:cNvPicPr>
          <p:nvPr/>
        </p:nvPicPr>
        <p:blipFill>
          <a:blip r:embed="rId3">
            <a:lum bright="44000" contrast="-70000"/>
          </a:blip>
          <a:stretch>
            <a:fillRect/>
          </a:stretch>
        </p:blipFill>
        <p:spPr>
          <a:xfrm>
            <a:off x="1000100" y="1857364"/>
            <a:ext cx="1405741" cy="228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3" descr="1194983772452460363school_country__abiclipa_01.svg.h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2" y="2285992"/>
            <a:ext cx="1285884" cy="1928187"/>
          </a:xfrm>
          <a:prstGeom prst="rect">
            <a:avLst/>
          </a:prstGeom>
        </p:spPr>
      </p:pic>
      <p:pic>
        <p:nvPicPr>
          <p:cNvPr id="12290" name="Picture 2" descr="D:\CHIN VEI\F-dIAnA file's\TA\PICTURE\bunga\699px-chrysanthemum_january_2008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4857760"/>
            <a:ext cx="1297666" cy="1113944"/>
          </a:xfrm>
          <a:prstGeom prst="rect">
            <a:avLst/>
          </a:prstGeom>
          <a:noFill/>
        </p:spPr>
      </p:pic>
      <p:pic>
        <p:nvPicPr>
          <p:cNvPr id="22" name="Content Placeholder 4" descr="flower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110842">
            <a:off x="2624764" y="327740"/>
            <a:ext cx="705183" cy="7482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86446" y="3500438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A14D07"/>
                </a:solidFill>
                <a:latin typeface="Algerian" pitchFamily="82" charset="0"/>
              </a:rPr>
              <a:t>Konsep</a:t>
            </a:r>
            <a:r>
              <a:rPr lang="en-US" dirty="0" smtClean="0">
                <a:solidFill>
                  <a:srgbClr val="A14D07"/>
                </a:solidFill>
                <a:latin typeface="Algerian" pitchFamily="82" charset="0"/>
              </a:rPr>
              <a:t> RUMAH HUNIAN</a:t>
            </a:r>
            <a:endParaRPr lang="en-US" dirty="0">
              <a:solidFill>
                <a:srgbClr val="A14D07"/>
              </a:solidFill>
              <a:latin typeface="Algerian" pitchFamily="8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CHIN VEI\F-dIAnA file's\TA\konsep\Pictures\0310wF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1" y="428604"/>
            <a:ext cx="2428893" cy="2793226"/>
          </a:xfrm>
          <a:prstGeom prst="rect">
            <a:avLst/>
          </a:prstGeom>
          <a:noFill/>
        </p:spPr>
      </p:pic>
      <p:pic>
        <p:nvPicPr>
          <p:cNvPr id="31746" name="Picture 2" descr="D:\CHIN VEI\F-dIAnA file's\TA\konsep\Pictures\0507WHT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5" y="428604"/>
            <a:ext cx="2357455" cy="2786082"/>
          </a:xfrm>
          <a:prstGeom prst="rect">
            <a:avLst/>
          </a:prstGeom>
          <a:noFill/>
        </p:spPr>
      </p:pic>
      <p:pic>
        <p:nvPicPr>
          <p:cNvPr id="31747" name="Picture 3" descr="D:\CHIN VEI\F-dIAnA file's\TA\konsep\KONSEP\tea_house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428604"/>
            <a:ext cx="2428892" cy="2783226"/>
          </a:xfrm>
          <a:prstGeom prst="rect">
            <a:avLst/>
          </a:prstGeom>
          <a:noFill/>
        </p:spPr>
      </p:pic>
      <p:pic>
        <p:nvPicPr>
          <p:cNvPr id="31748" name="Picture 4" descr="D:\CHIN VEI\F-dIAnA file's\TA\konsep\KONSEP\french-country-interior-design-2.gif"/>
          <p:cNvPicPr>
            <a:picLocks noChangeAspect="1" noChangeArrowheads="1"/>
          </p:cNvPicPr>
          <p:nvPr/>
        </p:nvPicPr>
        <p:blipFill>
          <a:blip r:embed="rId5"/>
          <a:srcRect l="7500" t="2344" r="-1" b="6249"/>
          <a:stretch>
            <a:fillRect/>
          </a:stretch>
        </p:blipFill>
        <p:spPr bwMode="auto">
          <a:xfrm>
            <a:off x="6000760" y="3500438"/>
            <a:ext cx="2492810" cy="2786082"/>
          </a:xfrm>
          <a:prstGeom prst="rect">
            <a:avLst/>
          </a:prstGeom>
          <a:noFill/>
        </p:spPr>
      </p:pic>
      <p:pic>
        <p:nvPicPr>
          <p:cNvPr id="31749" name="Picture 5" descr="D:\CHIN VEI\F-dIAnA file's\TA\konsep\KONSEP\64714_5.jpg"/>
          <p:cNvPicPr>
            <a:picLocks noChangeAspect="1" noChangeArrowheads="1"/>
          </p:cNvPicPr>
          <p:nvPr/>
        </p:nvPicPr>
        <p:blipFill>
          <a:blip r:embed="rId6"/>
          <a:srcRect l="27083" r="8333"/>
          <a:stretch>
            <a:fillRect/>
          </a:stretch>
        </p:blipFill>
        <p:spPr bwMode="auto">
          <a:xfrm>
            <a:off x="3286115" y="3500438"/>
            <a:ext cx="2399135" cy="278608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429124" y="6286520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492303"/>
                </a:solidFill>
              </a:rPr>
              <a:t>www.dream home </a:t>
            </a:r>
            <a:r>
              <a:rPr lang="en-US" dirty="0" smtClean="0"/>
              <a:t>decorating.com</a:t>
            </a:r>
            <a:endParaRPr lang="en-US" dirty="0"/>
          </a:p>
        </p:txBody>
      </p:sp>
      <p:pic>
        <p:nvPicPr>
          <p:cNvPr id="31750" name="Picture 6" descr="D:\CHIN VEI\F-dIAnA file's\TA\konsep\Pictures\HT10wHT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3500438"/>
            <a:ext cx="2409584" cy="2786082"/>
          </a:xfrm>
          <a:prstGeom prst="rect">
            <a:avLst/>
          </a:prstGeom>
          <a:noFill/>
        </p:spPr>
      </p:pic>
      <p:pic>
        <p:nvPicPr>
          <p:cNvPr id="11" name="Content Placeholder 4" descr="flower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110842">
            <a:off x="124465" y="113448"/>
            <a:ext cx="705183" cy="748205"/>
          </a:xfrm>
          <a:prstGeom prst="rect">
            <a:avLst/>
          </a:prstGeom>
        </p:spPr>
      </p:pic>
      <p:pic>
        <p:nvPicPr>
          <p:cNvPr id="12" name="Content Placeholder 4" descr="flower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110842">
            <a:off x="8314351" y="5614151"/>
            <a:ext cx="705183" cy="7482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Flowers 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type (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Bunga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Potong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Bradley Hand ITC" pitchFamily="66" charset="0"/>
              </a:rPr>
              <a:t>)</a:t>
            </a:r>
            <a:r>
              <a:rPr lang="id-ID" sz="4000" b="1" dirty="0" smtClean="0">
                <a:solidFill>
                  <a:srgbClr val="642F04"/>
                </a:solidFill>
                <a:latin typeface="Bradley Hand ITC" pitchFamily="66" charset="0"/>
              </a:rPr>
              <a:t/>
            </a:r>
            <a:br>
              <a:rPr lang="id-ID" sz="4000" b="1" dirty="0" smtClean="0">
                <a:solidFill>
                  <a:srgbClr val="642F04"/>
                </a:solidFill>
                <a:latin typeface="Bradley Hand ITC" pitchFamily="66" charset="0"/>
              </a:rPr>
            </a:br>
            <a:r>
              <a:rPr lang="en-US" sz="2000" b="1" dirty="0" err="1" smtClean="0">
                <a:solidFill>
                  <a:srgbClr val="642F04"/>
                </a:solidFill>
                <a:latin typeface="Bradley Hand ITC" pitchFamily="66" charset="0"/>
              </a:rPr>
              <a:t>Batasan</a:t>
            </a:r>
            <a:r>
              <a:rPr lang="en-US" sz="2000" b="1" dirty="0" smtClean="0">
                <a:solidFill>
                  <a:srgbClr val="642F04"/>
                </a:solidFill>
                <a:latin typeface="Bradley Hand ITC" pitchFamily="66" charset="0"/>
              </a:rPr>
              <a:t> </a:t>
            </a:r>
            <a:r>
              <a:rPr lang="en-US" sz="2000" b="1" dirty="0" err="1" smtClean="0">
                <a:solidFill>
                  <a:srgbClr val="642F04"/>
                </a:solidFill>
                <a:latin typeface="Bradley Hand ITC" pitchFamily="66" charset="0"/>
              </a:rPr>
              <a:t>Bunga</a:t>
            </a:r>
            <a:endParaRPr lang="id-ID" sz="2000" b="1" dirty="0">
              <a:solidFill>
                <a:srgbClr val="642F04"/>
              </a:solidFill>
              <a:latin typeface="Bradley Hand ITC" pitchFamily="66" charset="0"/>
            </a:endParaRPr>
          </a:p>
        </p:txBody>
      </p:sp>
      <p:pic>
        <p:nvPicPr>
          <p:cNvPr id="2050" name="Picture 2" descr="D:\CHIN VEI\PICTURE\ALL PICTURE\BACKGROUND\CLIP ART\flowerpot1.jpg"/>
          <p:cNvPicPr>
            <a:picLocks noChangeAspect="1" noChangeArrowheads="1"/>
          </p:cNvPicPr>
          <p:nvPr/>
        </p:nvPicPr>
        <p:blipFill>
          <a:blip r:embed="rId2"/>
          <a:srcRect r="2091"/>
          <a:stretch>
            <a:fillRect/>
          </a:stretch>
        </p:blipFill>
        <p:spPr bwMode="auto">
          <a:xfrm>
            <a:off x="7286612" y="4143380"/>
            <a:ext cx="1857388" cy="2454275"/>
          </a:xfrm>
          <a:prstGeom prst="rect">
            <a:avLst/>
          </a:prstGeom>
          <a:noFill/>
        </p:spPr>
      </p:pic>
      <p:pic>
        <p:nvPicPr>
          <p:cNvPr id="9" name="Picture 2" descr="D:\CHIN VEI\PICTURE\ALL PICTURE\BACKGROUND\CLIP ART\flowerpot1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 r="2091"/>
          <a:stretch>
            <a:fillRect/>
          </a:stretch>
        </p:blipFill>
        <p:spPr bwMode="auto">
          <a:xfrm>
            <a:off x="3286116" y="1571612"/>
            <a:ext cx="2948275" cy="3895728"/>
          </a:xfrm>
          <a:prstGeom prst="rect">
            <a:avLst/>
          </a:prstGeom>
          <a:noFill/>
        </p:spPr>
      </p:pic>
      <p:pic>
        <p:nvPicPr>
          <p:cNvPr id="6" name="Content Placeholder 4" descr="flow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842">
            <a:off x="2481888" y="327739"/>
            <a:ext cx="705183" cy="748205"/>
          </a:xfrm>
          <a:prstGeom prst="rect">
            <a:avLst/>
          </a:prstGeom>
        </p:spPr>
      </p:pic>
      <p:pic>
        <p:nvPicPr>
          <p:cNvPr id="7" name="Picture 6" descr="D:\CHIN VEI\F-dIAnA file's\TA\PICTURE\jenis-jenis-mawar.jpg"/>
          <p:cNvPicPr/>
          <p:nvPr/>
        </p:nvPicPr>
        <p:blipFill>
          <a:blip r:embed="rId4" cstate="print"/>
          <a:srcRect l="51082" t="8011" r="3864" b="6195"/>
          <a:stretch>
            <a:fillRect/>
          </a:stretch>
        </p:blipFill>
        <p:spPr bwMode="auto">
          <a:xfrm>
            <a:off x="1000100" y="1285860"/>
            <a:ext cx="150019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00364" y="1285860"/>
            <a:ext cx="35004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Memiliki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1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Kuntum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Bunga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0" lvl="1"/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Contoh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57884" y="2000240"/>
            <a:ext cx="29289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Tx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Gerbera,</a:t>
            </a:r>
          </a:p>
          <a:p>
            <a:pPr marL="0" lvl="1">
              <a:buFontTx/>
              <a:buChar char="-"/>
            </a:pP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Kembang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Bokor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/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Hortensia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</a:p>
          <a:p>
            <a:pPr marL="0" lvl="1">
              <a:buFontTx/>
              <a:buChar char="-"/>
            </a:pP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Mawar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</a:p>
          <a:p>
            <a:pPr marL="0" lvl="1">
              <a:buFontTx/>
              <a:buChar char="-"/>
            </a:pP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Liiy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/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Waterlily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</a:p>
          <a:p>
            <a:pPr marL="0" lvl="1">
              <a:buFontTx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Cosmos, </a:t>
            </a:r>
          </a:p>
          <a:p>
            <a:pPr marL="0" lvl="1">
              <a:buFontTx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Lotus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14678" y="2000240"/>
            <a:ext cx="2500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Tx/>
              <a:buChar char="-"/>
            </a:pP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Anyelir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marL="0" lvl="1">
              <a:buFontTx/>
              <a:buChar char="-"/>
            </a:pP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Anthurium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marL="0" lvl="1">
              <a:buFontTx/>
              <a:buChar char="-"/>
            </a:pP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Krisan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Seruni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marL="0" lvl="1">
              <a:buFontTx/>
              <a:buChar char="-"/>
            </a:pP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Gloferna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034" y="857232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31775">
              <a:buAutoNum type="arabicPeriod"/>
              <a:tabLst>
                <a:tab pos="290513" algn="l"/>
              </a:tabLst>
            </a:pPr>
            <a:r>
              <a:rPr lang="en-US" dirty="0" err="1" smtClean="0">
                <a:solidFill>
                  <a:srgbClr val="642F04"/>
                </a:solidFill>
                <a:latin typeface="Comic Sans MS" pitchFamily="66" charset="0"/>
              </a:rPr>
              <a:t>Standart</a:t>
            </a:r>
            <a:endParaRPr lang="en-US" dirty="0" smtClean="0">
              <a:solidFill>
                <a:srgbClr val="642F04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4348" y="314324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Mawar</a:t>
            </a:r>
            <a:r>
              <a:rPr lang="en-US" dirty="0" smtClean="0"/>
              <a:t>/ Rose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00364" y="3786190"/>
            <a:ext cx="5429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Ujung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tangkai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dengan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beberapa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kuntum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bunga</a:t>
            </a:r>
            <a:endParaRPr lang="en-US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lvl="1"/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Contoh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2910" y="3571876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None/>
            </a:pPr>
            <a:r>
              <a:rPr lang="en-US" dirty="0" smtClean="0">
                <a:solidFill>
                  <a:srgbClr val="642F04"/>
                </a:solidFill>
                <a:latin typeface="Comic Sans MS" pitchFamily="66" charset="0"/>
              </a:rPr>
              <a:t>2. Head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28992" y="4572008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lvl="1" indent="-6350">
              <a:buFontTx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Lily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Ungu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</a:p>
          <a:p>
            <a:pPr marL="6350" lvl="1" indent="-6350">
              <a:buFontTx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Spider Lily, </a:t>
            </a:r>
          </a:p>
        </p:txBody>
      </p:sp>
      <p:pic>
        <p:nvPicPr>
          <p:cNvPr id="18" name="Picture 17" descr="D:\ferdiana data\TA-Ferdiana\TA\PHOTO\scan\scan0029.jpg"/>
          <p:cNvPicPr/>
          <p:nvPr/>
        </p:nvPicPr>
        <p:blipFill>
          <a:blip r:embed="rId5" cstate="print"/>
          <a:srcRect l="29872" t="24131" r="46815" b="57225"/>
          <a:stretch>
            <a:fillRect/>
          </a:stretch>
        </p:blipFill>
        <p:spPr bwMode="auto">
          <a:xfrm>
            <a:off x="928662" y="4000504"/>
            <a:ext cx="1714512" cy="209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714348" y="614364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Lily </a:t>
            </a:r>
            <a:r>
              <a:rPr lang="en-US" dirty="0" err="1" smtClean="0"/>
              <a:t>ungu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929058" y="6072206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dirty="0" err="1" smtClean="0"/>
              <a:t>Batasan</a:t>
            </a:r>
            <a:r>
              <a:rPr lang="en-US" dirty="0" smtClean="0"/>
              <a:t> type/ </a:t>
            </a:r>
            <a:r>
              <a:rPr lang="en-US" dirty="0" err="1" smtClean="0"/>
              <a:t>jenis</a:t>
            </a:r>
            <a:r>
              <a:rPr lang="en-US" dirty="0" smtClean="0"/>
              <a:t> </a:t>
            </a:r>
            <a:r>
              <a:rPr lang="en-US" dirty="0" err="1" smtClean="0"/>
              <a:t>bunga</a:t>
            </a:r>
            <a:r>
              <a:rPr lang="en-US" dirty="0" smtClean="0"/>
              <a:t> </a:t>
            </a:r>
            <a:r>
              <a:rPr lang="en-US" dirty="0" err="1" smtClean="0"/>
              <a:t>potong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CHIN VEI\PICTURE\ALL PICTURE\BACKGROUND\CLIP ART\flowerpot1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 r="2091"/>
          <a:stretch>
            <a:fillRect/>
          </a:stretch>
        </p:blipFill>
        <p:spPr bwMode="auto">
          <a:xfrm>
            <a:off x="3071802" y="1357298"/>
            <a:ext cx="3162589" cy="4178914"/>
          </a:xfrm>
          <a:prstGeom prst="rect">
            <a:avLst/>
          </a:prstGeom>
          <a:noFill/>
        </p:spPr>
      </p:pic>
      <p:pic>
        <p:nvPicPr>
          <p:cNvPr id="5" name="Picture 2" descr="D:\CHIN VEI\PICTURE\ALL PICTURE\BACKGROUND\CLIP ART\flowerpot1.jpg"/>
          <p:cNvPicPr>
            <a:picLocks noChangeAspect="1" noChangeArrowheads="1"/>
          </p:cNvPicPr>
          <p:nvPr/>
        </p:nvPicPr>
        <p:blipFill>
          <a:blip r:embed="rId2"/>
          <a:srcRect r="2091"/>
          <a:stretch>
            <a:fillRect/>
          </a:stretch>
        </p:blipFill>
        <p:spPr bwMode="auto">
          <a:xfrm>
            <a:off x="6929454" y="4071942"/>
            <a:ext cx="1857388" cy="245427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928926" y="642918"/>
            <a:ext cx="58579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000" b="1" dirty="0" err="1" smtClean="0">
                <a:solidFill>
                  <a:srgbClr val="A14D07"/>
                </a:solidFill>
              </a:rPr>
              <a:t>Setiap</a:t>
            </a:r>
            <a:r>
              <a:rPr lang="en-US" sz="2000" b="1" dirty="0" smtClean="0">
                <a:solidFill>
                  <a:srgbClr val="A14D07"/>
                </a:solidFill>
              </a:rPr>
              <a:t> </a:t>
            </a:r>
            <a:r>
              <a:rPr lang="en-US" sz="2000" b="1" dirty="0" err="1" smtClean="0">
                <a:solidFill>
                  <a:srgbClr val="A14D07"/>
                </a:solidFill>
              </a:rPr>
              <a:t>tangkai</a:t>
            </a:r>
            <a:r>
              <a:rPr lang="en-US" sz="2000" b="1" dirty="0" smtClean="0">
                <a:solidFill>
                  <a:srgbClr val="A14D07"/>
                </a:solidFill>
              </a:rPr>
              <a:t> </a:t>
            </a:r>
            <a:r>
              <a:rPr lang="en-US" sz="2000" b="1" dirty="0" err="1" smtClean="0">
                <a:solidFill>
                  <a:srgbClr val="A14D07"/>
                </a:solidFill>
              </a:rPr>
              <a:t>memiliki</a:t>
            </a:r>
            <a:r>
              <a:rPr lang="en-US" sz="2000" b="1" dirty="0" smtClean="0">
                <a:solidFill>
                  <a:srgbClr val="A14D07"/>
                </a:solidFill>
              </a:rPr>
              <a:t> </a:t>
            </a:r>
            <a:r>
              <a:rPr lang="en-US" sz="2000" b="1" dirty="0" err="1" smtClean="0">
                <a:solidFill>
                  <a:srgbClr val="A14D07"/>
                </a:solidFill>
              </a:rPr>
              <a:t>beberapa</a:t>
            </a:r>
            <a:r>
              <a:rPr lang="en-US" sz="2000" b="1" dirty="0" smtClean="0">
                <a:solidFill>
                  <a:srgbClr val="A14D07"/>
                </a:solidFill>
              </a:rPr>
              <a:t> </a:t>
            </a:r>
            <a:r>
              <a:rPr lang="en-US" sz="2000" b="1" dirty="0" err="1" smtClean="0">
                <a:solidFill>
                  <a:srgbClr val="A14D07"/>
                </a:solidFill>
              </a:rPr>
              <a:t>tangkai</a:t>
            </a:r>
            <a:r>
              <a:rPr lang="en-US" sz="2000" b="1" dirty="0" smtClean="0">
                <a:solidFill>
                  <a:srgbClr val="A14D07"/>
                </a:solidFill>
              </a:rPr>
              <a:t> </a:t>
            </a:r>
            <a:r>
              <a:rPr lang="en-US" sz="2000" b="1" dirty="0" err="1" smtClean="0">
                <a:solidFill>
                  <a:srgbClr val="A14D07"/>
                </a:solidFill>
              </a:rPr>
              <a:t>berbunga</a:t>
            </a:r>
            <a:endParaRPr lang="en-US" sz="2000" b="1" dirty="0" smtClean="0">
              <a:solidFill>
                <a:srgbClr val="A14D07"/>
              </a:solidFill>
            </a:endParaRPr>
          </a:p>
          <a:p>
            <a:pPr marL="0" lvl="1"/>
            <a:r>
              <a:rPr lang="en-US" dirty="0" err="1" smtClean="0">
                <a:solidFill>
                  <a:srgbClr val="A14D07"/>
                </a:solidFill>
              </a:rPr>
              <a:t>Contoh</a:t>
            </a:r>
            <a:r>
              <a:rPr lang="en-US" dirty="0" smtClean="0">
                <a:solidFill>
                  <a:srgbClr val="A14D07"/>
                </a:solidFill>
              </a:rPr>
              <a:t> 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034" y="357166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None/>
            </a:pPr>
            <a:r>
              <a:rPr lang="en-US" sz="2000" dirty="0" smtClean="0">
                <a:solidFill>
                  <a:srgbClr val="642F04"/>
                </a:solidFill>
                <a:latin typeface="Comic Sans MS" pitchFamily="66" charset="0"/>
              </a:rPr>
              <a:t>3. Spray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0496" y="1357298"/>
            <a:ext cx="3500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Tx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Bayam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/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Amaranthus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0" lvl="1">
              <a:buFontTx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Aster 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lvl="1">
              <a:buFontTx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Lisianthius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lvl="1">
              <a:buFontTx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Sedap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Malam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lvl="1">
              <a:buFontTx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Morning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glory</a:t>
            </a:r>
          </a:p>
          <a:p>
            <a:pPr marL="0" lvl="1">
              <a:buFontTx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Caspea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lvl="1">
              <a:buFontTx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Baby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breath</a:t>
            </a:r>
          </a:p>
        </p:txBody>
      </p:sp>
      <p:pic>
        <p:nvPicPr>
          <p:cNvPr id="9" name="Picture 8" descr="D:\ferdiana data\TA-Ferdiana\TA\PHOTO\scan\scan0029.jpg"/>
          <p:cNvPicPr/>
          <p:nvPr/>
        </p:nvPicPr>
        <p:blipFill>
          <a:blip r:embed="rId3" cstate="print"/>
          <a:srcRect l="57560" t="34350" r="17360" b="42217"/>
          <a:stretch>
            <a:fillRect/>
          </a:stretch>
        </p:blipFill>
        <p:spPr bwMode="auto">
          <a:xfrm>
            <a:off x="1142976" y="857232"/>
            <a:ext cx="1571636" cy="204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28662" y="278605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57488" y="3571876"/>
            <a:ext cx="68580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Bertangkai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panjang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dengan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posisi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bunga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sejajar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</a:p>
          <a:p>
            <a:pPr>
              <a:buNone/>
            </a:pP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mengelilingi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panjang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tangkai</a:t>
            </a:r>
            <a:endParaRPr lang="en-US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lvl="1"/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Contoh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8596" y="3286124"/>
            <a:ext cx="2357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None/>
            </a:pPr>
            <a:r>
              <a:rPr lang="en-US" sz="2000" dirty="0" smtClean="0">
                <a:solidFill>
                  <a:srgbClr val="642F04"/>
                </a:solidFill>
                <a:latin typeface="Comic Sans MS" pitchFamily="66" charset="0"/>
              </a:rPr>
              <a:t>4. Spike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00496" y="4714884"/>
            <a:ext cx="4214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Anggrek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marL="0" lvl="1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Gladiol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marL="0" lvl="1">
              <a:buFontTx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Melati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</a:p>
          <a:p>
            <a:pPr marL="0" lvl="1">
              <a:buFontTx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Helikonia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</a:p>
          <a:p>
            <a:pPr marL="0" lvl="1">
              <a:buFontTx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Alpina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 cstate="print">
            <a:lum bright="10000" contrast="30000"/>
          </a:blip>
          <a:srcRect/>
          <a:stretch>
            <a:fillRect/>
          </a:stretch>
        </p:blipFill>
        <p:spPr bwMode="auto">
          <a:xfrm>
            <a:off x="1142976" y="3786190"/>
            <a:ext cx="14287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000100" y="5929330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Helikonia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786182" y="6286520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dirty="0" err="1" smtClean="0"/>
              <a:t>Batasan</a:t>
            </a:r>
            <a:r>
              <a:rPr lang="en-US" dirty="0" smtClean="0"/>
              <a:t> type/ </a:t>
            </a:r>
            <a:r>
              <a:rPr lang="en-US" dirty="0" err="1" smtClean="0"/>
              <a:t>jenis</a:t>
            </a:r>
            <a:r>
              <a:rPr lang="en-US" dirty="0" smtClean="0"/>
              <a:t> </a:t>
            </a:r>
            <a:r>
              <a:rPr lang="en-US" dirty="0" err="1" smtClean="0"/>
              <a:t>bunga</a:t>
            </a:r>
            <a:r>
              <a:rPr lang="en-US" dirty="0" smtClean="0"/>
              <a:t> </a:t>
            </a:r>
            <a:r>
              <a:rPr lang="en-US" dirty="0" err="1" smtClean="0"/>
              <a:t>potong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1543</Words>
  <Application>Microsoft Office PowerPoint</Application>
  <PresentationFormat>On-screen Show (4:3)</PresentationFormat>
  <Paragraphs>333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Pendahuluan</vt:lpstr>
      <vt:lpstr>Pendahuluan</vt:lpstr>
      <vt:lpstr>Rumusan Masalah</vt:lpstr>
      <vt:lpstr>Concept design</vt:lpstr>
      <vt:lpstr>Theme</vt:lpstr>
      <vt:lpstr>Slide 7</vt:lpstr>
      <vt:lpstr>Flowers type (Bunga Potong) Batasan Bunga</vt:lpstr>
      <vt:lpstr>Slide 9</vt:lpstr>
      <vt:lpstr>Color</vt:lpstr>
      <vt:lpstr>Bahan /Material</vt:lpstr>
      <vt:lpstr>Analisa &amp; kesimpulan</vt:lpstr>
      <vt:lpstr>Slide 13</vt:lpstr>
      <vt:lpstr>Main Entrance  </vt:lpstr>
      <vt:lpstr>Foyer </vt:lpstr>
      <vt:lpstr>Temporary Court</vt:lpstr>
      <vt:lpstr>Lounge</vt:lpstr>
      <vt:lpstr>Gift Shop </vt:lpstr>
      <vt:lpstr>Flowers Course</vt:lpstr>
      <vt:lpstr>Mini Bar  View Course</vt:lpstr>
      <vt:lpstr>Florist- void view </vt:lpstr>
      <vt:lpstr>Florist Display </vt:lpstr>
      <vt:lpstr>Vase Display </vt:lpstr>
      <vt:lpstr>Staff  Pantry, Locker, Owner, GM 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House Of Flowers</dc:title>
  <dc:creator>steven</dc:creator>
  <cp:lastModifiedBy>User</cp:lastModifiedBy>
  <cp:revision>139</cp:revision>
  <dcterms:created xsi:type="dcterms:W3CDTF">2010-04-27T11:37:23Z</dcterms:created>
  <dcterms:modified xsi:type="dcterms:W3CDTF">2010-06-23T13:56:02Z</dcterms:modified>
</cp:coreProperties>
</file>