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256" r:id="rId2"/>
    <p:sldId id="257" r:id="rId3"/>
    <p:sldId id="28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82" r:id="rId14"/>
    <p:sldId id="273" r:id="rId15"/>
    <p:sldId id="275" r:id="rId16"/>
    <p:sldId id="274" r:id="rId17"/>
    <p:sldId id="276" r:id="rId18"/>
    <p:sldId id="279" r:id="rId19"/>
    <p:sldId id="280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B525-9596-4E64-B744-BE870F21A0A0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CF9C6-A8BA-4CC3-A00C-33AEB5870C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381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CF9C6-A8BA-4CC3-A00C-33AEB5870C7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23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CF9C6-A8BA-4CC3-A00C-33AEB5870C7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234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CF9C6-A8BA-4CC3-A00C-33AEB5870C7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021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E1F9BA51-F8FB-4637-BBA9-C585E233E2CD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5B28F8E6-DE12-4755-97AF-9019A8E06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BA51-F8FB-4637-BBA9-C585E233E2CD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8F8E6-DE12-4755-97AF-9019A8E06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BA51-F8FB-4637-BBA9-C585E233E2CD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8F8E6-DE12-4755-97AF-9019A8E06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BA51-F8FB-4637-BBA9-C585E233E2CD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8F8E6-DE12-4755-97AF-9019A8E06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E1F9BA51-F8FB-4637-BBA9-C585E233E2CD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5B28F8E6-DE12-4755-97AF-9019A8E06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BA51-F8FB-4637-BBA9-C585E233E2CD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8F8E6-DE12-4755-97AF-9019A8E06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BA51-F8FB-4637-BBA9-C585E233E2CD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8F8E6-DE12-4755-97AF-9019A8E06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BA51-F8FB-4637-BBA9-C585E233E2CD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8F8E6-DE12-4755-97AF-9019A8E06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BA51-F8FB-4637-BBA9-C585E233E2CD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8F8E6-DE12-4755-97AF-9019A8E06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BA51-F8FB-4637-BBA9-C585E233E2CD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8F8E6-DE12-4755-97AF-9019A8E06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BA51-F8FB-4637-BBA9-C585E233E2CD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8F8E6-DE12-4755-97AF-9019A8E06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28F8E6-DE12-4755-97AF-9019A8E06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F9BA51-F8FB-4637-BBA9-C585E233E2CD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Word_Document2.docx"/><Relationship Id="rId4" Type="http://schemas.openxmlformats.org/officeDocument/2006/relationships/package" Target="../embeddings/Microsoft_Office_Word_Document1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Document4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962400"/>
            <a:ext cx="3962400" cy="2133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By </a:t>
            </a:r>
            <a:r>
              <a:rPr lang="en-US" sz="2000" dirty="0" err="1" smtClean="0"/>
              <a:t>Meidika</a:t>
            </a:r>
            <a:r>
              <a:rPr lang="en-US" sz="2000" dirty="0" smtClean="0"/>
              <a:t> </a:t>
            </a:r>
            <a:r>
              <a:rPr lang="en-US" sz="2000" dirty="0" err="1" smtClean="0"/>
              <a:t>Wardana</a:t>
            </a:r>
            <a:r>
              <a:rPr lang="en-US" sz="2000" dirty="0" smtClean="0"/>
              <a:t> Kristi,</a:t>
            </a:r>
          </a:p>
          <a:p>
            <a:r>
              <a:rPr lang="en-US" sz="2000" dirty="0" smtClean="0"/>
              <a:t>NRP 26406147</a:t>
            </a:r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19200"/>
            <a:ext cx="5181600" cy="2590800"/>
          </a:xfrm>
        </p:spPr>
        <p:txBody>
          <a:bodyPr>
            <a:noAutofit/>
          </a:bodyPr>
          <a:lstStyle/>
          <a:p>
            <a:r>
              <a:rPr lang="en-US" sz="4000" dirty="0"/>
              <a:t>Implementation of Hybrid Method </a:t>
            </a:r>
            <a:r>
              <a:rPr lang="en-US" sz="4000" dirty="0" smtClean="0"/>
              <a:t>using </a:t>
            </a:r>
            <a:r>
              <a:rPr lang="en-US" sz="4000" dirty="0"/>
              <a:t>Weighted Average and Edge Sensing </a:t>
            </a:r>
            <a:r>
              <a:rPr lang="en-US" sz="4000" dirty="0" smtClean="0"/>
              <a:t>for </a:t>
            </a:r>
            <a:r>
              <a:rPr lang="en-US" sz="4000" dirty="0" err="1"/>
              <a:t>Demosaicking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0345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1"/>
            <a:ext cx="7924800" cy="4495799"/>
          </a:xfrm>
        </p:spPr>
        <p:txBody>
          <a:bodyPr>
            <a:normAutofit/>
          </a:bodyPr>
          <a:lstStyle/>
          <a:p>
            <a:r>
              <a:rPr lang="en-US" sz="2400" dirty="0"/>
              <a:t>The main difference between those 2 algorithm can be seen in images below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gray pixels is pixels involved in the algorithm, and the center red pixel is </a:t>
            </a:r>
            <a:r>
              <a:rPr lang="en-US" sz="2400" dirty="0" smtClean="0"/>
              <a:t>the pixel </a:t>
            </a:r>
            <a:r>
              <a:rPr lang="en-US" sz="2400" dirty="0"/>
              <a:t>which </a:t>
            </a:r>
            <a:r>
              <a:rPr lang="en-US" sz="2400" dirty="0" smtClean="0"/>
              <a:t>color is being </a:t>
            </a:r>
            <a:r>
              <a:rPr lang="en-US" sz="2400" dirty="0"/>
              <a:t>estimated</a:t>
            </a:r>
            <a:r>
              <a:rPr lang="en-US" sz="2400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7696200" cy="914400"/>
          </a:xfrm>
        </p:spPr>
        <p:txBody>
          <a:bodyPr>
            <a:noAutofit/>
          </a:bodyPr>
          <a:lstStyle/>
          <a:p>
            <a:r>
              <a:rPr lang="en-US" sz="4800" dirty="0"/>
              <a:t>Theories </a:t>
            </a:r>
            <a:r>
              <a:rPr lang="en-US" sz="4800" dirty="0" smtClean="0"/>
              <a:t>Used -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Edge </a:t>
            </a:r>
            <a:r>
              <a:rPr lang="en-US" sz="4800" dirty="0"/>
              <a:t>Sensing </a:t>
            </a:r>
            <a:r>
              <a:rPr lang="en-US" sz="4800" dirty="0" smtClean="0"/>
              <a:t>Method (Cont’d)</a:t>
            </a:r>
            <a:endParaRPr lang="en-US" sz="4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39203951"/>
              </p:ext>
            </p:extLst>
          </p:nvPr>
        </p:nvGraphicFramePr>
        <p:xfrm>
          <a:off x="528638" y="3214687"/>
          <a:ext cx="4829175" cy="2271713"/>
        </p:xfrm>
        <a:graphic>
          <a:graphicData uri="http://schemas.openxmlformats.org/presentationml/2006/ole">
            <p:oleObj spid="_x0000_s2102" name="Document" r:id="rId4" imgW="5155176" imgH="2399581" progId="Word.Document.12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0808883"/>
              </p:ext>
            </p:extLst>
          </p:nvPr>
        </p:nvGraphicFramePr>
        <p:xfrm>
          <a:off x="3357563" y="3186112"/>
          <a:ext cx="4900612" cy="2200275"/>
        </p:xfrm>
        <a:graphic>
          <a:graphicData uri="http://schemas.openxmlformats.org/presentationml/2006/ole">
            <p:oleObj spid="_x0000_s2103" name="Document" r:id="rId5" imgW="5145813" imgH="2287797" progId="Word.Document.12">
              <p:embed/>
            </p:oleObj>
          </a:graphicData>
        </a:graphic>
      </p:graphicFrame>
      <p:sp>
        <p:nvSpPr>
          <p:cNvPr id="8" name="Content Placeholder 1"/>
          <p:cNvSpPr txBox="1">
            <a:spLocks/>
          </p:cNvSpPr>
          <p:nvPr/>
        </p:nvSpPr>
        <p:spPr>
          <a:xfrm>
            <a:off x="1981200" y="4953000"/>
            <a:ext cx="182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dirty="0" err="1" smtClean="0"/>
              <a:t>Gunturk’s</a:t>
            </a:r>
            <a:r>
              <a:rPr lang="en-US" sz="1500" dirty="0" smtClean="0"/>
              <a:t> Edge</a:t>
            </a:r>
          </a:p>
          <a:p>
            <a:pPr marL="0" indent="0" algn="ctr">
              <a:buNone/>
            </a:pPr>
            <a:r>
              <a:rPr lang="en-US" sz="1500" dirty="0" smtClean="0"/>
              <a:t>Sensing</a:t>
            </a:r>
            <a:endParaRPr lang="en-US" sz="2400" dirty="0" smtClean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876800" y="4953000"/>
            <a:ext cx="182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dirty="0" smtClean="0"/>
              <a:t>Hamilton’s Edge</a:t>
            </a:r>
          </a:p>
          <a:p>
            <a:pPr marL="0" indent="0" algn="ctr">
              <a:buNone/>
            </a:pPr>
            <a:r>
              <a:rPr lang="en-US" sz="1500" dirty="0" smtClean="0"/>
              <a:t>Sensing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50364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1"/>
                <a:ext cx="7924800" cy="449579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id-ID" sz="2400" dirty="0"/>
                  <a:t>eak </a:t>
                </a:r>
                <a:r>
                  <a:rPr lang="en-US" sz="2400" dirty="0"/>
                  <a:t>S</a:t>
                </a:r>
                <a:r>
                  <a:rPr lang="id-ID" sz="2400" dirty="0"/>
                  <a:t>ignal-to-</a:t>
                </a:r>
                <a:r>
                  <a:rPr lang="en-US" sz="2400" dirty="0"/>
                  <a:t>N</a:t>
                </a:r>
                <a:r>
                  <a:rPr lang="id-ID" sz="2400" dirty="0"/>
                  <a:t>oise </a:t>
                </a:r>
                <a:r>
                  <a:rPr lang="en-US" sz="2400" dirty="0"/>
                  <a:t>R</a:t>
                </a:r>
                <a:r>
                  <a:rPr lang="id-ID" sz="2400" dirty="0" smtClean="0"/>
                  <a:t>atio</a:t>
                </a:r>
                <a:r>
                  <a:rPr lang="en-US" sz="2400" dirty="0" smtClean="0"/>
                  <a:t> (PSNR) is the ratio between highest possible value in a signal</a:t>
                </a:r>
                <a:r>
                  <a:rPr lang="id-ID" sz="2400" dirty="0" smtClean="0"/>
                  <a:t> </a:t>
                </a:r>
                <a:r>
                  <a:rPr lang="en-US" sz="2400" dirty="0" smtClean="0"/>
                  <a:t>(MAX</a:t>
                </a:r>
                <a:r>
                  <a:rPr lang="en-US" sz="2400" baseline="-25000" dirty="0"/>
                  <a:t>I</a:t>
                </a:r>
                <a:r>
                  <a:rPr lang="en-US" sz="2400" dirty="0" smtClean="0"/>
                  <a:t>) with noise value (MSE) which </a:t>
                </a:r>
                <a:r>
                  <a:rPr lang="en-US" sz="2400" dirty="0" smtClean="0"/>
                  <a:t>influences </a:t>
                </a:r>
                <a:r>
                  <a:rPr lang="en-US" sz="2400" dirty="0" smtClean="0"/>
                  <a:t>the clarity of that signal representation.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 smtClean="0"/>
                  <a:t>The equation used to find PSNR is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   </m:t>
                      </m:r>
                      <m:r>
                        <a:rPr lang="en-US" sz="2400" i="1">
                          <a:latin typeface="Cambria Math"/>
                        </a:rPr>
                        <m:t>𝑃𝑆𝑁𝑅</m:t>
                      </m:r>
                      <m:r>
                        <a:rPr lang="en-US" sz="2400" i="1">
                          <a:latin typeface="Cambria Math"/>
                        </a:rPr>
                        <m:t>=10∙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/>
                            <m:t>log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𝑀𝐴𝑋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𝑀𝑆𝐸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/>
                        </a:rPr>
                        <m:t>=20∙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/>
                            <m:t>log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𝑀𝐴𝑋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𝐼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𝑀𝑆𝐸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1"/>
                <a:ext cx="7924800" cy="4495799"/>
              </a:xfrm>
              <a:blipFill rotWithShape="1">
                <a:blip r:embed="rId2" cstate="print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91400" cy="914400"/>
          </a:xfrm>
        </p:spPr>
        <p:txBody>
          <a:bodyPr>
            <a:noAutofit/>
          </a:bodyPr>
          <a:lstStyle/>
          <a:p>
            <a:r>
              <a:rPr lang="en-US" sz="4800" dirty="0" smtClean="0"/>
              <a:t>Theories Used - </a:t>
            </a:r>
            <a:br>
              <a:rPr lang="en-US" sz="4800" dirty="0" smtClean="0"/>
            </a:br>
            <a:r>
              <a:rPr lang="en-US" sz="4800" dirty="0" smtClean="0"/>
              <a:t>Peak </a:t>
            </a:r>
            <a:r>
              <a:rPr lang="en-US" sz="4800" dirty="0"/>
              <a:t>Signal-to-Noise </a:t>
            </a:r>
            <a:r>
              <a:rPr lang="en-US" sz="4800" dirty="0" smtClean="0"/>
              <a:t>Ratio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4653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1"/>
            <a:ext cx="7924800" cy="4495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Color Distance Measurement (CDM) used to measure color differences between image which has been changed using certain method (i.e. </a:t>
            </a:r>
            <a:r>
              <a:rPr lang="en-US" sz="2400" dirty="0" err="1" smtClean="0"/>
              <a:t>demosaicking</a:t>
            </a:r>
            <a:r>
              <a:rPr lang="en-US" sz="2400" dirty="0" smtClean="0"/>
              <a:t>), with  the original image.</a:t>
            </a:r>
          </a:p>
          <a:p>
            <a:r>
              <a:rPr lang="en-US" sz="2400" dirty="0" smtClean="0"/>
              <a:t>The idea is to consider each of the 3 color components as 3 dimensional space vector, and difference between changed and original color component values can be used to measure how fine a </a:t>
            </a:r>
            <a:r>
              <a:rPr lang="en-US" sz="2400" dirty="0" err="1" smtClean="0"/>
              <a:t>demosaicking</a:t>
            </a:r>
            <a:r>
              <a:rPr lang="en-US" sz="2400" dirty="0" smtClean="0"/>
              <a:t> algorithm is.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7772400" cy="914400"/>
          </a:xfrm>
        </p:spPr>
        <p:txBody>
          <a:bodyPr>
            <a:noAutofit/>
          </a:bodyPr>
          <a:lstStyle/>
          <a:p>
            <a:r>
              <a:rPr lang="en-US" sz="4800" dirty="0" smtClean="0"/>
              <a:t>Theories Used -</a:t>
            </a:r>
            <a:br>
              <a:rPr lang="en-US" sz="4800" dirty="0" smtClean="0"/>
            </a:br>
            <a:r>
              <a:rPr lang="en-US" sz="4800" dirty="0" smtClean="0"/>
              <a:t>Color Distance Measurement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02376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57401"/>
                <a:ext cx="7924800" cy="449579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The </a:t>
                </a:r>
                <a:r>
                  <a:rPr lang="en-US" sz="2400" dirty="0"/>
                  <a:t>equation used to find </a:t>
                </a:r>
                <a:r>
                  <a:rPr lang="en-US" sz="2400" dirty="0" smtClean="0"/>
                  <a:t>CDM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𝐶𝐷𝑀</m:t>
                      </m:r>
                      <m:r>
                        <a:rPr lang="en-US" sz="20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∞</m:t>
                          </m:r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𝑟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𝑏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)|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r>
                  <a:rPr lang="en-US" sz="2400" dirty="0" smtClean="0"/>
                  <a:t>Where N is the total number of pixel in image, r(x), g(x), and b(x) is the changed color values, and r</a:t>
                </a:r>
                <a:r>
                  <a:rPr lang="en-US" sz="2400" baseline="-25000" dirty="0" smtClean="0"/>
                  <a:t>0</a:t>
                </a:r>
                <a:r>
                  <a:rPr lang="en-US" sz="2400" dirty="0" smtClean="0"/>
                  <a:t>(x), g</a:t>
                </a:r>
                <a:r>
                  <a:rPr lang="en-US" sz="2400" baseline="-25000" dirty="0" smtClean="0"/>
                  <a:t>0</a:t>
                </a:r>
                <a:r>
                  <a:rPr lang="en-US" sz="2400" dirty="0" smtClean="0"/>
                  <a:t>(x), and b</a:t>
                </a:r>
                <a:r>
                  <a:rPr lang="en-US" sz="2400" baseline="-25000" dirty="0" smtClean="0"/>
                  <a:t>0</a:t>
                </a:r>
                <a:r>
                  <a:rPr lang="en-US" sz="2400" dirty="0" smtClean="0"/>
                  <a:t>(x) is the original color values.</a:t>
                </a:r>
              </a:p>
              <a:p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57401"/>
                <a:ext cx="7924800" cy="4495799"/>
              </a:xfrm>
              <a:blipFill rotWithShape="1">
                <a:blip r:embed="rId2" cstate="print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762000"/>
            <a:ext cx="7772400" cy="914400"/>
          </a:xfrm>
        </p:spPr>
        <p:txBody>
          <a:bodyPr>
            <a:noAutofit/>
          </a:bodyPr>
          <a:lstStyle/>
          <a:p>
            <a:r>
              <a:rPr lang="en-US" sz="4800" dirty="0" smtClean="0"/>
              <a:t>Theories Used -</a:t>
            </a:r>
            <a:br>
              <a:rPr lang="en-US" sz="4800" dirty="0" smtClean="0"/>
            </a:br>
            <a:r>
              <a:rPr lang="en-US" sz="4800" dirty="0" smtClean="0"/>
              <a:t>Color Distance Measurement</a:t>
            </a:r>
            <a:br>
              <a:rPr lang="en-US" sz="4800" dirty="0" smtClean="0"/>
            </a:br>
            <a:r>
              <a:rPr lang="en-US" sz="4800" dirty="0" smtClean="0"/>
              <a:t>(Cont’d)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422163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209801"/>
            <a:ext cx="7696200" cy="44957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The flowchart to make a full color picture from Bayer images, using hybrid </a:t>
            </a:r>
            <a:r>
              <a:rPr lang="en-US" sz="2400" dirty="0" err="1" smtClean="0"/>
              <a:t>demosaicking</a:t>
            </a:r>
            <a:r>
              <a:rPr lang="en-US" sz="2400" dirty="0" smtClean="0"/>
              <a:t> method is</a:t>
            </a:r>
          </a:p>
          <a:p>
            <a:pPr marL="0" indent="0">
              <a:spcAft>
                <a:spcPts val="600"/>
              </a:spcAft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The green values estimation uses weighted average method, then both red and blue values estimation </a:t>
            </a:r>
            <a:r>
              <a:rPr lang="en-US" sz="2400" dirty="0"/>
              <a:t>use </a:t>
            </a:r>
            <a:r>
              <a:rPr lang="en-US" sz="2400" dirty="0" err="1"/>
              <a:t>Gunturk</a:t>
            </a:r>
            <a:r>
              <a:rPr lang="en-US" sz="2400" dirty="0"/>
              <a:t> ‘s and </a:t>
            </a:r>
            <a:r>
              <a:rPr lang="en-US" sz="2400" dirty="0" smtClean="0"/>
              <a:t>Hamilton-Adams’ edge sensing method.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5800" y="457200"/>
            <a:ext cx="3810000" cy="914400"/>
          </a:xfrm>
        </p:spPr>
        <p:txBody>
          <a:bodyPr>
            <a:noAutofit/>
          </a:bodyPr>
          <a:lstStyle/>
          <a:p>
            <a:r>
              <a:rPr lang="en-US" sz="4800" dirty="0" smtClean="0"/>
              <a:t>System Design</a:t>
            </a:r>
            <a:endParaRPr lang="en-US" sz="4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799" y="3370729"/>
            <a:ext cx="7467601" cy="173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458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905001"/>
            <a:ext cx="7696200" cy="4495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Basically, the class diagram design created for hybrid </a:t>
            </a:r>
            <a:r>
              <a:rPr lang="en-US" sz="2400" dirty="0" err="1" smtClean="0"/>
              <a:t>demosaicking</a:t>
            </a:r>
            <a:r>
              <a:rPr lang="en-US" sz="2400" dirty="0" smtClean="0"/>
              <a:t> method is like the one shown below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457200"/>
            <a:ext cx="6096000" cy="914400"/>
          </a:xfrm>
        </p:spPr>
        <p:txBody>
          <a:bodyPr>
            <a:noAutofit/>
          </a:bodyPr>
          <a:lstStyle/>
          <a:p>
            <a:r>
              <a:rPr lang="en-US" sz="4800" dirty="0" smtClean="0"/>
              <a:t>System Design (Cont’d)</a:t>
            </a:r>
            <a:endParaRPr lang="en-US" sz="4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3461" y="3429000"/>
            <a:ext cx="395113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45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1"/>
            <a:ext cx="7924800" cy="4495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implement the hybrid </a:t>
            </a:r>
            <a:r>
              <a:rPr lang="en-US" sz="2400" dirty="0" err="1" smtClean="0"/>
              <a:t>demosaicking</a:t>
            </a:r>
            <a:r>
              <a:rPr lang="en-US" sz="2400" dirty="0" smtClean="0"/>
              <a:t> method, the classes designed is made using Visual C++ 6.0 language and OpenGL graphic library.</a:t>
            </a:r>
          </a:p>
          <a:p>
            <a:r>
              <a:rPr lang="en-US" sz="2400" dirty="0" smtClean="0"/>
              <a:t>The role of each class is:</a:t>
            </a:r>
          </a:p>
          <a:p>
            <a:pPr lvl="1"/>
            <a:r>
              <a:rPr lang="en-US" sz="2000" dirty="0" err="1" smtClean="0"/>
              <a:t>Ccfa</a:t>
            </a:r>
            <a:r>
              <a:rPr lang="en-US" sz="2000" dirty="0" smtClean="0"/>
              <a:t> class is used to get and save two dimensional array of Bayer pattern from bitmap images which will be </a:t>
            </a:r>
            <a:r>
              <a:rPr lang="en-US" sz="2000" dirty="0" err="1" smtClean="0"/>
              <a:t>demosaicked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err="1" smtClean="0"/>
              <a:t>Crgb</a:t>
            </a:r>
            <a:r>
              <a:rPr lang="en-US" sz="2000" dirty="0" smtClean="0"/>
              <a:t> class is used to estimate missing color values  from Bayer pattern array produced by </a:t>
            </a:r>
            <a:r>
              <a:rPr lang="en-US" sz="2000" dirty="0" err="1" smtClean="0"/>
              <a:t>Ccfa</a:t>
            </a:r>
            <a:r>
              <a:rPr lang="en-US" sz="2000" dirty="0" smtClean="0"/>
              <a:t> class.</a:t>
            </a:r>
          </a:p>
          <a:p>
            <a:pPr lvl="1"/>
            <a:r>
              <a:rPr lang="en-US" sz="2000" dirty="0" err="1" smtClean="0"/>
              <a:t>CPixelImage</a:t>
            </a:r>
            <a:r>
              <a:rPr lang="en-US" sz="2000" dirty="0" smtClean="0"/>
              <a:t> class is used to convert the </a:t>
            </a:r>
            <a:r>
              <a:rPr lang="en-US" sz="2000" dirty="0" err="1" smtClean="0"/>
              <a:t>demosaicked</a:t>
            </a:r>
            <a:r>
              <a:rPr lang="en-US" sz="2000" dirty="0" smtClean="0"/>
              <a:t> Bayer pattern array into a bitmap image.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858000" cy="914400"/>
          </a:xfrm>
        </p:spPr>
        <p:txBody>
          <a:bodyPr>
            <a:noAutofit/>
          </a:bodyPr>
          <a:lstStyle/>
          <a:p>
            <a:r>
              <a:rPr lang="en-US" sz="4800" dirty="0" smtClean="0"/>
              <a:t>System Implementation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83038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7924800" cy="4495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result sample of system implementation testing is shown below.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858000" cy="914400"/>
          </a:xfrm>
        </p:spPr>
        <p:txBody>
          <a:bodyPr>
            <a:noAutofit/>
          </a:bodyPr>
          <a:lstStyle/>
          <a:p>
            <a:r>
              <a:rPr lang="en-US" sz="4800" dirty="0" smtClean="0"/>
              <a:t>Testing</a:t>
            </a:r>
            <a:endParaRPr lang="en-US" sz="4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36421858"/>
              </p:ext>
            </p:extLst>
          </p:nvPr>
        </p:nvGraphicFramePr>
        <p:xfrm>
          <a:off x="258762" y="2620962"/>
          <a:ext cx="8428038" cy="2179638"/>
        </p:xfrm>
        <a:graphic>
          <a:graphicData uri="http://schemas.openxmlformats.org/presentationml/2006/ole">
            <p:oleObj spid="_x0000_s5179" name="Document" r:id="rId3" imgW="7754013" imgH="2001688" progId="Word.Document.12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3984251"/>
              </p:ext>
            </p:extLst>
          </p:nvPr>
        </p:nvGraphicFramePr>
        <p:xfrm>
          <a:off x="304800" y="4419600"/>
          <a:ext cx="8321675" cy="2239963"/>
        </p:xfrm>
        <a:graphic>
          <a:graphicData uri="http://schemas.openxmlformats.org/presentationml/2006/ole">
            <p:oleObj spid="_x0000_s5180" name="Document" r:id="rId4" imgW="8393639" imgH="2256886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6366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7924800" cy="4495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From detail observation, the hybrid </a:t>
            </a:r>
            <a:r>
              <a:rPr lang="en-US" sz="2400" dirty="0" err="1" smtClean="0"/>
              <a:t>demosaicking</a:t>
            </a:r>
            <a:r>
              <a:rPr lang="en-US" sz="2400" dirty="0" smtClean="0"/>
              <a:t> method works well and better than both edge sensing and weighted average in image with colors which are not too contrast with each other.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57200"/>
            <a:ext cx="7467600" cy="914400"/>
          </a:xfrm>
        </p:spPr>
        <p:txBody>
          <a:bodyPr>
            <a:noAutofit/>
          </a:bodyPr>
          <a:lstStyle/>
          <a:p>
            <a:r>
              <a:rPr lang="en-US" sz="4800" dirty="0" smtClean="0"/>
              <a:t>Testing (Cont’d)</a:t>
            </a:r>
            <a:endParaRPr lang="en-US" sz="4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365" t="78148" r="18825" b="6241"/>
          <a:stretch/>
        </p:blipFill>
        <p:spPr bwMode="auto">
          <a:xfrm>
            <a:off x="784412" y="4114800"/>
            <a:ext cx="1730188" cy="197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371" t="78191" r="18314" b="6046"/>
          <a:stretch/>
        </p:blipFill>
        <p:spPr bwMode="auto">
          <a:xfrm>
            <a:off x="2590800" y="4114800"/>
            <a:ext cx="176454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083" t="78171" r="18458" b="5643"/>
          <a:stretch/>
        </p:blipFill>
        <p:spPr bwMode="auto">
          <a:xfrm>
            <a:off x="4442616" y="4114800"/>
            <a:ext cx="1729584" cy="197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058" t="78163" r="18471" b="5817"/>
          <a:stretch/>
        </p:blipFill>
        <p:spPr bwMode="auto">
          <a:xfrm>
            <a:off x="6248400" y="4114800"/>
            <a:ext cx="175121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784412" y="5867400"/>
            <a:ext cx="173018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dirty="0" smtClean="0"/>
              <a:t>Original Image</a:t>
            </a:r>
            <a:endParaRPr lang="en-US" sz="2400" dirty="0" smtClean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526544" y="6019800"/>
            <a:ext cx="1828800" cy="703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dirty="0" smtClean="0"/>
              <a:t>Weighted Average Output</a:t>
            </a:r>
            <a:endParaRPr lang="en-US" sz="2400" dirty="0" smtClean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6172200" y="6019800"/>
            <a:ext cx="1828800" cy="703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dirty="0" smtClean="0"/>
              <a:t>Hybrid </a:t>
            </a:r>
            <a:r>
              <a:rPr lang="en-US" sz="1500" dirty="0" err="1" smtClean="0"/>
              <a:t>Demosaicking</a:t>
            </a:r>
            <a:r>
              <a:rPr lang="en-US" sz="1500" dirty="0" smtClean="0"/>
              <a:t> Output</a:t>
            </a:r>
            <a:endParaRPr lang="en-US" sz="2400" dirty="0" smtClean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419600" y="6012694"/>
            <a:ext cx="1828800" cy="703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dirty="0" smtClean="0"/>
              <a:t>Edge Sensing  Output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25486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495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area with high detail or sharp edge, the hybrid </a:t>
            </a:r>
            <a:r>
              <a:rPr lang="en-US" sz="2400" dirty="0" err="1" smtClean="0"/>
              <a:t>demosaicking</a:t>
            </a:r>
            <a:r>
              <a:rPr lang="en-US" sz="2400" dirty="0" smtClean="0"/>
              <a:t> method causes zipper errors and false colors (any color to blue or </a:t>
            </a:r>
            <a:r>
              <a:rPr lang="en-US" sz="2400" dirty="0"/>
              <a:t>red</a:t>
            </a:r>
            <a:r>
              <a:rPr lang="en-US" sz="2400" dirty="0" smtClean="0"/>
              <a:t>).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858000" cy="914400"/>
          </a:xfrm>
        </p:spPr>
        <p:txBody>
          <a:bodyPr>
            <a:noAutofit/>
          </a:bodyPr>
          <a:lstStyle/>
          <a:p>
            <a:r>
              <a:rPr lang="en-US" sz="4800" dirty="0" smtClean="0"/>
              <a:t>Testing </a:t>
            </a:r>
            <a:r>
              <a:rPr lang="en-US" sz="4800" dirty="0"/>
              <a:t>(Cont’d)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92" t="58238" r="63923" b="31054"/>
          <a:stretch/>
        </p:blipFill>
        <p:spPr bwMode="auto">
          <a:xfrm>
            <a:off x="685800" y="3814688"/>
            <a:ext cx="1844650" cy="16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10" t="58460" r="25505" b="30832"/>
          <a:stretch/>
        </p:blipFill>
        <p:spPr bwMode="auto">
          <a:xfrm>
            <a:off x="6553200" y="3814688"/>
            <a:ext cx="1844650" cy="16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65" t="58277" r="63750" b="30706"/>
          <a:stretch/>
        </p:blipFill>
        <p:spPr bwMode="auto">
          <a:xfrm>
            <a:off x="4605779" y="3814687"/>
            <a:ext cx="1792825" cy="167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210" t="58471" r="25405" b="30512"/>
          <a:stretch/>
        </p:blipFill>
        <p:spPr bwMode="auto">
          <a:xfrm>
            <a:off x="2689412" y="3814686"/>
            <a:ext cx="1792826" cy="16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708212" y="5257800"/>
            <a:ext cx="173018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dirty="0" smtClean="0"/>
              <a:t>Original Image</a:t>
            </a:r>
            <a:endParaRPr lang="en-US" sz="2400" dirty="0" smtClean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667000" y="5410200"/>
            <a:ext cx="1828800" cy="703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dirty="0" smtClean="0"/>
              <a:t>Weighted Average Output</a:t>
            </a:r>
            <a:endParaRPr lang="en-US" sz="2400" dirty="0" smtClean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6553200" y="5410200"/>
            <a:ext cx="1828800" cy="703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dirty="0" smtClean="0"/>
              <a:t>Hybrid </a:t>
            </a:r>
            <a:r>
              <a:rPr lang="en-US" sz="1500" dirty="0" err="1" smtClean="0"/>
              <a:t>Demosaicking</a:t>
            </a:r>
            <a:r>
              <a:rPr lang="en-US" sz="1500" dirty="0" smtClean="0"/>
              <a:t> Output</a:t>
            </a:r>
            <a:endParaRPr lang="en-US" sz="2400" dirty="0" smtClean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4572000" y="5403094"/>
            <a:ext cx="1828800" cy="703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dirty="0" smtClean="0"/>
              <a:t>Edge Sensing  Output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2229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4495800" cy="4495799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Digital cameras used to take picture of an object requires three sensors to store the red, blue and green color compo-</a:t>
            </a:r>
            <a:r>
              <a:rPr lang="en-US" sz="2400" dirty="0" err="1" smtClean="0"/>
              <a:t>nents</a:t>
            </a:r>
            <a:r>
              <a:rPr lang="en-US" sz="2400" dirty="0" smtClean="0"/>
              <a:t> from the object.</a:t>
            </a:r>
          </a:p>
          <a:p>
            <a:r>
              <a:rPr lang="en-US" sz="2400" dirty="0" smtClean="0"/>
              <a:t>The use of three sensors causes high cost and requires large capacity image storage.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5800" y="457200"/>
            <a:ext cx="3810000" cy="914400"/>
          </a:xfrm>
        </p:spPr>
        <p:txBody>
          <a:bodyPr>
            <a:noAutofit/>
          </a:bodyPr>
          <a:lstStyle/>
          <a:p>
            <a:r>
              <a:rPr lang="en-US" sz="4800" dirty="0" smtClean="0"/>
              <a:t>Preliminary</a:t>
            </a:r>
            <a:endParaRPr lang="en-US" sz="4800" dirty="0"/>
          </a:p>
        </p:txBody>
      </p:sp>
      <p:grpSp>
        <p:nvGrpSpPr>
          <p:cNvPr id="6" name="Group 5"/>
          <p:cNvGrpSpPr/>
          <p:nvPr/>
        </p:nvGrpSpPr>
        <p:grpSpPr>
          <a:xfrm>
            <a:off x="4876800" y="2667000"/>
            <a:ext cx="3810000" cy="2971800"/>
            <a:chOff x="4876800" y="2667000"/>
            <a:chExt cx="3810000" cy="29718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667000"/>
              <a:ext cx="3810000" cy="285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876800" y="5334000"/>
              <a:ext cx="9906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041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1"/>
            <a:ext cx="7924800" cy="4495799"/>
          </a:xfrm>
        </p:spPr>
        <p:txBody>
          <a:bodyPr>
            <a:normAutofit/>
          </a:bodyPr>
          <a:lstStyle/>
          <a:p>
            <a:pPr marL="511175" indent="-336550">
              <a:buNone/>
              <a:tabLst>
                <a:tab pos="511175" algn="l"/>
              </a:tabLst>
            </a:pPr>
            <a:r>
              <a:rPr lang="en-US" sz="2000" dirty="0" smtClean="0"/>
              <a:t>1</a:t>
            </a:r>
            <a:r>
              <a:rPr lang="en-US" sz="2000" dirty="0"/>
              <a:t>.	</a:t>
            </a:r>
            <a:r>
              <a:rPr lang="en-US" sz="2400" dirty="0" smtClean="0"/>
              <a:t>hybrid </a:t>
            </a:r>
            <a:r>
              <a:rPr lang="en-US" sz="2400" dirty="0" err="1"/>
              <a:t>demosaicking</a:t>
            </a:r>
            <a:r>
              <a:rPr lang="en-US" sz="2400" dirty="0"/>
              <a:t> </a:t>
            </a:r>
            <a:r>
              <a:rPr lang="en-US" sz="2400" dirty="0" smtClean="0"/>
              <a:t>method produce output image better than both edge sensing and weighted average if:</a:t>
            </a:r>
            <a:endParaRPr lang="en-US" sz="2400" dirty="0"/>
          </a:p>
          <a:p>
            <a:pPr marL="631825" lvl="1" indent="-120650"/>
            <a:r>
              <a:rPr lang="en-US" sz="2200" dirty="0"/>
              <a:t>I</a:t>
            </a:r>
            <a:r>
              <a:rPr lang="en-US" sz="2200" dirty="0" smtClean="0"/>
              <a:t>nput images dominated by colors which are not too contrast with each other</a:t>
            </a:r>
            <a:endParaRPr lang="en-US" sz="2200" dirty="0"/>
          </a:p>
          <a:p>
            <a:pPr marL="631825" lvl="1" indent="-120650"/>
            <a:r>
              <a:rPr lang="en-US" sz="2200" dirty="0"/>
              <a:t>I</a:t>
            </a:r>
            <a:r>
              <a:rPr lang="en-US" sz="2200" dirty="0" smtClean="0"/>
              <a:t>nput </a:t>
            </a:r>
            <a:r>
              <a:rPr lang="en-US" sz="2200" dirty="0"/>
              <a:t>images dominated by </a:t>
            </a:r>
            <a:r>
              <a:rPr lang="en-US" sz="2200" dirty="0" smtClean="0"/>
              <a:t>high brightness colors</a:t>
            </a:r>
          </a:p>
          <a:p>
            <a:pPr marL="631825" lvl="1" indent="-120650"/>
            <a:r>
              <a:rPr lang="en-US" sz="2200" dirty="0" smtClean="0"/>
              <a:t>Edges in input images have low detail</a:t>
            </a:r>
          </a:p>
          <a:p>
            <a:pPr marL="631825" lvl="1" indent="-120650"/>
            <a:r>
              <a:rPr lang="en-US" sz="2200" dirty="0" smtClean="0"/>
              <a:t>Input images consist of curves (circle and polygon which have high degree angle)</a:t>
            </a:r>
          </a:p>
          <a:p>
            <a:pPr marL="631825" lvl="1" indent="-120650"/>
            <a:r>
              <a:rPr lang="en-US" sz="2200" dirty="0" smtClean="0"/>
              <a:t>Input images dominated by red and blue colors</a:t>
            </a:r>
          </a:p>
          <a:p>
            <a:pPr marL="631825" lvl="1" indent="-120650"/>
            <a:endParaRPr lang="en-US" sz="2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858000" cy="914400"/>
          </a:xfrm>
        </p:spPr>
        <p:txBody>
          <a:bodyPr>
            <a:noAutofit/>
          </a:bodyPr>
          <a:lstStyle/>
          <a:p>
            <a:r>
              <a:rPr lang="en-US" sz="4800" dirty="0" smtClean="0"/>
              <a:t>Conclusion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64780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1"/>
            <a:ext cx="7924800" cy="4495799"/>
          </a:xfrm>
        </p:spPr>
        <p:txBody>
          <a:bodyPr>
            <a:normAutofit/>
          </a:bodyPr>
          <a:lstStyle/>
          <a:p>
            <a:pPr marL="511175" indent="-336550">
              <a:buNone/>
              <a:tabLst>
                <a:tab pos="511175" algn="l"/>
              </a:tabLst>
            </a:pPr>
            <a:r>
              <a:rPr lang="en-US" sz="2400" dirty="0" smtClean="0"/>
              <a:t>2. 	hybrid </a:t>
            </a:r>
            <a:r>
              <a:rPr lang="en-US" sz="2400" dirty="0" err="1"/>
              <a:t>demosaicking</a:t>
            </a:r>
            <a:r>
              <a:rPr lang="en-US" sz="2400" dirty="0"/>
              <a:t> method produce output image </a:t>
            </a:r>
            <a:r>
              <a:rPr lang="en-US" sz="2400" dirty="0" smtClean="0"/>
              <a:t>worse than </a:t>
            </a:r>
            <a:r>
              <a:rPr lang="en-US" sz="2400" dirty="0"/>
              <a:t>edge </a:t>
            </a:r>
            <a:r>
              <a:rPr lang="en-US" sz="2400" dirty="0" smtClean="0"/>
              <a:t>sensing if:</a:t>
            </a:r>
            <a:endParaRPr lang="en-US" sz="2400" dirty="0"/>
          </a:p>
          <a:p>
            <a:pPr marL="631825" lvl="1" indent="-120650"/>
            <a:r>
              <a:rPr lang="en-US" sz="2200" dirty="0"/>
              <a:t>Input images dominated by </a:t>
            </a:r>
            <a:r>
              <a:rPr lang="en-US" sz="2200" dirty="0" smtClean="0"/>
              <a:t>areas which have high detail</a:t>
            </a:r>
            <a:endParaRPr lang="en-US" sz="2200" dirty="0"/>
          </a:p>
          <a:p>
            <a:pPr marL="631825" lvl="1" indent="-120650"/>
            <a:r>
              <a:rPr lang="en-US" sz="2200" dirty="0"/>
              <a:t>Input images dominated by </a:t>
            </a:r>
            <a:r>
              <a:rPr lang="en-US" sz="2200" dirty="0" smtClean="0"/>
              <a:t>edges (straight or curve)</a:t>
            </a:r>
            <a:r>
              <a:rPr lang="en-US" sz="2200" dirty="0"/>
              <a:t> </a:t>
            </a:r>
            <a:r>
              <a:rPr lang="en-US" sz="2200" dirty="0" smtClean="0"/>
              <a:t>which have </a:t>
            </a:r>
            <a:r>
              <a:rPr lang="en-US" sz="2200" dirty="0"/>
              <a:t>contrast </a:t>
            </a:r>
            <a:r>
              <a:rPr lang="en-US" sz="2200" dirty="0" smtClean="0"/>
              <a:t>color with background color.</a:t>
            </a:r>
            <a:endParaRPr lang="en-US" sz="2200" dirty="0"/>
          </a:p>
          <a:p>
            <a:pPr marL="631825" lvl="1" indent="-120650"/>
            <a:r>
              <a:rPr lang="en-US" sz="2200" dirty="0" smtClean="0"/>
              <a:t>Input images dominated by colors which contrast with each other</a:t>
            </a:r>
          </a:p>
          <a:p>
            <a:pPr marL="511175" indent="-336550">
              <a:buNone/>
              <a:tabLst>
                <a:tab pos="511175" algn="l"/>
              </a:tabLst>
            </a:pPr>
            <a:r>
              <a:rPr lang="en-US" sz="2400" dirty="0" smtClean="0">
                <a:solidFill>
                  <a:prstClr val="black">
                    <a:lumMod val="85000"/>
                  </a:prstClr>
                </a:solidFill>
              </a:rPr>
              <a:t>3. 	hybrid </a:t>
            </a:r>
            <a:r>
              <a:rPr lang="en-US" sz="2400" dirty="0" err="1">
                <a:solidFill>
                  <a:prstClr val="black">
                    <a:lumMod val="85000"/>
                  </a:prstClr>
                </a:solidFill>
              </a:rPr>
              <a:t>demosaicking</a:t>
            </a:r>
            <a:r>
              <a:rPr lang="en-US" sz="2400" dirty="0">
                <a:solidFill>
                  <a:prstClr val="black">
                    <a:lumMod val="85000"/>
                  </a:prstClr>
                </a:solidFill>
              </a:rPr>
              <a:t> method produce output image worse than </a:t>
            </a:r>
            <a:r>
              <a:rPr lang="en-US" sz="2400" dirty="0" smtClean="0">
                <a:solidFill>
                  <a:prstClr val="black">
                    <a:lumMod val="85000"/>
                  </a:prstClr>
                </a:solidFill>
              </a:rPr>
              <a:t>weighted average if:</a:t>
            </a:r>
            <a:endParaRPr lang="en-US" sz="2400" dirty="0"/>
          </a:p>
          <a:p>
            <a:pPr marL="631825" lvl="1" indent="-120650"/>
            <a:r>
              <a:rPr lang="en-US" sz="2200" dirty="0"/>
              <a:t>Input images </a:t>
            </a:r>
            <a:r>
              <a:rPr lang="en-US" sz="2200" dirty="0" smtClean="0"/>
              <a:t>dominated by green color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858000" cy="914400"/>
          </a:xfrm>
        </p:spPr>
        <p:txBody>
          <a:bodyPr>
            <a:noAutofit/>
          </a:bodyPr>
          <a:lstStyle/>
          <a:p>
            <a:r>
              <a:rPr lang="en-US" sz="4800" dirty="0" smtClean="0"/>
              <a:t>Conclusion (Cont’d 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423899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1"/>
            <a:ext cx="7924800" cy="4495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reduce costs and cut down the need for more image storage capacity, the camera can use a sensor that equipped with a mosaic filter in order to get a picture that only holds one color component (either red, green or blue) at each of its pixel.</a:t>
            </a:r>
          </a:p>
          <a:p>
            <a:r>
              <a:rPr lang="en-US" sz="2400" dirty="0" smtClean="0"/>
              <a:t>Then </a:t>
            </a:r>
            <a:r>
              <a:rPr lang="en-US" sz="2400" dirty="0" err="1" smtClean="0"/>
              <a:t>demosaicking</a:t>
            </a:r>
            <a:r>
              <a:rPr lang="en-US" sz="2400" dirty="0" smtClean="0"/>
              <a:t> process can be done to estimate the other two missing color components.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7696200" cy="914400"/>
          </a:xfrm>
        </p:spPr>
        <p:txBody>
          <a:bodyPr>
            <a:noAutofit/>
          </a:bodyPr>
          <a:lstStyle/>
          <a:p>
            <a:r>
              <a:rPr lang="en-US" sz="4800" dirty="0"/>
              <a:t>Preliminary</a:t>
            </a:r>
            <a:r>
              <a:rPr lang="en-US" sz="4800" dirty="0" smtClean="0"/>
              <a:t> </a:t>
            </a:r>
            <a:r>
              <a:rPr lang="en-US" sz="4800" dirty="0"/>
              <a:t>(Cont’d)</a:t>
            </a:r>
          </a:p>
        </p:txBody>
      </p:sp>
    </p:spTree>
    <p:extLst>
      <p:ext uri="{BB962C8B-B14F-4D97-AF65-F5344CB8AC3E}">
        <p14:creationId xmlns:p14="http://schemas.microsoft.com/office/powerpoint/2010/main" xmlns="" val="372941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1"/>
            <a:ext cx="7924800" cy="4495799"/>
          </a:xfrm>
        </p:spPr>
        <p:txBody>
          <a:bodyPr>
            <a:normAutofit/>
          </a:bodyPr>
          <a:lstStyle/>
          <a:p>
            <a:r>
              <a:rPr lang="en-US" sz="2400" dirty="0"/>
              <a:t>Of the many existing </a:t>
            </a:r>
            <a:r>
              <a:rPr lang="en-US" sz="2400" dirty="0" err="1"/>
              <a:t>demosaicking</a:t>
            </a:r>
            <a:r>
              <a:rPr lang="en-US" sz="2400" dirty="0"/>
              <a:t> methods, weighted average and  edge sensing method have algorithms that can complement each </a:t>
            </a:r>
            <a:r>
              <a:rPr lang="en-US" sz="2400" dirty="0" smtClean="0"/>
              <a:t>other.</a:t>
            </a:r>
            <a:endParaRPr lang="en-US" sz="2400" dirty="0"/>
          </a:p>
          <a:p>
            <a:r>
              <a:rPr lang="en-US" sz="2400" dirty="0"/>
              <a:t>Weighted average method can estimate diagonal lines better than </a:t>
            </a:r>
            <a:r>
              <a:rPr lang="en-US" sz="2400" dirty="0" smtClean="0"/>
              <a:t>edge sensing.</a:t>
            </a:r>
            <a:endParaRPr lang="en-US" sz="2400" dirty="0"/>
          </a:p>
          <a:p>
            <a:r>
              <a:rPr lang="en-US" sz="2400" dirty="0"/>
              <a:t>Edge sensing method can estimate the vertical and horizontal lines better than the weighted average </a:t>
            </a:r>
            <a:r>
              <a:rPr lang="en-US" sz="2400" dirty="0" smtClean="0"/>
              <a:t>method.</a:t>
            </a:r>
            <a:endParaRPr lang="en-US" sz="2400" dirty="0"/>
          </a:p>
          <a:p>
            <a:r>
              <a:rPr lang="en-US" sz="2400" dirty="0"/>
              <a:t>To get a better </a:t>
            </a:r>
            <a:r>
              <a:rPr lang="en-US" sz="2400" dirty="0" err="1"/>
              <a:t>demosaicking</a:t>
            </a:r>
            <a:r>
              <a:rPr lang="en-US" sz="2400" dirty="0"/>
              <a:t> method, both methods are </a:t>
            </a:r>
            <a:r>
              <a:rPr lang="en-US" sz="2400" dirty="0" smtClean="0"/>
              <a:t>combined.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457200"/>
            <a:ext cx="6781800" cy="914400"/>
          </a:xfrm>
        </p:spPr>
        <p:txBody>
          <a:bodyPr>
            <a:noAutofit/>
          </a:bodyPr>
          <a:lstStyle/>
          <a:p>
            <a:r>
              <a:rPr lang="en-US" sz="4800" dirty="0"/>
              <a:t>Preliminary</a:t>
            </a:r>
            <a:r>
              <a:rPr lang="en-US" sz="4800" dirty="0" smtClean="0"/>
              <a:t> </a:t>
            </a:r>
            <a:r>
              <a:rPr lang="en-US" sz="4800" dirty="0"/>
              <a:t>(Cont’d)</a:t>
            </a:r>
          </a:p>
        </p:txBody>
      </p:sp>
    </p:spTree>
    <p:extLst>
      <p:ext uri="{BB962C8B-B14F-4D97-AF65-F5344CB8AC3E}">
        <p14:creationId xmlns:p14="http://schemas.microsoft.com/office/powerpoint/2010/main" xmlns="" val="20590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7924800" cy="4495799"/>
          </a:xfrm>
        </p:spPr>
        <p:txBody>
          <a:bodyPr>
            <a:normAutofit/>
          </a:bodyPr>
          <a:lstStyle/>
          <a:p>
            <a:r>
              <a:rPr lang="en-US" sz="3000" dirty="0"/>
              <a:t>Color Filter Array</a:t>
            </a:r>
          </a:p>
          <a:p>
            <a:r>
              <a:rPr lang="en-US" sz="3000" dirty="0"/>
              <a:t>Bilinear Interpolation Method</a:t>
            </a:r>
          </a:p>
          <a:p>
            <a:r>
              <a:rPr lang="en-US" sz="3000" dirty="0"/>
              <a:t>Weighted Average Method</a:t>
            </a:r>
          </a:p>
          <a:p>
            <a:r>
              <a:rPr lang="en-US" sz="3000" dirty="0"/>
              <a:t>Edge Sensing Method</a:t>
            </a:r>
          </a:p>
          <a:p>
            <a:r>
              <a:rPr lang="en-US" sz="3000" dirty="0"/>
              <a:t>Peak Signal-to-Noise Ratio </a:t>
            </a:r>
          </a:p>
          <a:p>
            <a:r>
              <a:rPr lang="en-US" sz="3000" dirty="0"/>
              <a:t>Color Distance </a:t>
            </a:r>
            <a:r>
              <a:rPr lang="en-US" sz="3000" dirty="0" smtClean="0"/>
              <a:t>Measurement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457200"/>
            <a:ext cx="6781800" cy="914400"/>
          </a:xfrm>
        </p:spPr>
        <p:txBody>
          <a:bodyPr>
            <a:noAutofit/>
          </a:bodyPr>
          <a:lstStyle/>
          <a:p>
            <a:r>
              <a:rPr lang="en-US" sz="4800" dirty="0"/>
              <a:t>Theories Used</a:t>
            </a:r>
          </a:p>
        </p:txBody>
      </p:sp>
    </p:spTree>
    <p:extLst>
      <p:ext uri="{BB962C8B-B14F-4D97-AF65-F5344CB8AC3E}">
        <p14:creationId xmlns:p14="http://schemas.microsoft.com/office/powerpoint/2010/main" xmlns="" val="58951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495799"/>
          </a:xfrm>
        </p:spPr>
        <p:txBody>
          <a:bodyPr>
            <a:normAutofit/>
          </a:bodyPr>
          <a:lstStyle/>
          <a:p>
            <a:r>
              <a:rPr lang="en-US" sz="2400" i="1" dirty="0"/>
              <a:t>Color Filter Array</a:t>
            </a:r>
            <a:r>
              <a:rPr lang="en-US" sz="2400" dirty="0"/>
              <a:t> (CFA) is colored filter positioned over solar cell of a camera </a:t>
            </a:r>
            <a:r>
              <a:rPr lang="en-US" sz="2400" dirty="0" smtClean="0"/>
              <a:t>sensor.</a:t>
            </a:r>
            <a:endParaRPr lang="en-US" sz="2400" dirty="0"/>
          </a:p>
          <a:p>
            <a:r>
              <a:rPr lang="en-US" sz="2400" dirty="0"/>
              <a:t>CFA is used to record color information from object being </a:t>
            </a:r>
            <a:r>
              <a:rPr lang="en-US" sz="2400" dirty="0" smtClean="0"/>
              <a:t>captured.</a:t>
            </a:r>
            <a:endParaRPr lang="en-US" sz="2400" dirty="0"/>
          </a:p>
          <a:p>
            <a:r>
              <a:rPr lang="en-US" sz="2400" dirty="0"/>
              <a:t>One kind of CFA is Bayer CFA, which uses Bayer </a:t>
            </a:r>
            <a:r>
              <a:rPr lang="en-US" sz="2400" dirty="0" smtClean="0"/>
              <a:t>pattern.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457200"/>
            <a:ext cx="6781800" cy="914400"/>
          </a:xfrm>
        </p:spPr>
        <p:txBody>
          <a:bodyPr>
            <a:noAutofit/>
          </a:bodyPr>
          <a:lstStyle/>
          <a:p>
            <a:r>
              <a:rPr lang="en-US" sz="4800" dirty="0"/>
              <a:t>Theories </a:t>
            </a:r>
            <a:r>
              <a:rPr lang="en-US" sz="4800" dirty="0" smtClean="0"/>
              <a:t>Used -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Color </a:t>
            </a:r>
            <a:r>
              <a:rPr lang="en-US" sz="4800" dirty="0"/>
              <a:t>Filter </a:t>
            </a:r>
            <a:r>
              <a:rPr lang="en-US" sz="4800" dirty="0" smtClean="0"/>
              <a:t>Array</a:t>
            </a:r>
            <a:endParaRPr lang="en-US" sz="4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2249" t="12644" r="60250" b="63689"/>
          <a:stretch>
            <a:fillRect/>
          </a:stretch>
        </p:blipFill>
        <p:spPr bwMode="auto">
          <a:xfrm>
            <a:off x="3733800" y="4648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3576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1"/>
            <a:ext cx="7924800" cy="4495799"/>
          </a:xfrm>
        </p:spPr>
        <p:txBody>
          <a:bodyPr>
            <a:noAutofit/>
          </a:bodyPr>
          <a:lstStyle/>
          <a:p>
            <a:r>
              <a:rPr lang="en-US" sz="2400" dirty="0"/>
              <a:t>Bilinear Interpolation </a:t>
            </a:r>
            <a:r>
              <a:rPr lang="en-US" sz="2400" dirty="0" err="1"/>
              <a:t>Demosaicking</a:t>
            </a:r>
            <a:r>
              <a:rPr lang="en-US" sz="2400" dirty="0"/>
              <a:t> method estimates missing colors using nearest neighboring pixels which have same color with the color being </a:t>
            </a:r>
            <a:r>
              <a:rPr lang="en-US" sz="2400" dirty="0" smtClean="0"/>
              <a:t>estimated.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For example, to estimate green value in pixel 5 (G5),  equate (G2+G4+G6+G8)/4.</a:t>
            </a:r>
          </a:p>
          <a:p>
            <a:r>
              <a:rPr lang="en-US" sz="2400" dirty="0"/>
              <a:t>To estimate red value in pixel 4 (R4), equate (R1+R7)/</a:t>
            </a:r>
            <a:r>
              <a:rPr lang="en-US" sz="2400" dirty="0" smtClean="0"/>
              <a:t>2.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001000" cy="914400"/>
          </a:xfrm>
        </p:spPr>
        <p:txBody>
          <a:bodyPr>
            <a:noAutofit/>
          </a:bodyPr>
          <a:lstStyle/>
          <a:p>
            <a:r>
              <a:rPr lang="en-US" sz="4800" dirty="0"/>
              <a:t>Theories </a:t>
            </a:r>
            <a:r>
              <a:rPr lang="en-US" sz="4800" dirty="0" smtClean="0"/>
              <a:t>Used -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Bilinear </a:t>
            </a:r>
            <a:r>
              <a:rPr lang="en-US" sz="4800" dirty="0"/>
              <a:t>Interpolation Method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5675" y="3715181"/>
            <a:ext cx="1609725" cy="161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1740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1"/>
            <a:ext cx="7924800" cy="4495799"/>
          </a:xfrm>
        </p:spPr>
        <p:txBody>
          <a:bodyPr>
            <a:normAutofit/>
          </a:bodyPr>
          <a:lstStyle/>
          <a:p>
            <a:r>
              <a:rPr lang="en-US" sz="2400" dirty="0"/>
              <a:t>Weighted Average </a:t>
            </a:r>
            <a:r>
              <a:rPr lang="en-US" sz="2400" dirty="0" err="1"/>
              <a:t>Demosaicking</a:t>
            </a:r>
            <a:r>
              <a:rPr lang="en-US" sz="2400" dirty="0"/>
              <a:t> method detects edge using </a:t>
            </a:r>
            <a:r>
              <a:rPr lang="en-US" sz="2400" dirty="0" smtClean="0"/>
              <a:t>neighboring pixels’ weight as edge indicators </a:t>
            </a:r>
            <a:r>
              <a:rPr lang="en-US" sz="2400" dirty="0"/>
              <a:t>from several </a:t>
            </a:r>
            <a:r>
              <a:rPr lang="en-US" sz="2400" dirty="0" smtClean="0"/>
              <a:t>directions </a:t>
            </a:r>
            <a:r>
              <a:rPr lang="en-US" sz="2400" dirty="0"/>
              <a:t>and estimates missing pixel color value as the sum of </a:t>
            </a:r>
            <a:r>
              <a:rPr lang="en-US" sz="2400" dirty="0" smtClean="0"/>
              <a:t>those edge indicators.</a:t>
            </a:r>
          </a:p>
          <a:p>
            <a:r>
              <a:rPr lang="en-US" sz="2400" dirty="0"/>
              <a:t>Basically, the algorithm of weighted average is:</a:t>
            </a:r>
          </a:p>
          <a:p>
            <a:pPr lvl="1"/>
            <a:r>
              <a:rPr lang="en-US" sz="2000" dirty="0"/>
              <a:t>estimate all green missing </a:t>
            </a:r>
            <a:r>
              <a:rPr lang="en-US" sz="2000" dirty="0" smtClean="0"/>
              <a:t>values using existing red and blue values</a:t>
            </a:r>
            <a:endParaRPr lang="en-US" sz="2000" dirty="0"/>
          </a:p>
          <a:p>
            <a:pPr lvl="1"/>
            <a:r>
              <a:rPr lang="en-US" sz="2000" dirty="0"/>
              <a:t>estimate all </a:t>
            </a:r>
            <a:r>
              <a:rPr lang="en-US" sz="2000" dirty="0" smtClean="0"/>
              <a:t>red and blue </a:t>
            </a:r>
            <a:r>
              <a:rPr lang="en-US" sz="2000" dirty="0"/>
              <a:t>missing values </a:t>
            </a:r>
            <a:r>
              <a:rPr lang="en-US" sz="2000" dirty="0" smtClean="0"/>
              <a:t>using estimated green values</a:t>
            </a:r>
          </a:p>
          <a:p>
            <a:pPr lvl="1"/>
            <a:r>
              <a:rPr lang="en-US" sz="2000" dirty="0" smtClean="0"/>
              <a:t>Repair </a:t>
            </a:r>
            <a:r>
              <a:rPr lang="en-US" sz="2000" dirty="0"/>
              <a:t>all colors in all pixels</a:t>
            </a:r>
          </a:p>
          <a:p>
            <a:pPr lvl="1"/>
            <a:r>
              <a:rPr lang="en-US" sz="2000" dirty="0"/>
              <a:t>Enhance the value of colors </a:t>
            </a:r>
            <a:r>
              <a:rPr lang="en-US" sz="2000" dirty="0" smtClean="0"/>
              <a:t>repaired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57200"/>
            <a:ext cx="7467600" cy="914400"/>
          </a:xfrm>
        </p:spPr>
        <p:txBody>
          <a:bodyPr>
            <a:noAutofit/>
          </a:bodyPr>
          <a:lstStyle/>
          <a:p>
            <a:r>
              <a:rPr lang="en-US" sz="4800" dirty="0"/>
              <a:t>Theories </a:t>
            </a:r>
            <a:r>
              <a:rPr lang="en-US" sz="4800" dirty="0" smtClean="0"/>
              <a:t>Used -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Weighted </a:t>
            </a:r>
            <a:r>
              <a:rPr lang="en-US" sz="4800" dirty="0"/>
              <a:t>Average </a:t>
            </a:r>
            <a:r>
              <a:rPr lang="en-US" sz="4800" dirty="0" smtClean="0"/>
              <a:t>Method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6230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1"/>
            <a:ext cx="7924800" cy="4495799"/>
          </a:xfrm>
        </p:spPr>
        <p:txBody>
          <a:bodyPr>
            <a:normAutofit/>
          </a:bodyPr>
          <a:lstStyle/>
          <a:p>
            <a:r>
              <a:rPr lang="en-US" sz="2400" dirty="0"/>
              <a:t>Edge Sensing </a:t>
            </a:r>
            <a:r>
              <a:rPr lang="en-US" sz="2400" dirty="0" err="1"/>
              <a:t>Demosaicking</a:t>
            </a:r>
            <a:r>
              <a:rPr lang="en-US" sz="2400" dirty="0"/>
              <a:t> method </a:t>
            </a:r>
            <a:r>
              <a:rPr lang="en-US" sz="2400" dirty="0" smtClean="0"/>
              <a:t>is made </a:t>
            </a:r>
            <a:r>
              <a:rPr lang="en-US" sz="2400" dirty="0"/>
              <a:t>to find </a:t>
            </a:r>
            <a:r>
              <a:rPr lang="en-US" sz="2400" dirty="0" smtClean="0"/>
              <a:t>edges </a:t>
            </a:r>
            <a:r>
              <a:rPr lang="en-US" sz="2400" dirty="0"/>
              <a:t>in image being </a:t>
            </a:r>
            <a:r>
              <a:rPr lang="en-US" sz="2400" dirty="0" err="1" smtClean="0"/>
              <a:t>demosaicked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To find an edge, the method mainly uses horizontal and vertical direction to search color intensity difference of neighboring pixels.</a:t>
            </a:r>
          </a:p>
          <a:p>
            <a:r>
              <a:rPr lang="en-US" sz="2400" dirty="0" smtClean="0"/>
              <a:t>The bigger color intensity difference in a direction, the bigger possibility of edge existence in that direction.</a:t>
            </a:r>
          </a:p>
          <a:p>
            <a:r>
              <a:rPr lang="en-US" sz="2400" dirty="0" smtClean="0"/>
              <a:t>There is 2 Edge Sensing </a:t>
            </a:r>
            <a:r>
              <a:rPr lang="en-US" sz="2400" dirty="0" err="1" smtClean="0"/>
              <a:t>demosaicking</a:t>
            </a:r>
            <a:r>
              <a:rPr lang="en-US" sz="2400" dirty="0" smtClean="0"/>
              <a:t> algorithms used in this Thesis, proposed by </a:t>
            </a:r>
            <a:r>
              <a:rPr lang="en-US" sz="2400" dirty="0" err="1" smtClean="0"/>
              <a:t>Gunturk</a:t>
            </a:r>
            <a:r>
              <a:rPr lang="en-US" sz="2400" dirty="0" smtClean="0"/>
              <a:t> and Hamilton-Adams.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57200"/>
            <a:ext cx="7467600" cy="914400"/>
          </a:xfrm>
        </p:spPr>
        <p:txBody>
          <a:bodyPr>
            <a:noAutofit/>
          </a:bodyPr>
          <a:lstStyle/>
          <a:p>
            <a:r>
              <a:rPr lang="en-US" sz="4800" dirty="0"/>
              <a:t>Theories </a:t>
            </a:r>
            <a:r>
              <a:rPr lang="en-US" sz="4800" dirty="0" smtClean="0"/>
              <a:t>Used -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Edge </a:t>
            </a:r>
            <a:r>
              <a:rPr lang="en-US" sz="4800" dirty="0"/>
              <a:t>Sensing Method</a:t>
            </a:r>
          </a:p>
        </p:txBody>
      </p:sp>
    </p:spTree>
    <p:extLst>
      <p:ext uri="{BB962C8B-B14F-4D97-AF65-F5344CB8AC3E}">
        <p14:creationId xmlns:p14="http://schemas.microsoft.com/office/powerpoint/2010/main" xmlns="" val="124803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671</TotalTime>
  <Words>871</Words>
  <Application>Microsoft Office PowerPoint</Application>
  <PresentationFormat>On-screen Show (4:3)</PresentationFormat>
  <Paragraphs>128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Composite</vt:lpstr>
      <vt:lpstr>Document</vt:lpstr>
      <vt:lpstr>Implementation of Hybrid Method using Weighted Average and Edge Sensing for Demosaicking</vt:lpstr>
      <vt:lpstr>Preliminary</vt:lpstr>
      <vt:lpstr>Preliminary (Cont’d)</vt:lpstr>
      <vt:lpstr>Preliminary (Cont’d)</vt:lpstr>
      <vt:lpstr>Theories Used</vt:lpstr>
      <vt:lpstr>Theories Used - Color Filter Array</vt:lpstr>
      <vt:lpstr>Theories Used - Bilinear Interpolation Method</vt:lpstr>
      <vt:lpstr>Theories Used - Weighted Average Method</vt:lpstr>
      <vt:lpstr>Theories Used - Edge Sensing Method</vt:lpstr>
      <vt:lpstr>Theories Used - Edge Sensing Method (Cont’d)</vt:lpstr>
      <vt:lpstr>Theories Used -  Peak Signal-to-Noise Ratio</vt:lpstr>
      <vt:lpstr>Theories Used - Color Distance Measurement</vt:lpstr>
      <vt:lpstr>Theories Used - Color Distance Measurement (Cont’d)</vt:lpstr>
      <vt:lpstr>System Design</vt:lpstr>
      <vt:lpstr>System Design (Cont’d)</vt:lpstr>
      <vt:lpstr>System Implementation</vt:lpstr>
      <vt:lpstr>Testing</vt:lpstr>
      <vt:lpstr>Testing (Cont’d)</vt:lpstr>
      <vt:lpstr>Testing (Cont’d)</vt:lpstr>
      <vt:lpstr>Conclusion</vt:lpstr>
      <vt:lpstr>Conclusion (Cont’d )</vt:lpstr>
    </vt:vector>
  </TitlesOfParts>
  <Company>CCorp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Meidika Wardana</dc:creator>
  <cp:lastModifiedBy>Meidika Wardana</cp:lastModifiedBy>
  <cp:revision>64</cp:revision>
  <dcterms:created xsi:type="dcterms:W3CDTF">2010-06-04T23:08:10Z</dcterms:created>
  <dcterms:modified xsi:type="dcterms:W3CDTF">2010-06-25T05:14:43Z</dcterms:modified>
</cp:coreProperties>
</file>