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docx" ContentType="application/vnd.openxmlformats-officedocument.wordprocessingml.document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notesMasterIdLst>
    <p:notesMasterId r:id="rId23"/>
  </p:notesMasterIdLst>
  <p:sldIdLst>
    <p:sldId id="256" r:id="rId2"/>
    <p:sldId id="257" r:id="rId3"/>
    <p:sldId id="281" r:id="rId4"/>
    <p:sldId id="264" r:id="rId5"/>
    <p:sldId id="265" r:id="rId6"/>
    <p:sldId id="266" r:id="rId7"/>
    <p:sldId id="267" r:id="rId8"/>
    <p:sldId id="268" r:id="rId9"/>
    <p:sldId id="269" r:id="rId10"/>
    <p:sldId id="270" r:id="rId11"/>
    <p:sldId id="271" r:id="rId12"/>
    <p:sldId id="272" r:id="rId13"/>
    <p:sldId id="282" r:id="rId14"/>
    <p:sldId id="273" r:id="rId15"/>
    <p:sldId id="275" r:id="rId16"/>
    <p:sldId id="274" r:id="rId17"/>
    <p:sldId id="276" r:id="rId18"/>
    <p:sldId id="279" r:id="rId19"/>
    <p:sldId id="280" r:id="rId20"/>
    <p:sldId id="277" r:id="rId21"/>
    <p:sldId id="278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08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image" Target="../media/image6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image" Target="../media/image1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47B525-9596-4E64-B744-BE870F21A0A0}" type="datetimeFigureOut">
              <a:rPr lang="en-US" smtClean="0"/>
              <a:pPr/>
              <a:t>6/25/2010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DCF9C6-A8BA-4CC3-A00C-33AEB5870C7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638161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DCF9C6-A8BA-4CC3-A00C-33AEB5870C72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932349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DCF9C6-A8BA-4CC3-A00C-33AEB5870C72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932349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DCF9C6-A8BA-4CC3-A00C-33AEB5870C72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702132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phere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50374" y="0"/>
            <a:ext cx="2293626" cy="685800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38400" y="3581400"/>
            <a:ext cx="3962400" cy="2133600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>
          <a:xfrm>
            <a:off x="2438400" y="1447800"/>
            <a:ext cx="3962400" cy="2133600"/>
          </a:xfrm>
        </p:spPr>
        <p:txBody>
          <a:bodyPr anchor="b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>
          <a:xfrm>
            <a:off x="3582988" y="6426201"/>
            <a:ext cx="2819399" cy="126999"/>
          </a:xfrm>
        </p:spPr>
        <p:txBody>
          <a:bodyPr/>
          <a:lstStyle/>
          <a:p>
            <a:fld id="{E1F9BA51-F8FB-4637-BBA9-C585E233E2CD}" type="datetimeFigureOut">
              <a:rPr lang="en-US" smtClean="0"/>
              <a:pPr/>
              <a:t>6/25/2010</a:t>
            </a:fld>
            <a:endParaRPr 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>
          <a:xfrm>
            <a:off x="6414976" y="6400800"/>
            <a:ext cx="457200" cy="152400"/>
          </a:xfrm>
        </p:spPr>
        <p:txBody>
          <a:bodyPr/>
          <a:lstStyle>
            <a:lvl1pPr algn="r">
              <a:defRPr/>
            </a:lvl1pPr>
          </a:lstStyle>
          <a:p>
            <a:fld id="{5B28F8E6-DE12-4755-97AF-9019A8E0647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>
          <a:xfrm>
            <a:off x="3581400" y="6296248"/>
            <a:ext cx="2820987" cy="1524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9BA51-F8FB-4637-BBA9-C585E233E2CD}" type="datetimeFigureOut">
              <a:rPr lang="en-US" smtClean="0"/>
              <a:pPr/>
              <a:t>6/25/2010</a:t>
            </a:fld>
            <a:endParaRPr 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B28F8E6-DE12-4755-97AF-9019A8E0647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9BA51-F8FB-4637-BBA9-C585E233E2CD}" type="datetimeFigureOut">
              <a:rPr lang="en-US" smtClean="0"/>
              <a:pPr/>
              <a:t>6/25/2010</a:t>
            </a:fld>
            <a:endParaRPr 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B28F8E6-DE12-4755-97AF-9019A8E0647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3657600" cy="5714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9BA51-F8FB-4637-BBA9-C585E233E2CD}" type="datetimeFigureOut">
              <a:rPr lang="en-US" smtClean="0"/>
              <a:pPr/>
              <a:t>6/25/2010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B28F8E6-DE12-4755-97AF-9019A8E0647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phere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58000" y="0"/>
            <a:ext cx="2293626" cy="6858000"/>
          </a:xfrm>
          <a:prstGeom prst="rect">
            <a:avLst/>
          </a:prstGeom>
        </p:spPr>
      </p:pic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839788" y="6426201"/>
            <a:ext cx="2819399" cy="126999"/>
          </a:xfrm>
        </p:spPr>
        <p:txBody>
          <a:bodyPr/>
          <a:lstStyle/>
          <a:p>
            <a:fld id="{E1F9BA51-F8FB-4637-BBA9-C585E233E2CD}" type="datetimeFigureOut">
              <a:rPr lang="en-US" smtClean="0"/>
              <a:pPr/>
              <a:t>6/25/2010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4116388" y="6400800"/>
            <a:ext cx="533400" cy="152400"/>
          </a:xfrm>
        </p:spPr>
        <p:txBody>
          <a:bodyPr/>
          <a:lstStyle/>
          <a:p>
            <a:fld id="{5B28F8E6-DE12-4755-97AF-9019A8E0647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838200" y="6296248"/>
            <a:ext cx="2820987" cy="15240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457200" y="1828800"/>
            <a:ext cx="3200400" cy="1752600"/>
          </a:xfrm>
        </p:spPr>
        <p:txBody>
          <a:bodyPr anchor="b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3578224"/>
            <a:ext cx="3200645" cy="1459767"/>
          </a:xfrm>
        </p:spPr>
        <p:txBody>
          <a:bodyPr anchor="t">
            <a:normAutofit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None/>
              <a:defRPr lang="en-US" sz="14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3429000"/>
            <a:ext cx="3124200" cy="2667000"/>
          </a:xfrm>
        </p:spPr>
        <p:txBody>
          <a:bodyPr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457200"/>
            <a:ext cx="3124200" cy="2667000"/>
          </a:xfrm>
        </p:spPr>
        <p:txBody>
          <a:bodyPr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876800" y="457200"/>
            <a:ext cx="2819400" cy="571499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9BA51-F8FB-4637-BBA9-C585E233E2CD}" type="datetimeFigureOut">
              <a:rPr lang="en-US" smtClean="0"/>
              <a:pPr/>
              <a:t>6/25/2010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B28F8E6-DE12-4755-97AF-9019A8E0647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75238"/>
            <a:ext cx="3581400" cy="411162"/>
          </a:xfrm>
        </p:spPr>
        <p:txBody>
          <a:bodyPr anchor="b">
            <a:noAutofit/>
          </a:bodyPr>
          <a:lstStyle>
            <a:lvl1pPr marL="0" indent="0" algn="ctr">
              <a:buNone/>
              <a:defRPr sz="1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675288"/>
            <a:ext cx="3581400" cy="2525112"/>
          </a:xfrm>
        </p:spPr>
        <p:txBody>
          <a:bodyPr anchor="t"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 baseline="0"/>
            </a:lvl4pPr>
            <a:lvl5pPr>
              <a:buFont typeface="Wingdings" pitchFamily="2" charset="2"/>
              <a:buChar char="§"/>
              <a:defRPr sz="1400"/>
            </a:lvl5pPr>
            <a:lvl6pPr>
              <a:buFont typeface="Wingdings" pitchFamily="2" charset="2"/>
              <a:buChar char="§"/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199" y="3429000"/>
            <a:ext cx="3581400" cy="411162"/>
          </a:xfrm>
        </p:spPr>
        <p:txBody>
          <a:bodyPr anchor="b">
            <a:noAutofit/>
          </a:bodyPr>
          <a:lstStyle>
            <a:lvl1pPr marL="0" indent="0" algn="ctr">
              <a:buNone/>
              <a:defRPr sz="1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199" y="3840162"/>
            <a:ext cx="3581400" cy="2515198"/>
          </a:xfrm>
        </p:spPr>
        <p:txBody>
          <a:bodyPr anchor="t"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876800" y="457200"/>
            <a:ext cx="2819400" cy="571499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9BA51-F8FB-4637-BBA9-C585E233E2CD}" type="datetimeFigureOut">
              <a:rPr lang="en-US" smtClean="0"/>
              <a:pPr/>
              <a:t>6/25/2010</a:t>
            </a:fld>
            <a:endParaRPr 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B28F8E6-DE12-4755-97AF-9019A8E0647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33800" y="457200"/>
            <a:ext cx="3962400" cy="5715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9BA51-F8FB-4637-BBA9-C585E233E2CD}" type="datetimeFigureOut">
              <a:rPr lang="en-US" smtClean="0"/>
              <a:pPr/>
              <a:t>6/25/2010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B28F8E6-DE12-4755-97AF-9019A8E0647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9BA51-F8FB-4637-BBA9-C585E233E2CD}" type="datetimeFigureOut">
              <a:rPr lang="en-US" smtClean="0"/>
              <a:pPr/>
              <a:t>6/25/2010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B28F8E6-DE12-4755-97AF-9019A8E0647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81600" y="1676400"/>
            <a:ext cx="2514600" cy="1874837"/>
          </a:xfrm>
        </p:spPr>
        <p:txBody>
          <a:bodyPr anchor="b">
            <a:normAutofit/>
          </a:bodyPr>
          <a:lstStyle>
            <a:lvl1pPr algn="r">
              <a:defRPr sz="2000" b="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76400"/>
            <a:ext cx="4700016" cy="3505200"/>
          </a:xfrm>
        </p:spPr>
        <p:txBody>
          <a:bodyPr>
            <a:normAutofit/>
          </a:bodyPr>
          <a:lstStyle>
            <a:lvl1pPr marL="228600" indent="-182880"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86400" y="3552372"/>
            <a:ext cx="2209800" cy="1629228"/>
          </a:xfrm>
        </p:spPr>
        <p:txBody>
          <a:bodyPr anchor="t">
            <a:normAutofit/>
          </a:bodyPr>
          <a:lstStyle>
            <a:lvl1pPr marL="0" indent="0" algn="r">
              <a:buNone/>
              <a:defRPr sz="12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9BA51-F8FB-4637-BBA9-C585E233E2CD}" type="datetimeFigureOut">
              <a:rPr lang="en-US" smtClean="0"/>
              <a:pPr/>
              <a:t>6/25/2010</a:t>
            </a:fld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B28F8E6-DE12-4755-97AF-9019A8E0647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4800" y="1676400"/>
            <a:ext cx="4696967" cy="35052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5181600" y="1676400"/>
            <a:ext cx="2514600" cy="1875972"/>
          </a:xfrm>
        </p:spPr>
        <p:txBody>
          <a:bodyPr anchor="b">
            <a:normAutofit/>
          </a:bodyPr>
          <a:lstStyle>
            <a:lvl1pPr algn="r">
              <a:defRPr sz="2000" b="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2"/>
          </p:nvPr>
        </p:nvSpPr>
        <p:spPr>
          <a:xfrm>
            <a:off x="5486400" y="3552372"/>
            <a:ext cx="2209800" cy="1629228"/>
          </a:xfrm>
        </p:spPr>
        <p:txBody>
          <a:bodyPr anchor="t">
            <a:normAutofit/>
          </a:bodyPr>
          <a:lstStyle>
            <a:lvl1pPr marL="0" indent="0" algn="r">
              <a:buNone/>
              <a:defRPr sz="12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9BA51-F8FB-4637-BBA9-C585E233E2CD}" type="datetimeFigureOut">
              <a:rPr lang="en-US" smtClean="0"/>
              <a:pPr/>
              <a:t>6/25/2010</a:t>
            </a:fld>
            <a:endParaRPr lang="en-US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B28F8E6-DE12-4755-97AF-9019A8E0647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sphere2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8823693" y="0"/>
            <a:ext cx="320307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76800" y="457200"/>
            <a:ext cx="2819400" cy="571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457200"/>
            <a:ext cx="3657600" cy="57149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7772400" y="6400800"/>
            <a:ext cx="533400" cy="152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B28F8E6-DE12-4755-97AF-9019A8E0647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2"/>
          </p:nvPr>
        </p:nvSpPr>
        <p:spPr>
          <a:xfrm>
            <a:off x="4876801" y="6426201"/>
            <a:ext cx="2819399" cy="1269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E1F9BA51-F8FB-4637-BBA9-C585E233E2CD}" type="datetimeFigureOut">
              <a:rPr lang="en-US" smtClean="0"/>
              <a:pPr/>
              <a:t>6/25/2010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4875213" y="6296248"/>
            <a:ext cx="2820987" cy="1524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iming>
    <p:tnLst>
      <p:par>
        <p:cTn id="1" dur="indefinite" restart="never" nodeType="tmRoot"/>
      </p:par>
    </p:tnLst>
  </p:timing>
  <p:txStyles>
    <p:titleStyle>
      <a:lvl1pPr algn="r" defTabSz="914400" rtl="0" eaLnBrk="1" latinLnBrk="0" hangingPunct="1">
        <a:spcBef>
          <a:spcPct val="0"/>
        </a:spcBef>
        <a:buNone/>
        <a:defRPr sz="2800" kern="1200">
          <a:gradFill>
            <a:gsLst>
              <a:gs pos="0">
                <a:schemeClr val="tx1">
                  <a:lumMod val="50000"/>
                </a:schemeClr>
              </a:gs>
              <a:gs pos="61000">
                <a:schemeClr val="tx1"/>
              </a:gs>
            </a:gsLst>
            <a:lin ang="5400000" scaled="0"/>
          </a:gradFill>
          <a:effectLst/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8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2pPr>
      <a:lvl3pPr marL="59436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3pPr>
      <a:lvl4pPr marL="77724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4pPr>
      <a:lvl5pPr marL="96012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5pPr>
      <a:lvl6pPr marL="114300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32588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50876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69164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package" Target="../embeddings/Microsoft_Office_Word_Document2.docx"/><Relationship Id="rId4" Type="http://schemas.openxmlformats.org/officeDocument/2006/relationships/package" Target="../embeddings/Microsoft_Office_Word_Document1.docx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Office_Word_Document3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package" Target="../embeddings/Microsoft_Office_Word_Document4.docx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38400" y="3962400"/>
            <a:ext cx="3962400" cy="2133600"/>
          </a:xfrm>
        </p:spPr>
        <p:txBody>
          <a:bodyPr>
            <a:normAutofit/>
          </a:bodyPr>
          <a:lstStyle/>
          <a:p>
            <a:r>
              <a:rPr lang="en-US" sz="2000" dirty="0" smtClean="0"/>
              <a:t>By </a:t>
            </a:r>
            <a:r>
              <a:rPr lang="en-US" sz="2000" dirty="0" err="1" smtClean="0"/>
              <a:t>Meidika</a:t>
            </a:r>
            <a:r>
              <a:rPr lang="en-US" sz="2000" dirty="0" smtClean="0"/>
              <a:t> </a:t>
            </a:r>
            <a:r>
              <a:rPr lang="en-US" sz="2000" dirty="0" err="1" smtClean="0"/>
              <a:t>Wardana</a:t>
            </a:r>
            <a:r>
              <a:rPr lang="en-US" sz="2000" dirty="0" smtClean="0"/>
              <a:t> Kristi,</a:t>
            </a:r>
          </a:p>
          <a:p>
            <a:r>
              <a:rPr lang="en-US" sz="2000" dirty="0" smtClean="0"/>
              <a:t>NRP 26406147</a:t>
            </a:r>
          </a:p>
          <a:p>
            <a:endParaRPr lang="en-US" sz="20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1219200"/>
            <a:ext cx="5181600" cy="2590800"/>
          </a:xfrm>
        </p:spPr>
        <p:txBody>
          <a:bodyPr>
            <a:noAutofit/>
          </a:bodyPr>
          <a:lstStyle/>
          <a:p>
            <a:r>
              <a:rPr lang="en-US" sz="4000" dirty="0"/>
              <a:t>Implementation of Hybrid Method </a:t>
            </a:r>
            <a:r>
              <a:rPr lang="en-US" sz="4000" dirty="0" smtClean="0"/>
              <a:t>using </a:t>
            </a:r>
            <a:r>
              <a:rPr lang="en-US" sz="4000" dirty="0"/>
              <a:t>Weighted Average and Edge Sensing </a:t>
            </a:r>
            <a:r>
              <a:rPr lang="en-US" sz="4000" dirty="0" smtClean="0"/>
              <a:t>for </a:t>
            </a:r>
            <a:r>
              <a:rPr lang="en-US" sz="4000" dirty="0" err="1"/>
              <a:t>Demosaicking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xmlns="" val="203458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2209801"/>
            <a:ext cx="7924800" cy="4495799"/>
          </a:xfrm>
        </p:spPr>
        <p:txBody>
          <a:bodyPr>
            <a:normAutofit/>
          </a:bodyPr>
          <a:lstStyle/>
          <a:p>
            <a:r>
              <a:rPr lang="en-US" sz="2400" dirty="0"/>
              <a:t>The main difference between those 2 algorithm can be seen in images below</a:t>
            </a:r>
            <a:r>
              <a:rPr lang="en-US" sz="2400" dirty="0" smtClean="0"/>
              <a:t>.</a:t>
            </a:r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/>
          </a:p>
          <a:p>
            <a:endParaRPr lang="en-US" sz="2400" dirty="0" smtClean="0"/>
          </a:p>
          <a:p>
            <a:pPr marL="0" indent="0">
              <a:lnSpc>
                <a:spcPct val="150000"/>
              </a:lnSpc>
              <a:buNone/>
            </a:pPr>
            <a:endParaRPr lang="en-US" sz="2400" dirty="0"/>
          </a:p>
          <a:p>
            <a:r>
              <a:rPr lang="en-US" sz="2400" dirty="0" smtClean="0"/>
              <a:t>The </a:t>
            </a:r>
            <a:r>
              <a:rPr lang="en-US" sz="2400" dirty="0"/>
              <a:t>gray pixels is pixels involved in the algorithm, and the center red pixel is </a:t>
            </a:r>
            <a:r>
              <a:rPr lang="en-US" sz="2400" dirty="0" smtClean="0"/>
              <a:t>the pixel </a:t>
            </a:r>
            <a:r>
              <a:rPr lang="en-US" sz="2400" dirty="0"/>
              <a:t>which </a:t>
            </a:r>
            <a:r>
              <a:rPr lang="en-US" sz="2400" dirty="0" smtClean="0"/>
              <a:t>color is being </a:t>
            </a:r>
            <a:r>
              <a:rPr lang="en-US" sz="2400" dirty="0"/>
              <a:t>estimated</a:t>
            </a:r>
            <a:r>
              <a:rPr lang="en-US" sz="2400" dirty="0" smtClean="0"/>
              <a:t>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09600" y="457200"/>
            <a:ext cx="7696200" cy="914400"/>
          </a:xfrm>
        </p:spPr>
        <p:txBody>
          <a:bodyPr>
            <a:noAutofit/>
          </a:bodyPr>
          <a:lstStyle/>
          <a:p>
            <a:r>
              <a:rPr lang="en-US" sz="4800" dirty="0"/>
              <a:t>Theories </a:t>
            </a:r>
            <a:r>
              <a:rPr lang="en-US" sz="4800" dirty="0" smtClean="0"/>
              <a:t>Used -</a:t>
            </a:r>
            <a:r>
              <a:rPr lang="en-US" sz="4800" dirty="0"/>
              <a:t/>
            </a:r>
            <a:br>
              <a:rPr lang="en-US" sz="4800" dirty="0"/>
            </a:br>
            <a:r>
              <a:rPr lang="en-US" sz="4800" dirty="0" smtClean="0"/>
              <a:t>Edge </a:t>
            </a:r>
            <a:r>
              <a:rPr lang="en-US" sz="4800" dirty="0"/>
              <a:t>Sensing </a:t>
            </a:r>
            <a:r>
              <a:rPr lang="en-US" sz="4800" dirty="0" smtClean="0"/>
              <a:t>Method (Cont’d)</a:t>
            </a:r>
            <a:endParaRPr lang="en-US" sz="4800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339203951"/>
              </p:ext>
            </p:extLst>
          </p:nvPr>
        </p:nvGraphicFramePr>
        <p:xfrm>
          <a:off x="528638" y="3214687"/>
          <a:ext cx="4829175" cy="2271713"/>
        </p:xfrm>
        <a:graphic>
          <a:graphicData uri="http://schemas.openxmlformats.org/presentationml/2006/ole">
            <p:oleObj spid="_x0000_s2102" name="Document" r:id="rId4" imgW="5155176" imgH="2399581" progId="Word.Document.12">
              <p:embed/>
            </p:oleObj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60808883"/>
              </p:ext>
            </p:extLst>
          </p:nvPr>
        </p:nvGraphicFramePr>
        <p:xfrm>
          <a:off x="3357563" y="3186112"/>
          <a:ext cx="4900612" cy="2200275"/>
        </p:xfrm>
        <a:graphic>
          <a:graphicData uri="http://schemas.openxmlformats.org/presentationml/2006/ole">
            <p:oleObj spid="_x0000_s2103" name="Document" r:id="rId5" imgW="5145813" imgH="2287797" progId="Word.Document.12">
              <p:embed/>
            </p:oleObj>
          </a:graphicData>
        </a:graphic>
      </p:graphicFrame>
      <p:sp>
        <p:nvSpPr>
          <p:cNvPr id="8" name="Content Placeholder 1"/>
          <p:cNvSpPr txBox="1">
            <a:spLocks/>
          </p:cNvSpPr>
          <p:nvPr/>
        </p:nvSpPr>
        <p:spPr>
          <a:xfrm>
            <a:off x="1981200" y="4953000"/>
            <a:ext cx="18288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800" kern="1200">
                <a:solidFill>
                  <a:schemeClr val="tx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11480" indent="-18288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>
                <a:solidFill>
                  <a:schemeClr val="tx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94360" indent="-18288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>
                <a:solidFill>
                  <a:schemeClr val="tx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77240" indent="-18288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>
                <a:solidFill>
                  <a:schemeClr val="tx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60120" indent="-18288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>
                <a:solidFill>
                  <a:schemeClr val="tx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43000" indent="-182880" algn="l" defTabSz="914400" rtl="0" eaLnBrk="1" latinLnBrk="0" hangingPunct="1">
              <a:spcBef>
                <a:spcPts val="288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25880" indent="-182880" algn="l" defTabSz="914400" rtl="0" eaLnBrk="1" latinLnBrk="0" hangingPunct="1">
              <a:spcBef>
                <a:spcPts val="288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08760" indent="-182880" algn="l" defTabSz="914400" rtl="0" eaLnBrk="1" latinLnBrk="0" hangingPunct="1">
              <a:spcBef>
                <a:spcPts val="288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91640" indent="-182880" algn="l" defTabSz="914400" rtl="0" eaLnBrk="1" latinLnBrk="0" hangingPunct="1">
              <a:spcBef>
                <a:spcPts val="288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500" dirty="0" err="1" smtClean="0"/>
              <a:t>Gunturk’s</a:t>
            </a:r>
            <a:r>
              <a:rPr lang="en-US" sz="1500" dirty="0" smtClean="0"/>
              <a:t> Edge</a:t>
            </a:r>
          </a:p>
          <a:p>
            <a:pPr marL="0" indent="0" algn="ctr">
              <a:buNone/>
            </a:pPr>
            <a:r>
              <a:rPr lang="en-US" sz="1500" dirty="0" smtClean="0"/>
              <a:t>Sensing</a:t>
            </a:r>
            <a:endParaRPr lang="en-US" sz="2400" dirty="0" smtClean="0"/>
          </a:p>
        </p:txBody>
      </p:sp>
      <p:sp>
        <p:nvSpPr>
          <p:cNvPr id="9" name="Content Placeholder 1"/>
          <p:cNvSpPr txBox="1">
            <a:spLocks/>
          </p:cNvSpPr>
          <p:nvPr/>
        </p:nvSpPr>
        <p:spPr>
          <a:xfrm>
            <a:off x="4876800" y="4953000"/>
            <a:ext cx="18288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800" kern="1200">
                <a:solidFill>
                  <a:schemeClr val="tx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11480" indent="-18288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>
                <a:solidFill>
                  <a:schemeClr val="tx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94360" indent="-18288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>
                <a:solidFill>
                  <a:schemeClr val="tx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77240" indent="-18288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>
                <a:solidFill>
                  <a:schemeClr val="tx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60120" indent="-18288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>
                <a:solidFill>
                  <a:schemeClr val="tx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43000" indent="-182880" algn="l" defTabSz="914400" rtl="0" eaLnBrk="1" latinLnBrk="0" hangingPunct="1">
              <a:spcBef>
                <a:spcPts val="288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25880" indent="-182880" algn="l" defTabSz="914400" rtl="0" eaLnBrk="1" latinLnBrk="0" hangingPunct="1">
              <a:spcBef>
                <a:spcPts val="288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08760" indent="-182880" algn="l" defTabSz="914400" rtl="0" eaLnBrk="1" latinLnBrk="0" hangingPunct="1">
              <a:spcBef>
                <a:spcPts val="288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91640" indent="-182880" algn="l" defTabSz="914400" rtl="0" eaLnBrk="1" latinLnBrk="0" hangingPunct="1">
              <a:spcBef>
                <a:spcPts val="288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500" dirty="0" smtClean="0"/>
              <a:t>Hamilton’s Edge</a:t>
            </a:r>
          </a:p>
          <a:p>
            <a:pPr marL="0" indent="0" algn="ctr">
              <a:buNone/>
            </a:pPr>
            <a:r>
              <a:rPr lang="en-US" sz="1500" dirty="0" smtClean="0"/>
              <a:t>Sensing</a:t>
            </a: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xmlns="" val="3503642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xmlns=""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76401"/>
                <a:ext cx="7924800" cy="4495799"/>
              </a:xfrm>
            </p:spPr>
            <p:txBody>
              <a:bodyPr>
                <a:normAutofit/>
              </a:bodyPr>
              <a:lstStyle/>
              <a:p>
                <a:r>
                  <a:rPr lang="en-US" sz="2400" dirty="0" smtClean="0"/>
                  <a:t>P</a:t>
                </a:r>
                <a:r>
                  <a:rPr lang="id-ID" sz="2400" dirty="0"/>
                  <a:t>eak </a:t>
                </a:r>
                <a:r>
                  <a:rPr lang="en-US" sz="2400" dirty="0"/>
                  <a:t>S</a:t>
                </a:r>
                <a:r>
                  <a:rPr lang="id-ID" sz="2400" dirty="0"/>
                  <a:t>ignal-to-</a:t>
                </a:r>
                <a:r>
                  <a:rPr lang="en-US" sz="2400" dirty="0"/>
                  <a:t>N</a:t>
                </a:r>
                <a:r>
                  <a:rPr lang="id-ID" sz="2400" dirty="0"/>
                  <a:t>oise </a:t>
                </a:r>
                <a:r>
                  <a:rPr lang="en-US" sz="2400" dirty="0"/>
                  <a:t>R</a:t>
                </a:r>
                <a:r>
                  <a:rPr lang="id-ID" sz="2400" dirty="0" smtClean="0"/>
                  <a:t>atio</a:t>
                </a:r>
                <a:r>
                  <a:rPr lang="en-US" sz="2400" dirty="0" smtClean="0"/>
                  <a:t> (PSNR) is the ratio between highest possible value in a signal</a:t>
                </a:r>
                <a:r>
                  <a:rPr lang="id-ID" sz="2400" dirty="0" smtClean="0"/>
                  <a:t> </a:t>
                </a:r>
                <a:r>
                  <a:rPr lang="en-US" sz="2400" dirty="0" smtClean="0"/>
                  <a:t>(MAX</a:t>
                </a:r>
                <a:r>
                  <a:rPr lang="en-US" sz="2400" baseline="-25000" dirty="0"/>
                  <a:t>I</a:t>
                </a:r>
                <a:r>
                  <a:rPr lang="en-US" sz="2400" dirty="0" smtClean="0"/>
                  <a:t>) with noise value (MSE) which </a:t>
                </a:r>
                <a:r>
                  <a:rPr lang="en-US" sz="2400" dirty="0" smtClean="0"/>
                  <a:t>influences </a:t>
                </a:r>
                <a:r>
                  <a:rPr lang="en-US" sz="2400" dirty="0" smtClean="0"/>
                  <a:t>the clarity of that signal representation.</a:t>
                </a:r>
              </a:p>
              <a:p>
                <a:pPr>
                  <a:spcAft>
                    <a:spcPts val="600"/>
                  </a:spcAft>
                </a:pPr>
                <a:r>
                  <a:rPr lang="en-US" sz="2400" dirty="0" smtClean="0"/>
                  <a:t>The equation used to find PSNR is</a:t>
                </a:r>
              </a:p>
              <a:p>
                <a:pPr marL="0" indent="0"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   </m:t>
                      </m:r>
                      <m:r>
                        <a:rPr lang="en-US" sz="2400" i="1">
                          <a:latin typeface="Cambria Math"/>
                        </a:rPr>
                        <m:t>𝑃𝑆𝑁𝑅</m:t>
                      </m:r>
                      <m:r>
                        <a:rPr lang="en-US" sz="2400" i="1">
                          <a:latin typeface="Cambria Math"/>
                        </a:rPr>
                        <m:t>=10∙</m:t>
                      </m:r>
                      <m:sSub>
                        <m:sSubPr>
                          <m:ctrlPr>
                            <a:rPr lang="en-US" sz="2400" i="1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nor/>
                            </m:rPr>
                            <a:rPr lang="en-US" sz="2400"/>
                            <m:t>log</m:t>
                          </m:r>
                        </m:e>
                        <m:sub>
                          <m:r>
                            <a:rPr lang="en-US" sz="2400" i="1">
                              <a:latin typeface="Cambria Math"/>
                            </a:rPr>
                            <m:t>10</m:t>
                          </m:r>
                        </m:sub>
                      </m:sSub>
                      <m:d>
                        <m:dPr>
                          <m:ctrlPr>
                            <a:rPr lang="en-US" sz="2400" i="1">
                              <a:latin typeface="Cambria Math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fPr>
                            <m:num>
                              <m:sSubSup>
                                <m:sSubSupPr>
                                  <m:ctrlPr>
                                    <a:rPr lang="en-US" sz="2400" i="1">
                                      <a:latin typeface="Cambria Math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400" i="1">
                                      <a:latin typeface="Cambria Math"/>
                                    </a:rPr>
                                    <m:t>𝑀𝐴𝑋</m:t>
                                  </m:r>
                                </m:e>
                                <m:sub>
                                  <m:r>
                                    <a:rPr lang="en-US" sz="2400" i="1">
                                      <a:latin typeface="Cambria Math"/>
                                    </a:rPr>
                                    <m:t>𝐼</m:t>
                                  </m:r>
                                </m:sub>
                                <m:sup>
                                  <m:r>
                                    <a:rPr lang="en-US" sz="2400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bSup>
                            </m:num>
                            <m:den>
                              <m:r>
                                <a:rPr lang="en-US" sz="2400" i="1">
                                  <a:latin typeface="Cambria Math"/>
                                </a:rPr>
                                <m:t>𝑀𝑆𝐸</m:t>
                              </m:r>
                            </m:den>
                          </m:f>
                        </m:e>
                      </m:d>
                      <m:r>
                        <a:rPr lang="en-US" sz="2400" i="1">
                          <a:latin typeface="Cambria Math"/>
                        </a:rPr>
                        <m:t>=20∙</m:t>
                      </m:r>
                      <m:sSub>
                        <m:sSubPr>
                          <m:ctrlPr>
                            <a:rPr lang="en-US" sz="2400" i="1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nor/>
                            </m:rPr>
                            <a:rPr lang="en-US" sz="2400"/>
                            <m:t>log</m:t>
                          </m:r>
                        </m:e>
                        <m:sub>
                          <m:r>
                            <a:rPr lang="en-US" sz="2400" i="1">
                              <a:latin typeface="Cambria Math"/>
                            </a:rPr>
                            <m:t>10</m:t>
                          </m:r>
                        </m:sub>
                      </m:sSub>
                      <m:d>
                        <m:dPr>
                          <m:ctrlPr>
                            <a:rPr lang="en-US" sz="2400" i="1">
                              <a:latin typeface="Cambria Math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sz="24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i="1">
                                      <a:latin typeface="Cambria Math"/>
                                    </a:rPr>
                                    <m:t>𝑀𝐴𝑋</m:t>
                                  </m:r>
                                </m:e>
                                <m:sub>
                                  <m:r>
                                    <a:rPr lang="en-US" sz="2400" i="1">
                                      <a:latin typeface="Cambria Math"/>
                                    </a:rPr>
                                    <m:t>𝐼</m:t>
                                  </m:r>
                                </m:sub>
                              </m:sSub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US" sz="2400" i="1">
                                      <a:latin typeface="Cambria Math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2400" i="1">
                                      <a:latin typeface="Cambria Math"/>
                                    </a:rPr>
                                    <m:t>𝑀𝑆𝐸</m:t>
                                  </m:r>
                                </m:e>
                              </m:rad>
                            </m:den>
                          </m:f>
                        </m:e>
                      </m:d>
                    </m:oMath>
                  </m:oMathPara>
                </a14:m>
                <a:endParaRPr lang="en-US" sz="2400" dirty="0" smtClean="0"/>
              </a:p>
            </p:txBody>
          </p:sp>
        </mc:Choice>
        <mc:Fallback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76401"/>
                <a:ext cx="7924800" cy="4495799"/>
              </a:xfrm>
              <a:blipFill rotWithShape="1">
                <a:blip r:embed="rId2" cstate="print"/>
                <a:stretch>
                  <a:fillRect l="-1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14400" y="457200"/>
            <a:ext cx="7391400" cy="914400"/>
          </a:xfrm>
        </p:spPr>
        <p:txBody>
          <a:bodyPr>
            <a:noAutofit/>
          </a:bodyPr>
          <a:lstStyle/>
          <a:p>
            <a:r>
              <a:rPr lang="en-US" sz="4800" dirty="0" smtClean="0"/>
              <a:t>Theories Used - </a:t>
            </a:r>
            <a:br>
              <a:rPr lang="en-US" sz="4800" dirty="0" smtClean="0"/>
            </a:br>
            <a:r>
              <a:rPr lang="en-US" sz="4800" dirty="0" smtClean="0"/>
              <a:t>Peak </a:t>
            </a:r>
            <a:r>
              <a:rPr lang="en-US" sz="4800" dirty="0"/>
              <a:t>Signal-to-Noise </a:t>
            </a:r>
            <a:r>
              <a:rPr lang="en-US" sz="4800" dirty="0" smtClean="0"/>
              <a:t>Ratio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xmlns="" val="1465304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2057401"/>
            <a:ext cx="7924800" cy="4495799"/>
          </a:xfrm>
        </p:spPr>
        <p:txBody>
          <a:bodyPr>
            <a:normAutofit/>
          </a:bodyPr>
          <a:lstStyle/>
          <a:p>
            <a:r>
              <a:rPr lang="en-US" sz="2400" dirty="0" smtClean="0"/>
              <a:t>Color Distance Measurement (CDM) used to measure color differences between image which has been changed using certain method (i.e. </a:t>
            </a:r>
            <a:r>
              <a:rPr lang="en-US" sz="2400" dirty="0" err="1" smtClean="0"/>
              <a:t>demosaicking</a:t>
            </a:r>
            <a:r>
              <a:rPr lang="en-US" sz="2400" dirty="0" smtClean="0"/>
              <a:t>), with  the original image.</a:t>
            </a:r>
          </a:p>
          <a:p>
            <a:r>
              <a:rPr lang="en-US" sz="2400" dirty="0" smtClean="0"/>
              <a:t>The idea is to consider each of the 3 color components as 3 dimensional space vector, and difference between changed and original color component values can be used to measure how fine a </a:t>
            </a:r>
            <a:r>
              <a:rPr lang="en-US" sz="2400" dirty="0" err="1" smtClean="0"/>
              <a:t>demosaicking</a:t>
            </a:r>
            <a:r>
              <a:rPr lang="en-US" sz="2400" dirty="0" smtClean="0"/>
              <a:t> algorithm is.</a:t>
            </a:r>
          </a:p>
          <a:p>
            <a:endParaRPr lang="en-US" sz="2400" dirty="0" smtClean="0"/>
          </a:p>
          <a:p>
            <a:endParaRPr lang="en-US" sz="2400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33400" y="457200"/>
            <a:ext cx="7772400" cy="914400"/>
          </a:xfrm>
        </p:spPr>
        <p:txBody>
          <a:bodyPr>
            <a:noAutofit/>
          </a:bodyPr>
          <a:lstStyle/>
          <a:p>
            <a:r>
              <a:rPr lang="en-US" sz="4800" dirty="0" smtClean="0"/>
              <a:t>Theories Used -</a:t>
            </a:r>
            <a:br>
              <a:rPr lang="en-US" sz="4800" dirty="0" smtClean="0"/>
            </a:br>
            <a:r>
              <a:rPr lang="en-US" sz="4800" dirty="0" smtClean="0"/>
              <a:t>Color Distance Measurement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xmlns="" val="1023767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xmlns=""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2057401"/>
                <a:ext cx="7924800" cy="4495799"/>
              </a:xfrm>
            </p:spPr>
            <p:txBody>
              <a:bodyPr>
                <a:normAutofit/>
              </a:bodyPr>
              <a:lstStyle/>
              <a:p>
                <a:r>
                  <a:rPr lang="en-US" sz="2400" dirty="0" smtClean="0"/>
                  <a:t>The </a:t>
                </a:r>
                <a:r>
                  <a:rPr lang="en-US" sz="2400" dirty="0"/>
                  <a:t>equation used to find </a:t>
                </a:r>
                <a:r>
                  <a:rPr lang="en-US" sz="2400" dirty="0" smtClean="0"/>
                  <a:t>CDM is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>
                          <a:latin typeface="Cambria Math"/>
                        </a:rPr>
                        <m:t>𝐶𝐷𝑀</m:t>
                      </m:r>
                      <m:r>
                        <a:rPr lang="en-US" sz="2000" i="1">
                          <a:latin typeface="Cambria Math"/>
                        </a:rPr>
                        <m:t>= </m:t>
                      </m:r>
                      <m:f>
                        <m:fPr>
                          <m:ctrlPr>
                            <a:rPr lang="en-US" sz="20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000" i="1">
                              <a:latin typeface="Cambria Math"/>
                            </a:rPr>
                            <m:t>𝑁</m:t>
                          </m:r>
                        </m:den>
                      </m:f>
                      <m:nary>
                        <m:naryPr>
                          <m:chr m:val="∑"/>
                          <m:limLoc m:val="undOvr"/>
                          <m:supHide m:val="on"/>
                          <m:ctrlPr>
                            <a:rPr lang="en-US" sz="2000" i="1">
                              <a:latin typeface="Cambria Math"/>
                            </a:rPr>
                          </m:ctrlPr>
                        </m:naryPr>
                        <m:sub>
                          <m:r>
                            <a:rPr lang="en-US" sz="2000" i="1">
                              <a:latin typeface="Cambria Math"/>
                            </a:rPr>
                            <m:t>∞</m:t>
                          </m:r>
                        </m:sub>
                        <m:sup/>
                        <m:e>
                          <m:rad>
                            <m:radPr>
                              <m:degHide m:val="on"/>
                              <m:ctrlPr>
                                <a:rPr lang="en-US" sz="2000" i="1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lang="en-US" sz="2000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begChr m:val="|"/>
                                      <m:endChr m:val="|"/>
                                      <m:ctrlPr>
                                        <a:rPr lang="en-US" sz="2000" i="1">
                                          <a:latin typeface="Cambria Math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000" i="1">
                                          <a:latin typeface="Cambria Math"/>
                                        </a:rPr>
                                        <m:t>𝑟</m:t>
                                      </m:r>
                                      <m:d>
                                        <m:dPr>
                                          <m:ctrlPr>
                                            <a:rPr lang="en-US" sz="2000" i="1">
                                              <a:latin typeface="Cambria Math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sz="2000" i="1">
                                              <a:latin typeface="Cambria Math"/>
                                            </a:rPr>
                                            <m:t>𝑥</m:t>
                                          </m:r>
                                        </m:e>
                                      </m:d>
                                      <m:r>
                                        <a:rPr lang="en-US" sz="2000" i="1">
                                          <a:latin typeface="Cambria Math"/>
                                        </a:rPr>
                                        <m:t>−</m:t>
                                      </m:r>
                                      <m:sSub>
                                        <m:sSubPr>
                                          <m:ctrlPr>
                                            <a:rPr lang="en-US" sz="2000" i="1">
                                              <a:latin typeface="Cambria Math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000" i="1">
                                              <a:latin typeface="Cambria Math"/>
                                            </a:rPr>
                                            <m:t>𝑟</m:t>
                                          </m:r>
                                        </m:e>
                                        <m:sub>
                                          <m:r>
                                            <a:rPr lang="en-US" sz="2000" i="1">
                                              <a:latin typeface="Cambria Math"/>
                                            </a:rPr>
                                            <m:t>0</m:t>
                                          </m:r>
                                        </m:sub>
                                      </m:sSub>
                                      <m:d>
                                        <m:dPr>
                                          <m:ctrlPr>
                                            <a:rPr lang="en-US" sz="2000" i="1">
                                              <a:latin typeface="Cambria Math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sz="2000" i="1">
                                              <a:latin typeface="Cambria Math"/>
                                            </a:rPr>
                                            <m:t>𝑥</m:t>
                                          </m:r>
                                        </m:e>
                                      </m:d>
                                    </m:e>
                                  </m:d>
                                </m:e>
                                <m:sup>
                                  <m:r>
                                    <a:rPr lang="en-US" sz="2000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2000" i="1">
                                  <a:latin typeface="Cambria Math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US" sz="2000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begChr m:val="|"/>
                                      <m:endChr m:val="|"/>
                                      <m:ctrlPr>
                                        <a:rPr lang="en-US" sz="2000" i="1">
                                          <a:latin typeface="Cambria Math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000" i="1">
                                          <a:latin typeface="Cambria Math"/>
                                        </a:rPr>
                                        <m:t>𝑔</m:t>
                                      </m:r>
                                      <m:d>
                                        <m:dPr>
                                          <m:ctrlPr>
                                            <a:rPr lang="en-US" sz="2000" i="1">
                                              <a:latin typeface="Cambria Math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sz="2000" i="1">
                                              <a:latin typeface="Cambria Math"/>
                                            </a:rPr>
                                            <m:t>𝑥</m:t>
                                          </m:r>
                                        </m:e>
                                      </m:d>
                                      <m:r>
                                        <a:rPr lang="en-US" sz="2000" i="1">
                                          <a:latin typeface="Cambria Math"/>
                                        </a:rPr>
                                        <m:t>−</m:t>
                                      </m:r>
                                      <m:sSub>
                                        <m:sSubPr>
                                          <m:ctrlPr>
                                            <a:rPr lang="en-US" sz="2000" i="1">
                                              <a:latin typeface="Cambria Math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000" i="1">
                                              <a:latin typeface="Cambria Math"/>
                                            </a:rPr>
                                            <m:t>𝑔</m:t>
                                          </m:r>
                                        </m:e>
                                        <m:sub>
                                          <m:r>
                                            <a:rPr lang="en-US" sz="2000" i="1">
                                              <a:latin typeface="Cambria Math"/>
                                            </a:rPr>
                                            <m:t>0</m:t>
                                          </m:r>
                                        </m:sub>
                                      </m:sSub>
                                      <m:d>
                                        <m:dPr>
                                          <m:ctrlPr>
                                            <a:rPr lang="en-US" sz="2000" i="1">
                                              <a:latin typeface="Cambria Math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sz="2000" i="1">
                                              <a:latin typeface="Cambria Math"/>
                                            </a:rPr>
                                            <m:t>𝑥</m:t>
                                          </m:r>
                                        </m:e>
                                      </m:d>
                                    </m:e>
                                  </m:d>
                                </m:e>
                                <m:sup>
                                  <m:r>
                                    <a:rPr lang="en-US" sz="2000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2000" i="1">
                                  <a:latin typeface="Cambria Math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US" sz="2000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i="1">
                                      <a:latin typeface="Cambria Math"/>
                                    </a:rPr>
                                    <m:t>|</m:t>
                                  </m:r>
                                  <m:r>
                                    <a:rPr lang="en-US" sz="2000" i="1">
                                      <a:latin typeface="Cambria Math"/>
                                    </a:rPr>
                                    <m:t>𝑏</m:t>
                                  </m:r>
                                  <m:d>
                                    <m:dPr>
                                      <m:ctrlPr>
                                        <a:rPr lang="en-US" sz="2000" i="1">
                                          <a:latin typeface="Cambria Math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000" i="1">
                                          <a:latin typeface="Cambria Math"/>
                                        </a:rPr>
                                        <m:t>𝑥</m:t>
                                      </m:r>
                                    </m:e>
                                  </m:d>
                                  <m:r>
                                    <a:rPr lang="en-US" sz="2000" i="1">
                                      <a:latin typeface="Cambria Math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sz="2000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000" i="1">
                                          <a:latin typeface="Cambria Math"/>
                                        </a:rPr>
                                        <m:t>𝑏</m:t>
                                      </m:r>
                                    </m:e>
                                    <m:sub>
                                      <m:r>
                                        <a:rPr lang="en-US" sz="2000" i="1">
                                          <a:latin typeface="Cambria Math"/>
                                        </a:rPr>
                                        <m:t>0</m:t>
                                      </m:r>
                                    </m:sub>
                                  </m:sSub>
                                  <m:r>
                                    <a:rPr lang="en-US" sz="2000" i="1">
                                      <a:latin typeface="Cambria Math"/>
                                    </a:rPr>
                                    <m:t>(</m:t>
                                  </m:r>
                                  <m:r>
                                    <a:rPr lang="en-US" sz="2000" i="1"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en-US" sz="2000" i="1">
                                      <a:latin typeface="Cambria Math"/>
                                    </a:rPr>
                                    <m:t>)|</m:t>
                                  </m:r>
                                </m:e>
                                <m:sup>
                                  <m:r>
                                    <a:rPr lang="en-US" sz="2000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rad>
                        </m:e>
                      </m:nary>
                    </m:oMath>
                  </m:oMathPara>
                </a14:m>
                <a:endParaRPr lang="en-US" sz="2000" dirty="0"/>
              </a:p>
              <a:p>
                <a:r>
                  <a:rPr lang="en-US" sz="2400" dirty="0" smtClean="0"/>
                  <a:t>Where N is the total number of pixel in image, r(x), g(x), and b(x) is the changed color values, and r</a:t>
                </a:r>
                <a:r>
                  <a:rPr lang="en-US" sz="2400" baseline="-25000" dirty="0" smtClean="0"/>
                  <a:t>0</a:t>
                </a:r>
                <a:r>
                  <a:rPr lang="en-US" sz="2400" dirty="0" smtClean="0"/>
                  <a:t>(x), g</a:t>
                </a:r>
                <a:r>
                  <a:rPr lang="en-US" sz="2400" baseline="-25000" dirty="0" smtClean="0"/>
                  <a:t>0</a:t>
                </a:r>
                <a:r>
                  <a:rPr lang="en-US" sz="2400" dirty="0" smtClean="0"/>
                  <a:t>(x), and b</a:t>
                </a:r>
                <a:r>
                  <a:rPr lang="en-US" sz="2400" baseline="-25000" dirty="0" smtClean="0"/>
                  <a:t>0</a:t>
                </a:r>
                <a:r>
                  <a:rPr lang="en-US" sz="2400" dirty="0" smtClean="0"/>
                  <a:t>(x) is the original color values.</a:t>
                </a:r>
              </a:p>
              <a:p>
                <a:endParaRPr lang="en-US" sz="2400" dirty="0" smtClean="0"/>
              </a:p>
              <a:p>
                <a:endParaRPr lang="en-US" sz="2400" dirty="0"/>
              </a:p>
            </p:txBody>
          </p:sp>
        </mc:Choice>
        <mc:Fallback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2057401"/>
                <a:ext cx="7924800" cy="4495799"/>
              </a:xfrm>
              <a:blipFill rotWithShape="1">
                <a:blip r:embed="rId2" cstate="print"/>
                <a:stretch>
                  <a:fillRect l="-1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33400" y="762000"/>
            <a:ext cx="7772400" cy="914400"/>
          </a:xfrm>
        </p:spPr>
        <p:txBody>
          <a:bodyPr>
            <a:noAutofit/>
          </a:bodyPr>
          <a:lstStyle/>
          <a:p>
            <a:r>
              <a:rPr lang="en-US" sz="4800" dirty="0" smtClean="0"/>
              <a:t>Theories Used -</a:t>
            </a:r>
            <a:br>
              <a:rPr lang="en-US" sz="4800" dirty="0" smtClean="0"/>
            </a:br>
            <a:r>
              <a:rPr lang="en-US" sz="4800" dirty="0" smtClean="0"/>
              <a:t>Color Distance Measurement</a:t>
            </a:r>
            <a:br>
              <a:rPr lang="en-US" sz="4800" dirty="0" smtClean="0"/>
            </a:br>
            <a:r>
              <a:rPr lang="en-US" sz="4800" dirty="0" smtClean="0"/>
              <a:t>(Cont’d)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xmlns="" val="4221631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5800" y="2209801"/>
            <a:ext cx="7696200" cy="4495799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sz="2400" dirty="0" smtClean="0"/>
              <a:t>The flowchart to make a full color picture from Bayer images, using hybrid </a:t>
            </a:r>
            <a:r>
              <a:rPr lang="en-US" sz="2400" dirty="0" err="1" smtClean="0"/>
              <a:t>demosaicking</a:t>
            </a:r>
            <a:r>
              <a:rPr lang="en-US" sz="2400" dirty="0" smtClean="0"/>
              <a:t> method is</a:t>
            </a:r>
          </a:p>
          <a:p>
            <a:pPr marL="0" indent="0">
              <a:spcAft>
                <a:spcPts val="600"/>
              </a:spcAft>
              <a:buNone/>
            </a:pPr>
            <a:endParaRPr lang="en-US" sz="2400" dirty="0" smtClean="0"/>
          </a:p>
          <a:p>
            <a:endParaRPr lang="en-US" sz="2400" dirty="0"/>
          </a:p>
          <a:p>
            <a:endParaRPr lang="en-US" sz="2400" dirty="0" smtClean="0"/>
          </a:p>
          <a:p>
            <a:pPr marL="0" indent="0">
              <a:buNone/>
            </a:pPr>
            <a:r>
              <a:rPr lang="en-US" sz="2400" dirty="0" smtClean="0"/>
              <a:t> </a:t>
            </a:r>
          </a:p>
          <a:p>
            <a:pPr>
              <a:spcBef>
                <a:spcPts val="600"/>
              </a:spcBef>
            </a:pPr>
            <a:r>
              <a:rPr lang="en-US" sz="2400" dirty="0" smtClean="0"/>
              <a:t>The green values estimation uses weighted average method, then both red and blue values estimation </a:t>
            </a:r>
            <a:r>
              <a:rPr lang="en-US" sz="2400" dirty="0"/>
              <a:t>use </a:t>
            </a:r>
            <a:r>
              <a:rPr lang="en-US" sz="2400" dirty="0" err="1"/>
              <a:t>Gunturk</a:t>
            </a:r>
            <a:r>
              <a:rPr lang="en-US" sz="2400" dirty="0"/>
              <a:t> ‘s and </a:t>
            </a:r>
            <a:r>
              <a:rPr lang="en-US" sz="2400" dirty="0" smtClean="0"/>
              <a:t>Hamilton-Adams’ edge sensing method.</a:t>
            </a:r>
            <a:endParaRPr lang="en-US" sz="24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495800" y="457200"/>
            <a:ext cx="3810000" cy="914400"/>
          </a:xfrm>
        </p:spPr>
        <p:txBody>
          <a:bodyPr>
            <a:noAutofit/>
          </a:bodyPr>
          <a:lstStyle/>
          <a:p>
            <a:r>
              <a:rPr lang="en-US" sz="4800" dirty="0" smtClean="0"/>
              <a:t>System Design</a:t>
            </a:r>
            <a:endParaRPr lang="en-US" sz="48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66799" y="3370729"/>
            <a:ext cx="7467601" cy="17346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074583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5800" y="1905001"/>
            <a:ext cx="7696200" cy="4495799"/>
          </a:xfrm>
        </p:spPr>
        <p:txBody>
          <a:bodyPr>
            <a:normAutofit/>
          </a:bodyPr>
          <a:lstStyle/>
          <a:p>
            <a:r>
              <a:rPr lang="en-US" sz="2400" dirty="0" smtClean="0"/>
              <a:t>Basically, the class diagram design created for hybrid </a:t>
            </a:r>
            <a:r>
              <a:rPr lang="en-US" sz="2400" dirty="0" err="1" smtClean="0"/>
              <a:t>demosaicking</a:t>
            </a:r>
            <a:r>
              <a:rPr lang="en-US" sz="2400" dirty="0" smtClean="0"/>
              <a:t> method is like the one shown below</a:t>
            </a:r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/>
          </a:p>
          <a:p>
            <a:endParaRPr lang="en-US" sz="2400" dirty="0" smtClean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 smtClean="0"/>
              <a:t>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209800" y="457200"/>
            <a:ext cx="6096000" cy="914400"/>
          </a:xfrm>
        </p:spPr>
        <p:txBody>
          <a:bodyPr>
            <a:noAutofit/>
          </a:bodyPr>
          <a:lstStyle/>
          <a:p>
            <a:r>
              <a:rPr lang="en-US" sz="4800" dirty="0" smtClean="0"/>
              <a:t>System Design (Cont’d)</a:t>
            </a:r>
            <a:endParaRPr lang="en-US" sz="48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73461" y="3429000"/>
            <a:ext cx="3951139" cy="289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08451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981201"/>
            <a:ext cx="7924800" cy="4495799"/>
          </a:xfrm>
        </p:spPr>
        <p:txBody>
          <a:bodyPr>
            <a:normAutofit/>
          </a:bodyPr>
          <a:lstStyle/>
          <a:p>
            <a:r>
              <a:rPr lang="en-US" sz="2400" dirty="0" smtClean="0"/>
              <a:t>To implement the hybrid </a:t>
            </a:r>
            <a:r>
              <a:rPr lang="en-US" sz="2400" dirty="0" err="1" smtClean="0"/>
              <a:t>demosaicking</a:t>
            </a:r>
            <a:r>
              <a:rPr lang="en-US" sz="2400" dirty="0" smtClean="0"/>
              <a:t> method, the classes designed is made using Visual C++ 6.0 language and OpenGL graphic library.</a:t>
            </a:r>
          </a:p>
          <a:p>
            <a:r>
              <a:rPr lang="en-US" sz="2400" dirty="0" smtClean="0"/>
              <a:t>The role of each class is:</a:t>
            </a:r>
          </a:p>
          <a:p>
            <a:pPr lvl="1"/>
            <a:r>
              <a:rPr lang="en-US" sz="2000" dirty="0" err="1" smtClean="0"/>
              <a:t>Ccfa</a:t>
            </a:r>
            <a:r>
              <a:rPr lang="en-US" sz="2000" dirty="0" smtClean="0"/>
              <a:t> class is used to get and save two dimensional array of Bayer pattern from bitmap images which will be </a:t>
            </a:r>
            <a:r>
              <a:rPr lang="en-US" sz="2000" dirty="0" err="1" smtClean="0"/>
              <a:t>demosaicked</a:t>
            </a:r>
            <a:r>
              <a:rPr lang="en-US" sz="2000" dirty="0" smtClean="0"/>
              <a:t>.</a:t>
            </a:r>
          </a:p>
          <a:p>
            <a:pPr lvl="1"/>
            <a:r>
              <a:rPr lang="en-US" sz="2000" dirty="0" err="1" smtClean="0"/>
              <a:t>Crgb</a:t>
            </a:r>
            <a:r>
              <a:rPr lang="en-US" sz="2000" dirty="0" smtClean="0"/>
              <a:t> class is used to estimate missing color values  from Bayer pattern array produced by </a:t>
            </a:r>
            <a:r>
              <a:rPr lang="en-US" sz="2000" dirty="0" err="1" smtClean="0"/>
              <a:t>Ccfa</a:t>
            </a:r>
            <a:r>
              <a:rPr lang="en-US" sz="2000" dirty="0" smtClean="0"/>
              <a:t> class.</a:t>
            </a:r>
          </a:p>
          <a:p>
            <a:pPr lvl="1"/>
            <a:r>
              <a:rPr lang="en-US" sz="2000" dirty="0" err="1" smtClean="0"/>
              <a:t>CPixelImage</a:t>
            </a:r>
            <a:r>
              <a:rPr lang="en-US" sz="2000" dirty="0" smtClean="0"/>
              <a:t> class is used to convert the </a:t>
            </a:r>
            <a:r>
              <a:rPr lang="en-US" sz="2000" dirty="0" err="1" smtClean="0"/>
              <a:t>demosaicked</a:t>
            </a:r>
            <a:r>
              <a:rPr lang="en-US" sz="2000" dirty="0" smtClean="0"/>
              <a:t> Bayer pattern array into a bitmap image.</a:t>
            </a:r>
            <a:endParaRPr lang="en-US" sz="20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447800" y="457200"/>
            <a:ext cx="6858000" cy="914400"/>
          </a:xfrm>
        </p:spPr>
        <p:txBody>
          <a:bodyPr>
            <a:noAutofit/>
          </a:bodyPr>
          <a:lstStyle/>
          <a:p>
            <a:r>
              <a:rPr lang="en-US" sz="4800" dirty="0" smtClean="0"/>
              <a:t>System Implementation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xmlns="" val="3830385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600201"/>
            <a:ext cx="7924800" cy="4495799"/>
          </a:xfrm>
        </p:spPr>
        <p:txBody>
          <a:bodyPr>
            <a:normAutofit/>
          </a:bodyPr>
          <a:lstStyle/>
          <a:p>
            <a:r>
              <a:rPr lang="en-US" sz="2000" dirty="0" smtClean="0"/>
              <a:t>The result sample of system implementation testing is shown below.</a:t>
            </a:r>
          </a:p>
          <a:p>
            <a:pPr marL="0" indent="0">
              <a:buNone/>
            </a:pPr>
            <a:endParaRPr lang="en-US" sz="2000" dirty="0" smtClean="0"/>
          </a:p>
          <a:p>
            <a:endParaRPr lang="en-US" sz="2000" dirty="0" smtClean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 smtClean="0"/>
          </a:p>
          <a:p>
            <a:endParaRPr lang="en-US" sz="2000" dirty="0"/>
          </a:p>
          <a:p>
            <a:endParaRPr lang="en-US" sz="20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447800" y="457200"/>
            <a:ext cx="6858000" cy="914400"/>
          </a:xfrm>
        </p:spPr>
        <p:txBody>
          <a:bodyPr>
            <a:noAutofit/>
          </a:bodyPr>
          <a:lstStyle/>
          <a:p>
            <a:r>
              <a:rPr lang="en-US" sz="4800" dirty="0" smtClean="0"/>
              <a:t>Testing</a:t>
            </a:r>
            <a:endParaRPr lang="en-US" sz="4800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536421858"/>
              </p:ext>
            </p:extLst>
          </p:nvPr>
        </p:nvGraphicFramePr>
        <p:xfrm>
          <a:off x="258762" y="2620962"/>
          <a:ext cx="8428038" cy="2179638"/>
        </p:xfrm>
        <a:graphic>
          <a:graphicData uri="http://schemas.openxmlformats.org/presentationml/2006/ole">
            <p:oleObj spid="_x0000_s5179" name="Document" r:id="rId3" imgW="7754013" imgH="2001688" progId="Word.Document.12">
              <p:embed/>
            </p:oleObj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43984251"/>
              </p:ext>
            </p:extLst>
          </p:nvPr>
        </p:nvGraphicFramePr>
        <p:xfrm>
          <a:off x="304800" y="4419600"/>
          <a:ext cx="8321675" cy="2239963"/>
        </p:xfrm>
        <a:graphic>
          <a:graphicData uri="http://schemas.openxmlformats.org/presentationml/2006/ole">
            <p:oleObj spid="_x0000_s5180" name="Document" r:id="rId4" imgW="8393639" imgH="2256886" progId="Word.Document.12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3163666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828800"/>
            <a:ext cx="7924800" cy="4495799"/>
          </a:xfrm>
        </p:spPr>
        <p:txBody>
          <a:bodyPr>
            <a:normAutofit/>
          </a:bodyPr>
          <a:lstStyle/>
          <a:p>
            <a:r>
              <a:rPr lang="en-US" sz="2400" dirty="0" smtClean="0"/>
              <a:t>From detail observation, the hybrid </a:t>
            </a:r>
            <a:r>
              <a:rPr lang="en-US" sz="2400" dirty="0" err="1" smtClean="0"/>
              <a:t>demosaicking</a:t>
            </a:r>
            <a:r>
              <a:rPr lang="en-US" sz="2400" dirty="0" smtClean="0"/>
              <a:t> method works well and better than both edge sensing and weighted average in image with colors which are not too contrast with each other. </a:t>
            </a:r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0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457200"/>
            <a:ext cx="7467600" cy="914400"/>
          </a:xfrm>
        </p:spPr>
        <p:txBody>
          <a:bodyPr>
            <a:noAutofit/>
          </a:bodyPr>
          <a:lstStyle/>
          <a:p>
            <a:r>
              <a:rPr lang="en-US" sz="4800" dirty="0" smtClean="0"/>
              <a:t>Testing (Cont’d)</a:t>
            </a:r>
            <a:endParaRPr lang="en-US" sz="4800" dirty="0"/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3365" t="78148" r="18825" b="6241"/>
          <a:stretch/>
        </p:blipFill>
        <p:spPr bwMode="auto">
          <a:xfrm>
            <a:off x="784412" y="4114800"/>
            <a:ext cx="1730188" cy="1978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3371" t="78191" r="18314" b="6046"/>
          <a:stretch/>
        </p:blipFill>
        <p:spPr bwMode="auto">
          <a:xfrm>
            <a:off x="2590800" y="4114800"/>
            <a:ext cx="1764544" cy="198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3083" t="78171" r="18458" b="5643"/>
          <a:stretch/>
        </p:blipFill>
        <p:spPr bwMode="auto">
          <a:xfrm>
            <a:off x="4442616" y="4114800"/>
            <a:ext cx="1729584" cy="1978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3058" t="78163" r="18471" b="5817"/>
          <a:stretch/>
        </p:blipFill>
        <p:spPr bwMode="auto">
          <a:xfrm>
            <a:off x="6248400" y="4114800"/>
            <a:ext cx="1751216" cy="198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Content Placeholder 1"/>
          <p:cNvSpPr txBox="1">
            <a:spLocks/>
          </p:cNvSpPr>
          <p:nvPr/>
        </p:nvSpPr>
        <p:spPr>
          <a:xfrm>
            <a:off x="784412" y="5867400"/>
            <a:ext cx="1730188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800" kern="1200">
                <a:solidFill>
                  <a:schemeClr val="tx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11480" indent="-18288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>
                <a:solidFill>
                  <a:schemeClr val="tx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94360" indent="-18288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>
                <a:solidFill>
                  <a:schemeClr val="tx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77240" indent="-18288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>
                <a:solidFill>
                  <a:schemeClr val="tx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60120" indent="-18288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>
                <a:solidFill>
                  <a:schemeClr val="tx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43000" indent="-182880" algn="l" defTabSz="914400" rtl="0" eaLnBrk="1" latinLnBrk="0" hangingPunct="1">
              <a:spcBef>
                <a:spcPts val="288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25880" indent="-182880" algn="l" defTabSz="914400" rtl="0" eaLnBrk="1" latinLnBrk="0" hangingPunct="1">
              <a:spcBef>
                <a:spcPts val="288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08760" indent="-182880" algn="l" defTabSz="914400" rtl="0" eaLnBrk="1" latinLnBrk="0" hangingPunct="1">
              <a:spcBef>
                <a:spcPts val="288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91640" indent="-182880" algn="l" defTabSz="914400" rtl="0" eaLnBrk="1" latinLnBrk="0" hangingPunct="1">
              <a:spcBef>
                <a:spcPts val="288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500" dirty="0" smtClean="0"/>
              <a:t>Original Image</a:t>
            </a:r>
            <a:endParaRPr lang="en-US" sz="2400" dirty="0" smtClean="0"/>
          </a:p>
        </p:txBody>
      </p:sp>
      <p:sp>
        <p:nvSpPr>
          <p:cNvPr id="10" name="Content Placeholder 1"/>
          <p:cNvSpPr txBox="1">
            <a:spLocks/>
          </p:cNvSpPr>
          <p:nvPr/>
        </p:nvSpPr>
        <p:spPr>
          <a:xfrm>
            <a:off x="2526544" y="6019800"/>
            <a:ext cx="1828800" cy="7037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800" kern="1200">
                <a:solidFill>
                  <a:schemeClr val="tx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11480" indent="-18288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>
                <a:solidFill>
                  <a:schemeClr val="tx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94360" indent="-18288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>
                <a:solidFill>
                  <a:schemeClr val="tx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77240" indent="-18288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>
                <a:solidFill>
                  <a:schemeClr val="tx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60120" indent="-18288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>
                <a:solidFill>
                  <a:schemeClr val="tx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43000" indent="-182880" algn="l" defTabSz="914400" rtl="0" eaLnBrk="1" latinLnBrk="0" hangingPunct="1">
              <a:spcBef>
                <a:spcPts val="288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25880" indent="-182880" algn="l" defTabSz="914400" rtl="0" eaLnBrk="1" latinLnBrk="0" hangingPunct="1">
              <a:spcBef>
                <a:spcPts val="288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08760" indent="-182880" algn="l" defTabSz="914400" rtl="0" eaLnBrk="1" latinLnBrk="0" hangingPunct="1">
              <a:spcBef>
                <a:spcPts val="288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91640" indent="-182880" algn="l" defTabSz="914400" rtl="0" eaLnBrk="1" latinLnBrk="0" hangingPunct="1">
              <a:spcBef>
                <a:spcPts val="288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500" dirty="0" smtClean="0"/>
              <a:t>Weighted Average Output</a:t>
            </a:r>
            <a:endParaRPr lang="en-US" sz="2400" dirty="0" smtClean="0"/>
          </a:p>
        </p:txBody>
      </p:sp>
      <p:sp>
        <p:nvSpPr>
          <p:cNvPr id="11" name="Content Placeholder 1"/>
          <p:cNvSpPr txBox="1">
            <a:spLocks/>
          </p:cNvSpPr>
          <p:nvPr/>
        </p:nvSpPr>
        <p:spPr>
          <a:xfrm>
            <a:off x="6172200" y="6019800"/>
            <a:ext cx="1828800" cy="7037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800" kern="1200">
                <a:solidFill>
                  <a:schemeClr val="tx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11480" indent="-18288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>
                <a:solidFill>
                  <a:schemeClr val="tx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94360" indent="-18288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>
                <a:solidFill>
                  <a:schemeClr val="tx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77240" indent="-18288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>
                <a:solidFill>
                  <a:schemeClr val="tx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60120" indent="-18288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>
                <a:solidFill>
                  <a:schemeClr val="tx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43000" indent="-182880" algn="l" defTabSz="914400" rtl="0" eaLnBrk="1" latinLnBrk="0" hangingPunct="1">
              <a:spcBef>
                <a:spcPts val="288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25880" indent="-182880" algn="l" defTabSz="914400" rtl="0" eaLnBrk="1" latinLnBrk="0" hangingPunct="1">
              <a:spcBef>
                <a:spcPts val="288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08760" indent="-182880" algn="l" defTabSz="914400" rtl="0" eaLnBrk="1" latinLnBrk="0" hangingPunct="1">
              <a:spcBef>
                <a:spcPts val="288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91640" indent="-182880" algn="l" defTabSz="914400" rtl="0" eaLnBrk="1" latinLnBrk="0" hangingPunct="1">
              <a:spcBef>
                <a:spcPts val="288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500" dirty="0" smtClean="0"/>
              <a:t>Hybrid </a:t>
            </a:r>
            <a:r>
              <a:rPr lang="en-US" sz="1500" dirty="0" err="1" smtClean="0"/>
              <a:t>Demosaicking</a:t>
            </a:r>
            <a:r>
              <a:rPr lang="en-US" sz="1500" dirty="0" smtClean="0"/>
              <a:t> Output</a:t>
            </a:r>
            <a:endParaRPr lang="en-US" sz="2400" dirty="0" smtClean="0"/>
          </a:p>
        </p:txBody>
      </p:sp>
      <p:sp>
        <p:nvSpPr>
          <p:cNvPr id="12" name="Content Placeholder 1"/>
          <p:cNvSpPr txBox="1">
            <a:spLocks/>
          </p:cNvSpPr>
          <p:nvPr/>
        </p:nvSpPr>
        <p:spPr>
          <a:xfrm>
            <a:off x="4419600" y="6012694"/>
            <a:ext cx="1828800" cy="7037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800" kern="1200">
                <a:solidFill>
                  <a:schemeClr val="tx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11480" indent="-18288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>
                <a:solidFill>
                  <a:schemeClr val="tx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94360" indent="-18288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>
                <a:solidFill>
                  <a:schemeClr val="tx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77240" indent="-18288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>
                <a:solidFill>
                  <a:schemeClr val="tx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60120" indent="-18288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>
                <a:solidFill>
                  <a:schemeClr val="tx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43000" indent="-182880" algn="l" defTabSz="914400" rtl="0" eaLnBrk="1" latinLnBrk="0" hangingPunct="1">
              <a:spcBef>
                <a:spcPts val="288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25880" indent="-182880" algn="l" defTabSz="914400" rtl="0" eaLnBrk="1" latinLnBrk="0" hangingPunct="1">
              <a:spcBef>
                <a:spcPts val="288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08760" indent="-182880" algn="l" defTabSz="914400" rtl="0" eaLnBrk="1" latinLnBrk="0" hangingPunct="1">
              <a:spcBef>
                <a:spcPts val="288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91640" indent="-182880" algn="l" defTabSz="914400" rtl="0" eaLnBrk="1" latinLnBrk="0" hangingPunct="1">
              <a:spcBef>
                <a:spcPts val="288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500" dirty="0" smtClean="0"/>
              <a:t>Edge Sensing  Output</a:t>
            </a: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xmlns="" val="3254864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/>
      <p:bldP spid="1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600200"/>
            <a:ext cx="7924800" cy="4495799"/>
          </a:xfrm>
        </p:spPr>
        <p:txBody>
          <a:bodyPr>
            <a:normAutofit/>
          </a:bodyPr>
          <a:lstStyle/>
          <a:p>
            <a:r>
              <a:rPr lang="en-US" sz="2400" dirty="0" smtClean="0"/>
              <a:t>In area with high detail or sharp edge, the hybrid </a:t>
            </a:r>
            <a:r>
              <a:rPr lang="en-US" sz="2400" dirty="0" err="1" smtClean="0"/>
              <a:t>demosaicking</a:t>
            </a:r>
            <a:r>
              <a:rPr lang="en-US" sz="2400" dirty="0" smtClean="0"/>
              <a:t> method causes zipper errors and false colors (any color to blue or </a:t>
            </a:r>
            <a:r>
              <a:rPr lang="en-US" sz="2400" dirty="0"/>
              <a:t>red</a:t>
            </a:r>
            <a:r>
              <a:rPr lang="en-US" sz="2400" dirty="0" smtClean="0"/>
              <a:t>).</a:t>
            </a:r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0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447800" y="457200"/>
            <a:ext cx="6858000" cy="914400"/>
          </a:xfrm>
        </p:spPr>
        <p:txBody>
          <a:bodyPr>
            <a:noAutofit/>
          </a:bodyPr>
          <a:lstStyle/>
          <a:p>
            <a:r>
              <a:rPr lang="en-US" sz="4800" dirty="0" smtClean="0"/>
              <a:t>Testing </a:t>
            </a:r>
            <a:r>
              <a:rPr lang="en-US" sz="4800" dirty="0"/>
              <a:t>(Cont’d)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8692" t="58238" r="63923" b="31054"/>
          <a:stretch/>
        </p:blipFill>
        <p:spPr bwMode="auto">
          <a:xfrm>
            <a:off x="685800" y="3814688"/>
            <a:ext cx="1844650" cy="167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7110" t="58460" r="25505" b="30832"/>
          <a:stretch/>
        </p:blipFill>
        <p:spPr bwMode="auto">
          <a:xfrm>
            <a:off x="6553200" y="3814688"/>
            <a:ext cx="1844650" cy="167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8865" t="58277" r="63750" b="30706"/>
          <a:stretch/>
        </p:blipFill>
        <p:spPr bwMode="auto">
          <a:xfrm>
            <a:off x="4605779" y="3814687"/>
            <a:ext cx="1792825" cy="16717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7210" t="58471" r="25405" b="30512"/>
          <a:stretch/>
        </p:blipFill>
        <p:spPr bwMode="auto">
          <a:xfrm>
            <a:off x="2689412" y="3814686"/>
            <a:ext cx="1792826" cy="167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Content Placeholder 1"/>
          <p:cNvSpPr txBox="1">
            <a:spLocks/>
          </p:cNvSpPr>
          <p:nvPr/>
        </p:nvSpPr>
        <p:spPr>
          <a:xfrm>
            <a:off x="708212" y="5257800"/>
            <a:ext cx="1730188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800" kern="1200">
                <a:solidFill>
                  <a:schemeClr val="tx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11480" indent="-18288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>
                <a:solidFill>
                  <a:schemeClr val="tx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94360" indent="-18288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>
                <a:solidFill>
                  <a:schemeClr val="tx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77240" indent="-18288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>
                <a:solidFill>
                  <a:schemeClr val="tx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60120" indent="-18288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>
                <a:solidFill>
                  <a:schemeClr val="tx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43000" indent="-182880" algn="l" defTabSz="914400" rtl="0" eaLnBrk="1" latinLnBrk="0" hangingPunct="1">
              <a:spcBef>
                <a:spcPts val="288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25880" indent="-182880" algn="l" defTabSz="914400" rtl="0" eaLnBrk="1" latinLnBrk="0" hangingPunct="1">
              <a:spcBef>
                <a:spcPts val="288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08760" indent="-182880" algn="l" defTabSz="914400" rtl="0" eaLnBrk="1" latinLnBrk="0" hangingPunct="1">
              <a:spcBef>
                <a:spcPts val="288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91640" indent="-182880" algn="l" defTabSz="914400" rtl="0" eaLnBrk="1" latinLnBrk="0" hangingPunct="1">
              <a:spcBef>
                <a:spcPts val="288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500" dirty="0" smtClean="0"/>
              <a:t>Original Image</a:t>
            </a:r>
            <a:endParaRPr lang="en-US" sz="2400" dirty="0" smtClean="0"/>
          </a:p>
        </p:txBody>
      </p:sp>
      <p:sp>
        <p:nvSpPr>
          <p:cNvPr id="9" name="Content Placeholder 1"/>
          <p:cNvSpPr txBox="1">
            <a:spLocks/>
          </p:cNvSpPr>
          <p:nvPr/>
        </p:nvSpPr>
        <p:spPr>
          <a:xfrm>
            <a:off x="2667000" y="5410200"/>
            <a:ext cx="1828800" cy="7037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800" kern="1200">
                <a:solidFill>
                  <a:schemeClr val="tx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11480" indent="-18288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>
                <a:solidFill>
                  <a:schemeClr val="tx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94360" indent="-18288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>
                <a:solidFill>
                  <a:schemeClr val="tx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77240" indent="-18288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>
                <a:solidFill>
                  <a:schemeClr val="tx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60120" indent="-18288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>
                <a:solidFill>
                  <a:schemeClr val="tx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43000" indent="-182880" algn="l" defTabSz="914400" rtl="0" eaLnBrk="1" latinLnBrk="0" hangingPunct="1">
              <a:spcBef>
                <a:spcPts val="288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25880" indent="-182880" algn="l" defTabSz="914400" rtl="0" eaLnBrk="1" latinLnBrk="0" hangingPunct="1">
              <a:spcBef>
                <a:spcPts val="288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08760" indent="-182880" algn="l" defTabSz="914400" rtl="0" eaLnBrk="1" latinLnBrk="0" hangingPunct="1">
              <a:spcBef>
                <a:spcPts val="288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91640" indent="-182880" algn="l" defTabSz="914400" rtl="0" eaLnBrk="1" latinLnBrk="0" hangingPunct="1">
              <a:spcBef>
                <a:spcPts val="288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500" dirty="0" smtClean="0"/>
              <a:t>Weighted Average Output</a:t>
            </a:r>
            <a:endParaRPr lang="en-US" sz="2400" dirty="0" smtClean="0"/>
          </a:p>
        </p:txBody>
      </p:sp>
      <p:sp>
        <p:nvSpPr>
          <p:cNvPr id="10" name="Content Placeholder 1"/>
          <p:cNvSpPr txBox="1">
            <a:spLocks/>
          </p:cNvSpPr>
          <p:nvPr/>
        </p:nvSpPr>
        <p:spPr>
          <a:xfrm>
            <a:off x="6553200" y="5410200"/>
            <a:ext cx="1828800" cy="7037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800" kern="1200">
                <a:solidFill>
                  <a:schemeClr val="tx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11480" indent="-18288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>
                <a:solidFill>
                  <a:schemeClr val="tx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94360" indent="-18288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>
                <a:solidFill>
                  <a:schemeClr val="tx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77240" indent="-18288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>
                <a:solidFill>
                  <a:schemeClr val="tx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60120" indent="-18288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>
                <a:solidFill>
                  <a:schemeClr val="tx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43000" indent="-182880" algn="l" defTabSz="914400" rtl="0" eaLnBrk="1" latinLnBrk="0" hangingPunct="1">
              <a:spcBef>
                <a:spcPts val="288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25880" indent="-182880" algn="l" defTabSz="914400" rtl="0" eaLnBrk="1" latinLnBrk="0" hangingPunct="1">
              <a:spcBef>
                <a:spcPts val="288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08760" indent="-182880" algn="l" defTabSz="914400" rtl="0" eaLnBrk="1" latinLnBrk="0" hangingPunct="1">
              <a:spcBef>
                <a:spcPts val="288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91640" indent="-182880" algn="l" defTabSz="914400" rtl="0" eaLnBrk="1" latinLnBrk="0" hangingPunct="1">
              <a:spcBef>
                <a:spcPts val="288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500" dirty="0" smtClean="0"/>
              <a:t>Hybrid </a:t>
            </a:r>
            <a:r>
              <a:rPr lang="en-US" sz="1500" dirty="0" err="1" smtClean="0"/>
              <a:t>Demosaicking</a:t>
            </a:r>
            <a:r>
              <a:rPr lang="en-US" sz="1500" dirty="0" smtClean="0"/>
              <a:t> Output</a:t>
            </a:r>
            <a:endParaRPr lang="en-US" sz="2400" dirty="0" smtClean="0"/>
          </a:p>
        </p:txBody>
      </p:sp>
      <p:sp>
        <p:nvSpPr>
          <p:cNvPr id="11" name="Content Placeholder 1"/>
          <p:cNvSpPr txBox="1">
            <a:spLocks/>
          </p:cNvSpPr>
          <p:nvPr/>
        </p:nvSpPr>
        <p:spPr>
          <a:xfrm>
            <a:off x="4572000" y="5403094"/>
            <a:ext cx="1828800" cy="7037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800" kern="1200">
                <a:solidFill>
                  <a:schemeClr val="tx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11480" indent="-18288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>
                <a:solidFill>
                  <a:schemeClr val="tx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94360" indent="-18288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>
                <a:solidFill>
                  <a:schemeClr val="tx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77240" indent="-18288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>
                <a:solidFill>
                  <a:schemeClr val="tx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60120" indent="-18288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>
                <a:solidFill>
                  <a:schemeClr val="tx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43000" indent="-182880" algn="l" defTabSz="914400" rtl="0" eaLnBrk="1" latinLnBrk="0" hangingPunct="1">
              <a:spcBef>
                <a:spcPts val="288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25880" indent="-182880" algn="l" defTabSz="914400" rtl="0" eaLnBrk="1" latinLnBrk="0" hangingPunct="1">
              <a:spcBef>
                <a:spcPts val="288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08760" indent="-182880" algn="l" defTabSz="914400" rtl="0" eaLnBrk="1" latinLnBrk="0" hangingPunct="1">
              <a:spcBef>
                <a:spcPts val="288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91640" indent="-182880" algn="l" defTabSz="914400" rtl="0" eaLnBrk="1" latinLnBrk="0" hangingPunct="1">
              <a:spcBef>
                <a:spcPts val="288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500" dirty="0" smtClean="0"/>
              <a:t>Edge Sensing  Output</a:t>
            </a: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xmlns="" val="222299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600201"/>
            <a:ext cx="4495800" cy="4495799"/>
          </a:xfrm>
        </p:spPr>
        <p:txBody>
          <a:bodyPr>
            <a:normAutofit/>
          </a:bodyPr>
          <a:lstStyle/>
          <a:p>
            <a:endParaRPr lang="en-US" sz="2400" dirty="0" smtClean="0"/>
          </a:p>
          <a:p>
            <a:endParaRPr lang="en-US" sz="2400" dirty="0"/>
          </a:p>
          <a:p>
            <a:endParaRPr lang="en-US" sz="2400" dirty="0" smtClean="0"/>
          </a:p>
          <a:p>
            <a:r>
              <a:rPr lang="en-US" sz="2400" dirty="0" smtClean="0"/>
              <a:t>Digital cameras used to take picture of an object requires three sensors to store the red, blue and green color compo-</a:t>
            </a:r>
            <a:r>
              <a:rPr lang="en-US" sz="2400" dirty="0" err="1" smtClean="0"/>
              <a:t>nents</a:t>
            </a:r>
            <a:r>
              <a:rPr lang="en-US" sz="2400" dirty="0" smtClean="0"/>
              <a:t> from the object.</a:t>
            </a:r>
          </a:p>
          <a:p>
            <a:r>
              <a:rPr lang="en-US" sz="2400" dirty="0" smtClean="0"/>
              <a:t>The use of three sensors causes high cost and requires large capacity image storage.</a:t>
            </a:r>
          </a:p>
          <a:p>
            <a:endParaRPr lang="en-US" sz="2400" dirty="0"/>
          </a:p>
          <a:p>
            <a:endParaRPr lang="en-US" sz="2400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495800" y="457200"/>
            <a:ext cx="3810000" cy="914400"/>
          </a:xfrm>
        </p:spPr>
        <p:txBody>
          <a:bodyPr>
            <a:noAutofit/>
          </a:bodyPr>
          <a:lstStyle/>
          <a:p>
            <a:r>
              <a:rPr lang="en-US" sz="4800" dirty="0" smtClean="0"/>
              <a:t>Preliminary</a:t>
            </a:r>
            <a:endParaRPr lang="en-US" sz="4800" dirty="0"/>
          </a:p>
        </p:txBody>
      </p:sp>
      <p:grpSp>
        <p:nvGrpSpPr>
          <p:cNvPr id="6" name="Group 5"/>
          <p:cNvGrpSpPr/>
          <p:nvPr/>
        </p:nvGrpSpPr>
        <p:grpSpPr>
          <a:xfrm>
            <a:off x="4876800" y="2667000"/>
            <a:ext cx="3810000" cy="2971800"/>
            <a:chOff x="4876800" y="2667000"/>
            <a:chExt cx="3810000" cy="2971800"/>
          </a:xfrm>
        </p:grpSpPr>
        <p:pic>
          <p:nvPicPr>
            <p:cNvPr id="614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76800" y="2667000"/>
              <a:ext cx="3810000" cy="28575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" name="Rectangle 3"/>
            <p:cNvSpPr/>
            <p:nvPr/>
          </p:nvSpPr>
          <p:spPr>
            <a:xfrm>
              <a:off x="4876800" y="5334000"/>
              <a:ext cx="990600" cy="3048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xmlns="" val="204183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2209801"/>
            <a:ext cx="7924800" cy="4495799"/>
          </a:xfrm>
        </p:spPr>
        <p:txBody>
          <a:bodyPr>
            <a:normAutofit/>
          </a:bodyPr>
          <a:lstStyle/>
          <a:p>
            <a:pPr marL="511175" indent="-336550">
              <a:buNone/>
              <a:tabLst>
                <a:tab pos="511175" algn="l"/>
              </a:tabLst>
            </a:pPr>
            <a:r>
              <a:rPr lang="en-US" sz="2000" dirty="0" smtClean="0"/>
              <a:t>1</a:t>
            </a:r>
            <a:r>
              <a:rPr lang="en-US" sz="2000" dirty="0"/>
              <a:t>.	</a:t>
            </a:r>
            <a:r>
              <a:rPr lang="en-US" sz="2400" dirty="0" smtClean="0"/>
              <a:t>hybrid </a:t>
            </a:r>
            <a:r>
              <a:rPr lang="en-US" sz="2400" dirty="0" err="1"/>
              <a:t>demosaicking</a:t>
            </a:r>
            <a:r>
              <a:rPr lang="en-US" sz="2400" dirty="0"/>
              <a:t> </a:t>
            </a:r>
            <a:r>
              <a:rPr lang="en-US" sz="2400" dirty="0" smtClean="0"/>
              <a:t>method produce output image better than both edge sensing and weighted average if:</a:t>
            </a:r>
            <a:endParaRPr lang="en-US" sz="2400" dirty="0"/>
          </a:p>
          <a:p>
            <a:pPr marL="631825" lvl="1" indent="-120650"/>
            <a:r>
              <a:rPr lang="en-US" sz="2200" dirty="0"/>
              <a:t>I</a:t>
            </a:r>
            <a:r>
              <a:rPr lang="en-US" sz="2200" dirty="0" smtClean="0"/>
              <a:t>nput images dominated by colors which are not too contrast with each other</a:t>
            </a:r>
            <a:endParaRPr lang="en-US" sz="2200" dirty="0"/>
          </a:p>
          <a:p>
            <a:pPr marL="631825" lvl="1" indent="-120650"/>
            <a:r>
              <a:rPr lang="en-US" sz="2200" dirty="0"/>
              <a:t>I</a:t>
            </a:r>
            <a:r>
              <a:rPr lang="en-US" sz="2200" dirty="0" smtClean="0"/>
              <a:t>nput </a:t>
            </a:r>
            <a:r>
              <a:rPr lang="en-US" sz="2200" dirty="0"/>
              <a:t>images dominated by </a:t>
            </a:r>
            <a:r>
              <a:rPr lang="en-US" sz="2200" dirty="0" smtClean="0"/>
              <a:t>high brightness colors</a:t>
            </a:r>
          </a:p>
          <a:p>
            <a:pPr marL="631825" lvl="1" indent="-120650"/>
            <a:r>
              <a:rPr lang="en-US" sz="2200" dirty="0" smtClean="0"/>
              <a:t>Edges in input images have low detail</a:t>
            </a:r>
          </a:p>
          <a:p>
            <a:pPr marL="631825" lvl="1" indent="-120650"/>
            <a:r>
              <a:rPr lang="en-US" sz="2200" dirty="0" smtClean="0"/>
              <a:t>Input images consist of curves (circle and polygon which have high degree angle)</a:t>
            </a:r>
          </a:p>
          <a:p>
            <a:pPr marL="631825" lvl="1" indent="-120650"/>
            <a:r>
              <a:rPr lang="en-US" sz="2200" dirty="0" smtClean="0"/>
              <a:t>Input images dominated by red and blue colors</a:t>
            </a:r>
          </a:p>
          <a:p>
            <a:pPr marL="631825" lvl="1" indent="-120650"/>
            <a:endParaRPr lang="en-US" sz="2200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447800" y="457200"/>
            <a:ext cx="6858000" cy="914400"/>
          </a:xfrm>
        </p:spPr>
        <p:txBody>
          <a:bodyPr>
            <a:noAutofit/>
          </a:bodyPr>
          <a:lstStyle/>
          <a:p>
            <a:r>
              <a:rPr lang="en-US" sz="4800" dirty="0" smtClean="0"/>
              <a:t>Conclusion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xmlns="" val="1647800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2133601"/>
            <a:ext cx="7924800" cy="4495799"/>
          </a:xfrm>
        </p:spPr>
        <p:txBody>
          <a:bodyPr>
            <a:normAutofit/>
          </a:bodyPr>
          <a:lstStyle/>
          <a:p>
            <a:pPr marL="511175" indent="-336550">
              <a:buNone/>
              <a:tabLst>
                <a:tab pos="511175" algn="l"/>
              </a:tabLst>
            </a:pPr>
            <a:r>
              <a:rPr lang="en-US" sz="2400" dirty="0" smtClean="0"/>
              <a:t>2. 	hybrid </a:t>
            </a:r>
            <a:r>
              <a:rPr lang="en-US" sz="2400" dirty="0" err="1"/>
              <a:t>demosaicking</a:t>
            </a:r>
            <a:r>
              <a:rPr lang="en-US" sz="2400" dirty="0"/>
              <a:t> method produce output image </a:t>
            </a:r>
            <a:r>
              <a:rPr lang="en-US" sz="2400" dirty="0" smtClean="0"/>
              <a:t>worse than </a:t>
            </a:r>
            <a:r>
              <a:rPr lang="en-US" sz="2400" dirty="0"/>
              <a:t>edge </a:t>
            </a:r>
            <a:r>
              <a:rPr lang="en-US" sz="2400" dirty="0" smtClean="0"/>
              <a:t>sensing if:</a:t>
            </a:r>
            <a:endParaRPr lang="en-US" sz="2400" dirty="0"/>
          </a:p>
          <a:p>
            <a:pPr marL="631825" lvl="1" indent="-120650"/>
            <a:r>
              <a:rPr lang="en-US" sz="2200" dirty="0"/>
              <a:t>Input images dominated by </a:t>
            </a:r>
            <a:r>
              <a:rPr lang="en-US" sz="2200" dirty="0" smtClean="0"/>
              <a:t>areas which have high detail</a:t>
            </a:r>
            <a:endParaRPr lang="en-US" sz="2200" dirty="0"/>
          </a:p>
          <a:p>
            <a:pPr marL="631825" lvl="1" indent="-120650"/>
            <a:r>
              <a:rPr lang="en-US" sz="2200" dirty="0"/>
              <a:t>Input images dominated by </a:t>
            </a:r>
            <a:r>
              <a:rPr lang="en-US" sz="2200" dirty="0" smtClean="0"/>
              <a:t>edges (straight or curve)</a:t>
            </a:r>
            <a:r>
              <a:rPr lang="en-US" sz="2200" dirty="0"/>
              <a:t> </a:t>
            </a:r>
            <a:r>
              <a:rPr lang="en-US" sz="2200" dirty="0" smtClean="0"/>
              <a:t>which have </a:t>
            </a:r>
            <a:r>
              <a:rPr lang="en-US" sz="2200" dirty="0"/>
              <a:t>contrast </a:t>
            </a:r>
            <a:r>
              <a:rPr lang="en-US" sz="2200" dirty="0" smtClean="0"/>
              <a:t>color with background color.</a:t>
            </a:r>
            <a:endParaRPr lang="en-US" sz="2200" dirty="0"/>
          </a:p>
          <a:p>
            <a:pPr marL="631825" lvl="1" indent="-120650"/>
            <a:r>
              <a:rPr lang="en-US" sz="2200" dirty="0" smtClean="0"/>
              <a:t>Input images dominated by colors which contrast with each other</a:t>
            </a:r>
          </a:p>
          <a:p>
            <a:pPr marL="511175" indent="-336550">
              <a:buNone/>
              <a:tabLst>
                <a:tab pos="511175" algn="l"/>
              </a:tabLst>
            </a:pPr>
            <a:r>
              <a:rPr lang="en-US" sz="2400" dirty="0" smtClean="0">
                <a:solidFill>
                  <a:prstClr val="black">
                    <a:lumMod val="85000"/>
                  </a:prstClr>
                </a:solidFill>
              </a:rPr>
              <a:t>3. 	hybrid </a:t>
            </a:r>
            <a:r>
              <a:rPr lang="en-US" sz="2400" dirty="0" err="1">
                <a:solidFill>
                  <a:prstClr val="black">
                    <a:lumMod val="85000"/>
                  </a:prstClr>
                </a:solidFill>
              </a:rPr>
              <a:t>demosaicking</a:t>
            </a:r>
            <a:r>
              <a:rPr lang="en-US" sz="2400" dirty="0">
                <a:solidFill>
                  <a:prstClr val="black">
                    <a:lumMod val="85000"/>
                  </a:prstClr>
                </a:solidFill>
              </a:rPr>
              <a:t> method produce output image worse than </a:t>
            </a:r>
            <a:r>
              <a:rPr lang="en-US" sz="2400" dirty="0" smtClean="0">
                <a:solidFill>
                  <a:prstClr val="black">
                    <a:lumMod val="85000"/>
                  </a:prstClr>
                </a:solidFill>
              </a:rPr>
              <a:t>weighted average if:</a:t>
            </a:r>
            <a:endParaRPr lang="en-US" sz="2400" dirty="0"/>
          </a:p>
          <a:p>
            <a:pPr marL="631825" lvl="1" indent="-120650"/>
            <a:r>
              <a:rPr lang="en-US" sz="2200" dirty="0"/>
              <a:t>Input images </a:t>
            </a:r>
            <a:r>
              <a:rPr lang="en-US" sz="2200" dirty="0" smtClean="0"/>
              <a:t>dominated by green color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447800" y="457200"/>
            <a:ext cx="6858000" cy="914400"/>
          </a:xfrm>
        </p:spPr>
        <p:txBody>
          <a:bodyPr>
            <a:noAutofit/>
          </a:bodyPr>
          <a:lstStyle/>
          <a:p>
            <a:r>
              <a:rPr lang="en-US" sz="4800" dirty="0" smtClean="0"/>
              <a:t>Conclusion (Cont’d )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xmlns="" val="4238994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828801"/>
            <a:ext cx="7924800" cy="4495799"/>
          </a:xfrm>
        </p:spPr>
        <p:txBody>
          <a:bodyPr>
            <a:normAutofit/>
          </a:bodyPr>
          <a:lstStyle/>
          <a:p>
            <a:r>
              <a:rPr lang="en-US" sz="2400" dirty="0" smtClean="0"/>
              <a:t>To reduce costs and cut down the need for more image storage capacity, the camera can use a sensor that equipped with a mosaic filter in order to get a picture that only holds one color component (either red, green or blue) at each of its pixel.</a:t>
            </a:r>
          </a:p>
          <a:p>
            <a:r>
              <a:rPr lang="en-US" sz="2400" dirty="0" smtClean="0"/>
              <a:t>Then </a:t>
            </a:r>
            <a:r>
              <a:rPr lang="en-US" sz="2400" dirty="0" err="1" smtClean="0"/>
              <a:t>demosaicking</a:t>
            </a:r>
            <a:r>
              <a:rPr lang="en-US" sz="2400" dirty="0" smtClean="0"/>
              <a:t> process can be done to estimate the other two missing color components.</a:t>
            </a:r>
          </a:p>
          <a:p>
            <a:endParaRPr lang="en-US" sz="24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09600" y="457200"/>
            <a:ext cx="7696200" cy="914400"/>
          </a:xfrm>
        </p:spPr>
        <p:txBody>
          <a:bodyPr>
            <a:noAutofit/>
          </a:bodyPr>
          <a:lstStyle/>
          <a:p>
            <a:r>
              <a:rPr lang="en-US" sz="4800" dirty="0"/>
              <a:t>Preliminary</a:t>
            </a:r>
            <a:r>
              <a:rPr lang="en-US" sz="4800" dirty="0" smtClean="0"/>
              <a:t> </a:t>
            </a:r>
            <a:r>
              <a:rPr lang="en-US" sz="4800" dirty="0"/>
              <a:t>(Cont’d)</a:t>
            </a:r>
          </a:p>
        </p:txBody>
      </p:sp>
    </p:spTree>
    <p:extLst>
      <p:ext uri="{BB962C8B-B14F-4D97-AF65-F5344CB8AC3E}">
        <p14:creationId xmlns:p14="http://schemas.microsoft.com/office/powerpoint/2010/main" xmlns="" val="3729418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2057401"/>
            <a:ext cx="7924800" cy="4495799"/>
          </a:xfrm>
        </p:spPr>
        <p:txBody>
          <a:bodyPr>
            <a:normAutofit/>
          </a:bodyPr>
          <a:lstStyle/>
          <a:p>
            <a:r>
              <a:rPr lang="en-US" sz="2400" dirty="0"/>
              <a:t>Of the many existing </a:t>
            </a:r>
            <a:r>
              <a:rPr lang="en-US" sz="2400" dirty="0" err="1"/>
              <a:t>demosaicking</a:t>
            </a:r>
            <a:r>
              <a:rPr lang="en-US" sz="2400" dirty="0"/>
              <a:t> methods, weighted average and  edge sensing method have algorithms that can complement each </a:t>
            </a:r>
            <a:r>
              <a:rPr lang="en-US" sz="2400" dirty="0" smtClean="0"/>
              <a:t>other.</a:t>
            </a:r>
            <a:endParaRPr lang="en-US" sz="2400" dirty="0"/>
          </a:p>
          <a:p>
            <a:r>
              <a:rPr lang="en-US" sz="2400" dirty="0"/>
              <a:t>Weighted average method can estimate diagonal lines better than </a:t>
            </a:r>
            <a:r>
              <a:rPr lang="en-US" sz="2400" dirty="0" smtClean="0"/>
              <a:t>edge sensing.</a:t>
            </a:r>
            <a:endParaRPr lang="en-US" sz="2400" dirty="0"/>
          </a:p>
          <a:p>
            <a:r>
              <a:rPr lang="en-US" sz="2400" dirty="0"/>
              <a:t>Edge sensing method can estimate the vertical and horizontal lines better than the weighted average </a:t>
            </a:r>
            <a:r>
              <a:rPr lang="en-US" sz="2400" dirty="0" smtClean="0"/>
              <a:t>method.</a:t>
            </a:r>
            <a:endParaRPr lang="en-US" sz="2400" dirty="0"/>
          </a:p>
          <a:p>
            <a:r>
              <a:rPr lang="en-US" sz="2400" dirty="0"/>
              <a:t>To get a better </a:t>
            </a:r>
            <a:r>
              <a:rPr lang="en-US" sz="2400" dirty="0" err="1"/>
              <a:t>demosaicking</a:t>
            </a:r>
            <a:r>
              <a:rPr lang="en-US" sz="2400" dirty="0"/>
              <a:t> method, both methods are </a:t>
            </a:r>
            <a:r>
              <a:rPr lang="en-US" sz="2400" dirty="0" smtClean="0"/>
              <a:t>combined.</a:t>
            </a:r>
            <a:endParaRPr lang="en-US" sz="24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524000" y="457200"/>
            <a:ext cx="6781800" cy="914400"/>
          </a:xfrm>
        </p:spPr>
        <p:txBody>
          <a:bodyPr>
            <a:noAutofit/>
          </a:bodyPr>
          <a:lstStyle/>
          <a:p>
            <a:r>
              <a:rPr lang="en-US" sz="4800" dirty="0"/>
              <a:t>Preliminary</a:t>
            </a:r>
            <a:r>
              <a:rPr lang="en-US" sz="4800" dirty="0" smtClean="0"/>
              <a:t> </a:t>
            </a:r>
            <a:r>
              <a:rPr lang="en-US" sz="4800" dirty="0"/>
              <a:t>(Cont’d)</a:t>
            </a:r>
          </a:p>
        </p:txBody>
      </p:sp>
    </p:spTree>
    <p:extLst>
      <p:ext uri="{BB962C8B-B14F-4D97-AF65-F5344CB8AC3E}">
        <p14:creationId xmlns:p14="http://schemas.microsoft.com/office/powerpoint/2010/main" xmlns="" val="205902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676400"/>
            <a:ext cx="7924800" cy="4495799"/>
          </a:xfrm>
        </p:spPr>
        <p:txBody>
          <a:bodyPr>
            <a:normAutofit/>
          </a:bodyPr>
          <a:lstStyle/>
          <a:p>
            <a:r>
              <a:rPr lang="en-US" sz="3000" dirty="0"/>
              <a:t>Color Filter Array</a:t>
            </a:r>
          </a:p>
          <a:p>
            <a:r>
              <a:rPr lang="en-US" sz="3000" dirty="0"/>
              <a:t>Bilinear Interpolation Method</a:t>
            </a:r>
          </a:p>
          <a:p>
            <a:r>
              <a:rPr lang="en-US" sz="3000" dirty="0"/>
              <a:t>Weighted Average Method</a:t>
            </a:r>
          </a:p>
          <a:p>
            <a:r>
              <a:rPr lang="en-US" sz="3000" dirty="0"/>
              <a:t>Edge Sensing Method</a:t>
            </a:r>
          </a:p>
          <a:p>
            <a:r>
              <a:rPr lang="en-US" sz="3000" dirty="0"/>
              <a:t>Peak Signal-to-Noise Ratio </a:t>
            </a:r>
          </a:p>
          <a:p>
            <a:r>
              <a:rPr lang="en-US" sz="3000" dirty="0"/>
              <a:t>Color Distance </a:t>
            </a:r>
            <a:r>
              <a:rPr lang="en-US" sz="3000" dirty="0" smtClean="0"/>
              <a:t>Measurement</a:t>
            </a:r>
            <a:endParaRPr lang="en-US" sz="30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524000" y="457200"/>
            <a:ext cx="6781800" cy="914400"/>
          </a:xfrm>
        </p:spPr>
        <p:txBody>
          <a:bodyPr>
            <a:noAutofit/>
          </a:bodyPr>
          <a:lstStyle/>
          <a:p>
            <a:r>
              <a:rPr lang="en-US" sz="4800" dirty="0"/>
              <a:t>Theories Used</a:t>
            </a:r>
          </a:p>
        </p:txBody>
      </p:sp>
    </p:spTree>
    <p:extLst>
      <p:ext uri="{BB962C8B-B14F-4D97-AF65-F5344CB8AC3E}">
        <p14:creationId xmlns:p14="http://schemas.microsoft.com/office/powerpoint/2010/main" xmlns="" val="589517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600200"/>
            <a:ext cx="7924800" cy="4495799"/>
          </a:xfrm>
        </p:spPr>
        <p:txBody>
          <a:bodyPr>
            <a:normAutofit/>
          </a:bodyPr>
          <a:lstStyle/>
          <a:p>
            <a:r>
              <a:rPr lang="en-US" sz="2400" i="1" dirty="0"/>
              <a:t>Color Filter Array</a:t>
            </a:r>
            <a:r>
              <a:rPr lang="en-US" sz="2400" dirty="0"/>
              <a:t> (CFA) is colored filter positioned over solar cell of a camera </a:t>
            </a:r>
            <a:r>
              <a:rPr lang="en-US" sz="2400" dirty="0" smtClean="0"/>
              <a:t>sensor.</a:t>
            </a:r>
            <a:endParaRPr lang="en-US" sz="2400" dirty="0"/>
          </a:p>
          <a:p>
            <a:r>
              <a:rPr lang="en-US" sz="2400" dirty="0"/>
              <a:t>CFA is used to record color information from object being </a:t>
            </a:r>
            <a:r>
              <a:rPr lang="en-US" sz="2400" dirty="0" smtClean="0"/>
              <a:t>captured.</a:t>
            </a:r>
            <a:endParaRPr lang="en-US" sz="2400" dirty="0"/>
          </a:p>
          <a:p>
            <a:r>
              <a:rPr lang="en-US" sz="2400" dirty="0"/>
              <a:t>One kind of CFA is Bayer CFA, which uses Bayer </a:t>
            </a:r>
            <a:r>
              <a:rPr lang="en-US" sz="2400" dirty="0" smtClean="0"/>
              <a:t>pattern.</a:t>
            </a:r>
          </a:p>
          <a:p>
            <a:endParaRPr lang="en-US" sz="2400" dirty="0"/>
          </a:p>
          <a:p>
            <a:endParaRPr lang="en-US" sz="24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524000" y="457200"/>
            <a:ext cx="6781800" cy="914400"/>
          </a:xfrm>
        </p:spPr>
        <p:txBody>
          <a:bodyPr>
            <a:noAutofit/>
          </a:bodyPr>
          <a:lstStyle/>
          <a:p>
            <a:r>
              <a:rPr lang="en-US" sz="4800" dirty="0"/>
              <a:t>Theories </a:t>
            </a:r>
            <a:r>
              <a:rPr lang="en-US" sz="4800" dirty="0" smtClean="0"/>
              <a:t>Used -</a:t>
            </a:r>
            <a:r>
              <a:rPr lang="en-US" sz="4800" dirty="0"/>
              <a:t/>
            </a:r>
            <a:br>
              <a:rPr lang="en-US" sz="4800" dirty="0"/>
            </a:br>
            <a:r>
              <a:rPr lang="en-US" sz="4800" dirty="0" smtClean="0"/>
              <a:t>Color </a:t>
            </a:r>
            <a:r>
              <a:rPr lang="en-US" sz="4800" dirty="0"/>
              <a:t>Filter </a:t>
            </a:r>
            <a:r>
              <a:rPr lang="en-US" sz="4800" dirty="0" smtClean="0"/>
              <a:t>Array</a:t>
            </a:r>
            <a:endParaRPr lang="en-US" sz="4800" dirty="0"/>
          </a:p>
        </p:txBody>
      </p:sp>
      <p:pic>
        <p:nvPicPr>
          <p:cNvPr id="4" name="Picture 3"/>
          <p:cNvPicPr/>
          <p:nvPr/>
        </p:nvPicPr>
        <p:blipFill>
          <a:blip r:embed="rId2" cstate="print"/>
          <a:srcRect l="22249" t="12644" r="60250" b="63689"/>
          <a:stretch>
            <a:fillRect/>
          </a:stretch>
        </p:blipFill>
        <p:spPr bwMode="auto">
          <a:xfrm>
            <a:off x="3733800" y="4648200"/>
            <a:ext cx="1371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435765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2286001"/>
            <a:ext cx="7924800" cy="4495799"/>
          </a:xfrm>
        </p:spPr>
        <p:txBody>
          <a:bodyPr>
            <a:noAutofit/>
          </a:bodyPr>
          <a:lstStyle/>
          <a:p>
            <a:r>
              <a:rPr lang="en-US" sz="2400" dirty="0"/>
              <a:t>Bilinear Interpolation </a:t>
            </a:r>
            <a:r>
              <a:rPr lang="en-US" sz="2400" dirty="0" err="1"/>
              <a:t>Demosaicking</a:t>
            </a:r>
            <a:r>
              <a:rPr lang="en-US" sz="2400" dirty="0"/>
              <a:t> method estimates missing colors using nearest neighboring pixels which have same color with the color being </a:t>
            </a:r>
            <a:r>
              <a:rPr lang="en-US" sz="2400" dirty="0" smtClean="0"/>
              <a:t>estimated.</a:t>
            </a:r>
            <a:endParaRPr lang="en-US" sz="2400" dirty="0"/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r>
              <a:rPr lang="en-US" sz="2400" dirty="0"/>
              <a:t>For example, to estimate green value in pixel 5 (G5),  equate (G2+G4+G6+G8)/4.</a:t>
            </a:r>
          </a:p>
          <a:p>
            <a:r>
              <a:rPr lang="en-US" sz="2400" dirty="0"/>
              <a:t>To estimate red value in pixel 4 (R4), equate (R1+R7)/</a:t>
            </a:r>
            <a:r>
              <a:rPr lang="en-US" sz="2400" dirty="0" smtClean="0"/>
              <a:t>2.</a:t>
            </a:r>
            <a:endParaRPr lang="en-US" sz="24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04800" y="457200"/>
            <a:ext cx="8001000" cy="914400"/>
          </a:xfrm>
        </p:spPr>
        <p:txBody>
          <a:bodyPr>
            <a:noAutofit/>
          </a:bodyPr>
          <a:lstStyle/>
          <a:p>
            <a:r>
              <a:rPr lang="en-US" sz="4800" dirty="0"/>
              <a:t>Theories </a:t>
            </a:r>
            <a:r>
              <a:rPr lang="en-US" sz="4800" dirty="0" smtClean="0"/>
              <a:t>Used -</a:t>
            </a:r>
            <a:r>
              <a:rPr lang="en-US" sz="4800" dirty="0"/>
              <a:t/>
            </a:r>
            <a:br>
              <a:rPr lang="en-US" sz="4800" dirty="0"/>
            </a:br>
            <a:r>
              <a:rPr lang="en-US" sz="4800" dirty="0" smtClean="0"/>
              <a:t>Bilinear </a:t>
            </a:r>
            <a:r>
              <a:rPr lang="en-US" sz="4800" dirty="0"/>
              <a:t>Interpolation Method</a:t>
            </a:r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5675" y="3715181"/>
            <a:ext cx="1609725" cy="16188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317401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905001"/>
            <a:ext cx="7924800" cy="4495799"/>
          </a:xfrm>
        </p:spPr>
        <p:txBody>
          <a:bodyPr>
            <a:normAutofit/>
          </a:bodyPr>
          <a:lstStyle/>
          <a:p>
            <a:r>
              <a:rPr lang="en-US" sz="2400" dirty="0"/>
              <a:t>Weighted Average </a:t>
            </a:r>
            <a:r>
              <a:rPr lang="en-US" sz="2400" dirty="0" err="1"/>
              <a:t>Demosaicking</a:t>
            </a:r>
            <a:r>
              <a:rPr lang="en-US" sz="2400" dirty="0"/>
              <a:t> method detects edge using </a:t>
            </a:r>
            <a:r>
              <a:rPr lang="en-US" sz="2400" dirty="0" smtClean="0"/>
              <a:t>neighboring pixels’ weight as edge indicators </a:t>
            </a:r>
            <a:r>
              <a:rPr lang="en-US" sz="2400" dirty="0"/>
              <a:t>from several </a:t>
            </a:r>
            <a:r>
              <a:rPr lang="en-US" sz="2400" dirty="0" smtClean="0"/>
              <a:t>directions </a:t>
            </a:r>
            <a:r>
              <a:rPr lang="en-US" sz="2400" dirty="0"/>
              <a:t>and estimates missing pixel color value as the sum of </a:t>
            </a:r>
            <a:r>
              <a:rPr lang="en-US" sz="2400" dirty="0" smtClean="0"/>
              <a:t>those edge indicators.</a:t>
            </a:r>
          </a:p>
          <a:p>
            <a:r>
              <a:rPr lang="en-US" sz="2400" dirty="0"/>
              <a:t>Basically, the algorithm of weighted average is:</a:t>
            </a:r>
          </a:p>
          <a:p>
            <a:pPr lvl="1"/>
            <a:r>
              <a:rPr lang="en-US" sz="2000" dirty="0"/>
              <a:t>estimate all green missing </a:t>
            </a:r>
            <a:r>
              <a:rPr lang="en-US" sz="2000" dirty="0" smtClean="0"/>
              <a:t>values using existing red and blue values</a:t>
            </a:r>
            <a:endParaRPr lang="en-US" sz="2000" dirty="0"/>
          </a:p>
          <a:p>
            <a:pPr lvl="1"/>
            <a:r>
              <a:rPr lang="en-US" sz="2000" dirty="0"/>
              <a:t>estimate all </a:t>
            </a:r>
            <a:r>
              <a:rPr lang="en-US" sz="2000" dirty="0" smtClean="0"/>
              <a:t>red and blue </a:t>
            </a:r>
            <a:r>
              <a:rPr lang="en-US" sz="2000" dirty="0"/>
              <a:t>missing values </a:t>
            </a:r>
            <a:r>
              <a:rPr lang="en-US" sz="2000" dirty="0" smtClean="0"/>
              <a:t>using estimated green values</a:t>
            </a:r>
          </a:p>
          <a:p>
            <a:pPr lvl="1"/>
            <a:r>
              <a:rPr lang="en-US" sz="2000" dirty="0" smtClean="0"/>
              <a:t>Repair </a:t>
            </a:r>
            <a:r>
              <a:rPr lang="en-US" sz="2000" dirty="0"/>
              <a:t>all colors in all pixels</a:t>
            </a:r>
          </a:p>
          <a:p>
            <a:pPr lvl="1"/>
            <a:r>
              <a:rPr lang="en-US" sz="2000" dirty="0"/>
              <a:t>Enhance the value of colors </a:t>
            </a:r>
            <a:r>
              <a:rPr lang="en-US" sz="2000" dirty="0" smtClean="0"/>
              <a:t>repaired</a:t>
            </a:r>
            <a:endParaRPr lang="en-US" sz="2400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457200"/>
            <a:ext cx="7467600" cy="914400"/>
          </a:xfrm>
        </p:spPr>
        <p:txBody>
          <a:bodyPr>
            <a:noAutofit/>
          </a:bodyPr>
          <a:lstStyle/>
          <a:p>
            <a:r>
              <a:rPr lang="en-US" sz="4800" dirty="0"/>
              <a:t>Theories </a:t>
            </a:r>
            <a:r>
              <a:rPr lang="en-US" sz="4800" dirty="0" smtClean="0"/>
              <a:t>Used -</a:t>
            </a:r>
            <a:r>
              <a:rPr lang="en-US" sz="4800" dirty="0"/>
              <a:t/>
            </a:r>
            <a:br>
              <a:rPr lang="en-US" sz="4800" dirty="0"/>
            </a:br>
            <a:r>
              <a:rPr lang="en-US" sz="4800" dirty="0" smtClean="0"/>
              <a:t>Weighted </a:t>
            </a:r>
            <a:r>
              <a:rPr lang="en-US" sz="4800" dirty="0"/>
              <a:t>Average </a:t>
            </a:r>
            <a:r>
              <a:rPr lang="en-US" sz="4800" dirty="0" smtClean="0"/>
              <a:t>Method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xmlns="" val="262309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981201"/>
            <a:ext cx="7924800" cy="4495799"/>
          </a:xfrm>
        </p:spPr>
        <p:txBody>
          <a:bodyPr>
            <a:normAutofit/>
          </a:bodyPr>
          <a:lstStyle/>
          <a:p>
            <a:r>
              <a:rPr lang="en-US" sz="2400" dirty="0"/>
              <a:t>Edge Sensing </a:t>
            </a:r>
            <a:r>
              <a:rPr lang="en-US" sz="2400" dirty="0" err="1"/>
              <a:t>Demosaicking</a:t>
            </a:r>
            <a:r>
              <a:rPr lang="en-US" sz="2400" dirty="0"/>
              <a:t> method </a:t>
            </a:r>
            <a:r>
              <a:rPr lang="en-US" sz="2400" dirty="0" smtClean="0"/>
              <a:t>is made </a:t>
            </a:r>
            <a:r>
              <a:rPr lang="en-US" sz="2400" dirty="0"/>
              <a:t>to find </a:t>
            </a:r>
            <a:r>
              <a:rPr lang="en-US" sz="2400" dirty="0" smtClean="0"/>
              <a:t>edges </a:t>
            </a:r>
            <a:r>
              <a:rPr lang="en-US" sz="2400" dirty="0"/>
              <a:t>in image being </a:t>
            </a:r>
            <a:r>
              <a:rPr lang="en-US" sz="2400" dirty="0" err="1" smtClean="0"/>
              <a:t>demosaicked</a:t>
            </a:r>
            <a:r>
              <a:rPr lang="en-US" sz="2400" dirty="0" smtClean="0"/>
              <a:t>.</a:t>
            </a:r>
          </a:p>
          <a:p>
            <a:r>
              <a:rPr lang="en-US" sz="2400" dirty="0" smtClean="0"/>
              <a:t>To find an edge, the method mainly uses horizontal and vertical direction to search color intensity difference of neighboring pixels.</a:t>
            </a:r>
          </a:p>
          <a:p>
            <a:r>
              <a:rPr lang="en-US" sz="2400" dirty="0" smtClean="0"/>
              <a:t>The bigger color intensity difference in a direction, the bigger possibility of edge existence in that direction.</a:t>
            </a:r>
          </a:p>
          <a:p>
            <a:r>
              <a:rPr lang="en-US" sz="2400" dirty="0" smtClean="0"/>
              <a:t>There is 2 Edge Sensing </a:t>
            </a:r>
            <a:r>
              <a:rPr lang="en-US" sz="2400" dirty="0" err="1" smtClean="0"/>
              <a:t>demosaicking</a:t>
            </a:r>
            <a:r>
              <a:rPr lang="en-US" sz="2400" dirty="0" smtClean="0"/>
              <a:t> algorithms used in this Thesis, proposed by </a:t>
            </a:r>
            <a:r>
              <a:rPr lang="en-US" sz="2400" dirty="0" err="1" smtClean="0"/>
              <a:t>Gunturk</a:t>
            </a:r>
            <a:r>
              <a:rPr lang="en-US" sz="2400" dirty="0" smtClean="0"/>
              <a:t> and Hamilton-Adams.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457200"/>
            <a:ext cx="7467600" cy="914400"/>
          </a:xfrm>
        </p:spPr>
        <p:txBody>
          <a:bodyPr>
            <a:noAutofit/>
          </a:bodyPr>
          <a:lstStyle/>
          <a:p>
            <a:r>
              <a:rPr lang="en-US" sz="4800" dirty="0"/>
              <a:t>Theories </a:t>
            </a:r>
            <a:r>
              <a:rPr lang="en-US" sz="4800" dirty="0" smtClean="0"/>
              <a:t>Used -</a:t>
            </a:r>
            <a:r>
              <a:rPr lang="en-US" sz="4800" dirty="0"/>
              <a:t/>
            </a:r>
            <a:br>
              <a:rPr lang="en-US" sz="4800" dirty="0"/>
            </a:br>
            <a:r>
              <a:rPr lang="en-US" sz="4800" dirty="0" smtClean="0"/>
              <a:t>Edge </a:t>
            </a:r>
            <a:r>
              <a:rPr lang="en-US" sz="4800" dirty="0"/>
              <a:t>Sensing Method</a:t>
            </a:r>
          </a:p>
        </p:txBody>
      </p:sp>
    </p:spTree>
    <p:extLst>
      <p:ext uri="{BB962C8B-B14F-4D97-AF65-F5344CB8AC3E}">
        <p14:creationId xmlns:p14="http://schemas.microsoft.com/office/powerpoint/2010/main" xmlns="" val="1248033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Composite">
  <a:themeElements>
    <a:clrScheme name="Composite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Composit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ompos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5000"/>
                <a:satMod val="300000"/>
              </a:schemeClr>
            </a:gs>
            <a:gs pos="12000">
              <a:schemeClr val="phClr">
                <a:tint val="50000"/>
                <a:shade val="90000"/>
                <a:satMod val="250000"/>
              </a:schemeClr>
            </a:gs>
            <a:gs pos="100000">
              <a:schemeClr val="phClr">
                <a:tint val="85000"/>
                <a:shade val="75000"/>
                <a:satMod val="1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75000"/>
                <a:shade val="95000"/>
                <a:satMod val="175000"/>
              </a:schemeClr>
            </a:gs>
            <a:gs pos="12000">
              <a:schemeClr val="phClr">
                <a:tint val="90000"/>
                <a:shade val="90000"/>
                <a:satMod val="150000"/>
              </a:schemeClr>
            </a:gs>
            <a:gs pos="100000">
              <a:schemeClr val="phClr">
                <a:tint val="100000"/>
                <a:shade val="75000"/>
                <a:satMod val="150000"/>
              </a:schemeClr>
            </a:gs>
          </a:gsLst>
          <a:lin ang="16200000" scaled="1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freezing" dir="t">
              <a:rot lat="0" lon="0" rev="6000000"/>
            </a:lightRig>
          </a:scene3d>
          <a:sp3d contourW="12700" prstMaterial="dkEdge">
            <a:bevelT w="44450" h="25400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satMod val="110000"/>
                <a:lumMod val="80000"/>
              </a:schemeClr>
            </a:gs>
            <a:gs pos="79000">
              <a:schemeClr val="phClr">
                <a:tint val="100000"/>
                <a:shade val="90000"/>
                <a:satMod val="105000"/>
                <a:lumMod val="100000"/>
              </a:schemeClr>
            </a:gs>
            <a:gs pos="100000">
              <a:schemeClr val="phClr">
                <a:tint val="95000"/>
                <a:shade val="100000"/>
                <a:satMod val="110000"/>
                <a:lumMod val="11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hade val="100000"/>
                <a:satMod val="100000"/>
                <a:lumMod val="110000"/>
              </a:schemeClr>
            </a:gs>
            <a:gs pos="83000">
              <a:schemeClr val="phClr">
                <a:shade val="75000"/>
                <a:satMod val="200000"/>
              </a:schemeClr>
            </a:gs>
            <a:gs pos="100000">
              <a:schemeClr val="phClr">
                <a:shade val="90000"/>
                <a:satMod val="200000"/>
              </a:schemeClr>
            </a:gs>
          </a:gsLst>
          <a:path path="circle">
            <a:fillToRect l="75000" t="100000" b="3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Composite</Template>
  <TotalTime>671</TotalTime>
  <Words>871</Words>
  <Application>Microsoft Office PowerPoint</Application>
  <PresentationFormat>On-screen Show (4:3)</PresentationFormat>
  <Paragraphs>128</Paragraphs>
  <Slides>21</Slides>
  <Notes>3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3" baseType="lpstr">
      <vt:lpstr>Composite</vt:lpstr>
      <vt:lpstr>Document</vt:lpstr>
      <vt:lpstr>Implementation of Hybrid Method using Weighted Average and Edge Sensing for Demosaicking</vt:lpstr>
      <vt:lpstr>Preliminary</vt:lpstr>
      <vt:lpstr>Preliminary (Cont’d)</vt:lpstr>
      <vt:lpstr>Preliminary (Cont’d)</vt:lpstr>
      <vt:lpstr>Theories Used</vt:lpstr>
      <vt:lpstr>Theories Used - Color Filter Array</vt:lpstr>
      <vt:lpstr>Theories Used - Bilinear Interpolation Method</vt:lpstr>
      <vt:lpstr>Theories Used - Weighted Average Method</vt:lpstr>
      <vt:lpstr>Theories Used - Edge Sensing Method</vt:lpstr>
      <vt:lpstr>Theories Used - Edge Sensing Method (Cont’d)</vt:lpstr>
      <vt:lpstr>Theories Used -  Peak Signal-to-Noise Ratio</vt:lpstr>
      <vt:lpstr>Theories Used - Color Distance Measurement</vt:lpstr>
      <vt:lpstr>Theories Used - Color Distance Measurement (Cont’d)</vt:lpstr>
      <vt:lpstr>System Design</vt:lpstr>
      <vt:lpstr>System Design (Cont’d)</vt:lpstr>
      <vt:lpstr>System Implementation</vt:lpstr>
      <vt:lpstr>Testing</vt:lpstr>
      <vt:lpstr>Testing (Cont’d)</vt:lpstr>
      <vt:lpstr>Testing (Cont’d)</vt:lpstr>
      <vt:lpstr>Conclusion</vt:lpstr>
      <vt:lpstr>Conclusion (Cont’d )</vt:lpstr>
    </vt:vector>
  </TitlesOfParts>
  <Company>CCorp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Meidika Wardana</dc:creator>
  <cp:lastModifiedBy>Meidika Wardana</cp:lastModifiedBy>
  <cp:revision>64</cp:revision>
  <dcterms:created xsi:type="dcterms:W3CDTF">2010-06-04T23:08:10Z</dcterms:created>
  <dcterms:modified xsi:type="dcterms:W3CDTF">2010-06-25T05:14:43Z</dcterms:modified>
</cp:coreProperties>
</file>